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284" r:id="rId2"/>
    <p:sldId id="320" r:id="rId3"/>
    <p:sldId id="323" r:id="rId4"/>
    <p:sldId id="324" r:id="rId5"/>
    <p:sldId id="325" r:id="rId6"/>
    <p:sldId id="326" r:id="rId7"/>
    <p:sldId id="321" r:id="rId8"/>
    <p:sldId id="327" r:id="rId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FF"/>
    <a:srgbClr val="00CC99"/>
    <a:srgbClr val="232323"/>
    <a:srgbClr val="FFC5C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6" autoAdjust="0"/>
    <p:restoredTop sz="90929"/>
  </p:normalViewPr>
  <p:slideViewPr>
    <p:cSldViewPr snapToGrid="0">
      <p:cViewPr>
        <p:scale>
          <a:sx n="74" d="100"/>
          <a:sy n="74" d="100"/>
        </p:scale>
        <p:origin x="-10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8" d="100"/>
          <a:sy n="38" d="100"/>
        </p:scale>
        <p:origin x="-1536" y="-120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416" tIns="0" rIns="20416" bIns="0" numCol="1" anchor="t" anchorCtr="0" compatLnSpc="1">
            <a:prstTxWarp prst="textNoShape">
              <a:avLst/>
            </a:prstTxWarp>
          </a:bodyPr>
          <a:lstStyle>
            <a:lvl1pPr defTabSz="976313">
              <a:defRPr sz="1100" smtClean="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416" tIns="0" rIns="20416" bIns="0" numCol="1" anchor="t" anchorCtr="0" compatLnSpc="1">
            <a:prstTxWarp prst="textNoShape">
              <a:avLst/>
            </a:prstTxWarp>
          </a:bodyPr>
          <a:lstStyle>
            <a:lvl1pPr algn="r" defTabSz="976313">
              <a:defRPr sz="800" smtClean="0">
                <a:latin typeface="Century Gothic" pitchFamily="34" charset="0"/>
              </a:defRPr>
            </a:lvl1pPr>
          </a:lstStyle>
          <a:p>
            <a:pPr>
              <a:defRPr/>
            </a:pPr>
            <a:fld id="{61A45E2F-8254-4F69-AB81-511A535BC85F}" type="datetime1">
              <a:rPr lang="en-US" altLang="en-US"/>
              <a:pPr>
                <a:defRPr/>
              </a:pPr>
              <a:t>8/11/2015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416" tIns="0" rIns="20416" bIns="0" numCol="1" anchor="t" anchorCtr="0" compatLnSpc="1">
            <a:prstTxWarp prst="textNoShape">
              <a:avLst/>
            </a:prstTxWarp>
          </a:bodyPr>
          <a:lstStyle>
            <a:lvl1pPr defTabSz="976313">
              <a:defRPr sz="1100" smtClean="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416" tIns="0" rIns="20416" bIns="0" numCol="1" anchor="t" anchorCtr="0" compatLnSpc="1">
            <a:prstTxWarp prst="textNoShape">
              <a:avLst/>
            </a:prstTxWarp>
          </a:bodyPr>
          <a:lstStyle>
            <a:lvl1pPr algn="r" defTabSz="976313">
              <a:defRPr sz="800" smtClean="0">
                <a:latin typeface="Century Gothic" pitchFamily="34" charset="0"/>
              </a:defRPr>
            </a:lvl1pPr>
          </a:lstStyle>
          <a:p>
            <a:pPr>
              <a:defRPr/>
            </a:pPr>
            <a:fld id="{86E06FB4-2024-49D7-A61A-F55463ED3A6B}" type="datetime1">
              <a:rPr lang="en-US" altLang="en-US"/>
              <a:pPr>
                <a:defRPr/>
              </a:pPr>
              <a:t>8/11/2015</a:t>
            </a:fld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416" tIns="0" rIns="20416" bIns="0" numCol="1" anchor="b" anchorCtr="0" compatLnSpc="1">
            <a:prstTxWarp prst="textNoShape">
              <a:avLst/>
            </a:prstTxWarp>
          </a:bodyPr>
          <a:lstStyle>
            <a:lvl1pPr defTabSz="976313">
              <a:defRPr sz="60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1996-98 by Eskicioglu and Marsland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416" tIns="0" rIns="20416" bIns="0" numCol="1" anchor="b" anchorCtr="0" compatLnSpc="1">
            <a:prstTxWarp prst="textNoShape">
              <a:avLst/>
            </a:prstTxWarp>
          </a:bodyPr>
          <a:lstStyle>
            <a:lvl1pPr algn="r" defTabSz="976313">
              <a:defRPr sz="800">
                <a:latin typeface="Century Gothic" panose="020B0502020202020204" pitchFamily="34" charset="0"/>
              </a:defRPr>
            </a:lvl1pPr>
          </a:lstStyle>
          <a:p>
            <a:r>
              <a:rPr lang="en-US" altLang="en-US"/>
              <a:t>Page </a:t>
            </a:r>
            <a:fld id="{9674F6CB-61D9-4889-96AA-18C02213BF2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687" tIns="49344" rIns="98687" bIns="493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notes styles</a:t>
            </a:r>
          </a:p>
          <a:p>
            <a:pPr lvl="0"/>
            <a:r>
              <a:rPr lang="en-US" altLang="en-US" noProof="0" smtClean="0"/>
              <a:t>Second Level</a:t>
            </a:r>
          </a:p>
          <a:p>
            <a:pPr lvl="0"/>
            <a:r>
              <a:rPr lang="en-US" altLang="en-US" noProof="0" smtClean="0"/>
              <a:t>Third Level</a:t>
            </a:r>
          </a:p>
          <a:p>
            <a:pPr lvl="0"/>
            <a:r>
              <a:rPr lang="en-US" altLang="en-US" noProof="0" smtClean="0"/>
              <a:t>Fourth Level</a:t>
            </a:r>
          </a:p>
          <a:p>
            <a:pPr lvl="0"/>
            <a:r>
              <a:rPr lang="en-US" altLang="en-US" noProof="0" smtClean="0"/>
              <a:t>Fifth Level</a:t>
            </a:r>
          </a:p>
        </p:txBody>
      </p:sp>
      <p:sp>
        <p:nvSpPr>
          <p:cNvPr id="2151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5238" y="727075"/>
            <a:ext cx="4786312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fld id="{093CD7B5-0C45-4E1F-8BAA-D58C57F43E50}" type="datetime1">
              <a:rPr lang="en-US" altLang="en-US" sz="800">
                <a:latin typeface="Century Gothic" panose="020B0502020202020204" pitchFamily="34" charset="0"/>
              </a:rPr>
              <a:pPr/>
              <a:t>8/11/2015</a:t>
            </a:fld>
            <a:endParaRPr lang="en-US" altLang="en-US" sz="800">
              <a:latin typeface="Century Gothic" panose="020B0502020202020204" pitchFamily="34" charset="0"/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 altLang="en-US" sz="800">
                <a:latin typeface="Century Gothic" panose="020B0502020202020204" pitchFamily="34" charset="0"/>
              </a:rPr>
              <a:t>Page </a:t>
            </a:r>
            <a:fld id="{D48AA52F-D28A-415E-A1DD-36C50CCAB19A}" type="slidenum">
              <a:rPr lang="en-US" altLang="en-US" sz="800">
                <a:latin typeface="Century Gothic" panose="020B0502020202020204" pitchFamily="34" charset="0"/>
              </a:rPr>
              <a:pPr/>
              <a:t>0</a:t>
            </a:fld>
            <a:endParaRPr lang="en-US" altLang="en-US" sz="800">
              <a:latin typeface="Century Gothic" panose="020B0502020202020204" pitchFamily="34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fld id="{2932753C-C6AA-4842-84CD-08AAE7F4C1C1}" type="datetime1">
              <a:rPr lang="en-US" altLang="en-US" sz="800">
                <a:latin typeface="Century Gothic" panose="020B0502020202020204" pitchFamily="34" charset="0"/>
              </a:rPr>
              <a:pPr/>
              <a:t>8/11/2015</a:t>
            </a:fld>
            <a:endParaRPr lang="en-US" altLang="en-US" sz="800">
              <a:latin typeface="Century Gothic" panose="020B0502020202020204" pitchFamily="34" charset="0"/>
            </a:endParaRP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 altLang="en-US" sz="800">
                <a:latin typeface="Century Gothic" panose="020B0502020202020204" pitchFamily="34" charset="0"/>
              </a:rPr>
              <a:t>Page </a:t>
            </a:r>
            <a:fld id="{1051A407-9EC6-456B-98BF-EF6C2B647686}" type="slidenum">
              <a:rPr lang="en-US" altLang="en-US" sz="800">
                <a:latin typeface="Century Gothic" panose="020B0502020202020204" pitchFamily="34" charset="0"/>
              </a:rPr>
              <a:pPr/>
              <a:t>2</a:t>
            </a:fld>
            <a:endParaRPr lang="en-US" altLang="en-US" sz="800">
              <a:latin typeface="Century Gothic" panose="020B0502020202020204" pitchFamily="34" charset="0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Research on DTN, Localization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fld id="{59CF6DE8-75F8-4F10-803D-EC97295BBE01}" type="datetime1">
              <a:rPr lang="en-US" altLang="en-US" sz="800">
                <a:latin typeface="Century Gothic" panose="020B0502020202020204" pitchFamily="34" charset="0"/>
              </a:rPr>
              <a:pPr/>
              <a:t>8/11/2015</a:t>
            </a:fld>
            <a:endParaRPr lang="en-US" altLang="en-US" sz="800">
              <a:latin typeface="Century Gothic" panose="020B0502020202020204" pitchFamily="34" charset="0"/>
            </a:endParaRP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 altLang="en-US" sz="800">
                <a:latin typeface="Century Gothic" panose="020B0502020202020204" pitchFamily="34" charset="0"/>
              </a:rPr>
              <a:t>Page </a:t>
            </a:r>
            <a:fld id="{709BBCC3-A65D-4A7D-8DEC-8D1DCE189EAF}" type="slidenum">
              <a:rPr lang="en-US" altLang="en-US" sz="800">
                <a:latin typeface="Century Gothic" panose="020B0502020202020204" pitchFamily="34" charset="0"/>
              </a:rPr>
              <a:pPr/>
              <a:t>4</a:t>
            </a:fld>
            <a:endParaRPr lang="en-US" altLang="en-US" sz="800">
              <a:latin typeface="Century Gothic" panose="020B0502020202020204" pitchFamily="34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An exercise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fld id="{B4F89EB4-B4AD-44E5-8D12-8CF34308BA2F}" type="datetime1">
              <a:rPr lang="en-US" altLang="en-US" sz="800">
                <a:latin typeface="Century Gothic" panose="020B0502020202020204" pitchFamily="34" charset="0"/>
              </a:rPr>
              <a:pPr/>
              <a:t>8/11/2015</a:t>
            </a:fld>
            <a:endParaRPr lang="en-US" altLang="en-US" sz="800">
              <a:latin typeface="Century Gothic" panose="020B0502020202020204" pitchFamily="34" charset="0"/>
            </a:endParaRP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 altLang="en-US" sz="800">
                <a:latin typeface="Century Gothic" panose="020B0502020202020204" pitchFamily="34" charset="0"/>
              </a:rPr>
              <a:t>Page </a:t>
            </a:r>
            <a:fld id="{24549226-64F2-4369-9C4C-EA0B6722D27D}" type="slidenum">
              <a:rPr lang="en-US" altLang="en-US" sz="800">
                <a:latin typeface="Century Gothic" panose="020B0502020202020204" pitchFamily="34" charset="0"/>
              </a:rPr>
              <a:pPr/>
              <a:t>6</a:t>
            </a:fld>
            <a:endParaRPr lang="en-US" altLang="en-US" sz="800">
              <a:latin typeface="Century Gothic" panose="020B0502020202020204" pitchFamily="34" charset="0"/>
            </a:endParaRPr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Several Examples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fld id="{B5370747-D8D2-4767-8451-B5A43CD3FE5C}" type="datetime1">
              <a:rPr lang="en-US" altLang="en-US" sz="800">
                <a:latin typeface="Century Gothic" panose="020B0502020202020204" pitchFamily="34" charset="0"/>
              </a:rPr>
              <a:pPr/>
              <a:t>8/11/2015</a:t>
            </a:fld>
            <a:endParaRPr lang="en-US" altLang="en-US" sz="800">
              <a:latin typeface="Century Gothic" panose="020B0502020202020204" pitchFamily="34" charset="0"/>
            </a:endParaRP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defTabSz="976313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 altLang="en-US" sz="800">
                <a:latin typeface="Century Gothic" panose="020B0502020202020204" pitchFamily="34" charset="0"/>
              </a:rPr>
              <a:t>Page </a:t>
            </a:r>
            <a:fld id="{C67D2D62-88AB-4C59-8DB3-425611ED2CA1}" type="slidenum">
              <a:rPr lang="en-US" altLang="en-US" sz="800">
                <a:latin typeface="Century Gothic" panose="020B0502020202020204" pitchFamily="34" charset="0"/>
              </a:rPr>
              <a:pPr/>
              <a:t>7</a:t>
            </a:fld>
            <a:endParaRPr lang="en-US" altLang="en-US" sz="800">
              <a:latin typeface="Century Gothic" panose="020B0502020202020204" pitchFamily="34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Give an example.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685800" y="6529388"/>
            <a:ext cx="3505200" cy="3270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685800" y="2286000"/>
            <a:ext cx="8456613" cy="1143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881063" y="117475"/>
            <a:ext cx="66675" cy="6667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81063" y="347663"/>
            <a:ext cx="66675" cy="6508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881063" y="574675"/>
            <a:ext cx="66675" cy="65088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881063" y="1033463"/>
            <a:ext cx="66675" cy="6508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881063" y="1260475"/>
            <a:ext cx="66675" cy="6667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881063" y="1490663"/>
            <a:ext cx="66675" cy="6508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881063" y="1717675"/>
            <a:ext cx="66675" cy="65088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881063" y="1947863"/>
            <a:ext cx="66675" cy="63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4538663" y="6670675"/>
            <a:ext cx="4332287" cy="65088"/>
            <a:chOff x="2859" y="4202"/>
            <a:chExt cx="2729" cy="41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2859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243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3627" y="4202"/>
              <a:ext cx="41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4011" y="4202"/>
              <a:ext cx="41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4395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779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163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5547" y="4202"/>
              <a:ext cx="41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881063" y="804863"/>
            <a:ext cx="66675" cy="63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0" y="3694113"/>
            <a:ext cx="1909763" cy="1909762"/>
            <a:chOff x="0" y="2327"/>
            <a:chExt cx="1203" cy="1203"/>
          </a:xfrm>
        </p:grpSpPr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0" y="2394"/>
              <a:ext cx="443" cy="1033"/>
            </a:xfrm>
            <a:custGeom>
              <a:avLst/>
              <a:gdLst>
                <a:gd name="T0" fmla="*/ 290 w 443"/>
                <a:gd name="T1" fmla="*/ 1016 h 1033"/>
                <a:gd name="T2" fmla="*/ 316 w 443"/>
                <a:gd name="T3" fmla="*/ 974 h 1033"/>
                <a:gd name="T4" fmla="*/ 354 w 443"/>
                <a:gd name="T5" fmla="*/ 920 h 1033"/>
                <a:gd name="T6" fmla="*/ 384 w 443"/>
                <a:gd name="T7" fmla="*/ 884 h 1033"/>
                <a:gd name="T8" fmla="*/ 381 w 443"/>
                <a:gd name="T9" fmla="*/ 832 h 1033"/>
                <a:gd name="T10" fmla="*/ 370 w 443"/>
                <a:gd name="T11" fmla="*/ 794 h 1033"/>
                <a:gd name="T12" fmla="*/ 361 w 443"/>
                <a:gd name="T13" fmla="*/ 760 h 1033"/>
                <a:gd name="T14" fmla="*/ 361 w 443"/>
                <a:gd name="T15" fmla="*/ 734 h 1033"/>
                <a:gd name="T16" fmla="*/ 359 w 443"/>
                <a:gd name="T17" fmla="*/ 707 h 1033"/>
                <a:gd name="T18" fmla="*/ 373 w 443"/>
                <a:gd name="T19" fmla="*/ 691 h 1033"/>
                <a:gd name="T20" fmla="*/ 391 w 443"/>
                <a:gd name="T21" fmla="*/ 686 h 1033"/>
                <a:gd name="T22" fmla="*/ 395 w 443"/>
                <a:gd name="T23" fmla="*/ 680 h 1033"/>
                <a:gd name="T24" fmla="*/ 390 w 443"/>
                <a:gd name="T25" fmla="*/ 671 h 1033"/>
                <a:gd name="T26" fmla="*/ 386 w 443"/>
                <a:gd name="T27" fmla="*/ 660 h 1033"/>
                <a:gd name="T28" fmla="*/ 437 w 443"/>
                <a:gd name="T29" fmla="*/ 635 h 1033"/>
                <a:gd name="T30" fmla="*/ 442 w 443"/>
                <a:gd name="T31" fmla="*/ 619 h 1033"/>
                <a:gd name="T32" fmla="*/ 438 w 443"/>
                <a:gd name="T33" fmla="*/ 604 h 1033"/>
                <a:gd name="T34" fmla="*/ 400 w 443"/>
                <a:gd name="T35" fmla="*/ 543 h 1033"/>
                <a:gd name="T36" fmla="*/ 384 w 443"/>
                <a:gd name="T37" fmla="*/ 474 h 1033"/>
                <a:gd name="T38" fmla="*/ 354 w 443"/>
                <a:gd name="T39" fmla="*/ 455 h 1033"/>
                <a:gd name="T40" fmla="*/ 326 w 443"/>
                <a:gd name="T41" fmla="*/ 433 h 1033"/>
                <a:gd name="T42" fmla="*/ 312 w 443"/>
                <a:gd name="T43" fmla="*/ 411 h 1033"/>
                <a:gd name="T44" fmla="*/ 307 w 443"/>
                <a:gd name="T45" fmla="*/ 391 h 1033"/>
                <a:gd name="T46" fmla="*/ 290 w 443"/>
                <a:gd name="T47" fmla="*/ 339 h 1033"/>
                <a:gd name="T48" fmla="*/ 308 w 443"/>
                <a:gd name="T49" fmla="*/ 289 h 1033"/>
                <a:gd name="T50" fmla="*/ 298 w 443"/>
                <a:gd name="T51" fmla="*/ 278 h 1033"/>
                <a:gd name="T52" fmla="*/ 280 w 443"/>
                <a:gd name="T53" fmla="*/ 307 h 1033"/>
                <a:gd name="T54" fmla="*/ 269 w 443"/>
                <a:gd name="T55" fmla="*/ 283 h 1033"/>
                <a:gd name="T56" fmla="*/ 272 w 443"/>
                <a:gd name="T57" fmla="*/ 224 h 1033"/>
                <a:gd name="T58" fmla="*/ 280 w 443"/>
                <a:gd name="T59" fmla="*/ 177 h 1033"/>
                <a:gd name="T60" fmla="*/ 280 w 443"/>
                <a:gd name="T61" fmla="*/ 146 h 1033"/>
                <a:gd name="T62" fmla="*/ 281 w 443"/>
                <a:gd name="T63" fmla="*/ 123 h 1033"/>
                <a:gd name="T64" fmla="*/ 290 w 443"/>
                <a:gd name="T65" fmla="*/ 104 h 1033"/>
                <a:gd name="T66" fmla="*/ 296 w 443"/>
                <a:gd name="T67" fmla="*/ 97 h 1033"/>
                <a:gd name="T68" fmla="*/ 298 w 443"/>
                <a:gd name="T69" fmla="*/ 94 h 1033"/>
                <a:gd name="T70" fmla="*/ 301 w 443"/>
                <a:gd name="T71" fmla="*/ 92 h 1033"/>
                <a:gd name="T72" fmla="*/ 307 w 443"/>
                <a:gd name="T73" fmla="*/ 83 h 1033"/>
                <a:gd name="T74" fmla="*/ 317 w 443"/>
                <a:gd name="T75" fmla="*/ 79 h 1033"/>
                <a:gd name="T76" fmla="*/ 328 w 443"/>
                <a:gd name="T77" fmla="*/ 77 h 1033"/>
                <a:gd name="T78" fmla="*/ 337 w 443"/>
                <a:gd name="T79" fmla="*/ 74 h 1033"/>
                <a:gd name="T80" fmla="*/ 345 w 443"/>
                <a:gd name="T81" fmla="*/ 67 h 1033"/>
                <a:gd name="T82" fmla="*/ 337 w 443"/>
                <a:gd name="T83" fmla="*/ 50 h 1033"/>
                <a:gd name="T84" fmla="*/ 337 w 443"/>
                <a:gd name="T85" fmla="*/ 47 h 1033"/>
                <a:gd name="T86" fmla="*/ 337 w 443"/>
                <a:gd name="T87" fmla="*/ 43 h 1033"/>
                <a:gd name="T88" fmla="*/ 337 w 443"/>
                <a:gd name="T89" fmla="*/ 41 h 1033"/>
                <a:gd name="T90" fmla="*/ 334 w 443"/>
                <a:gd name="T91" fmla="*/ 38 h 1033"/>
                <a:gd name="T92" fmla="*/ 321 w 443"/>
                <a:gd name="T93" fmla="*/ 21 h 1033"/>
                <a:gd name="T94" fmla="*/ 316 w 443"/>
                <a:gd name="T95" fmla="*/ 0 h 1033"/>
                <a:gd name="T96" fmla="*/ 188 w 443"/>
                <a:gd name="T97" fmla="*/ 94 h 1033"/>
                <a:gd name="T98" fmla="*/ 88 w 443"/>
                <a:gd name="T99" fmla="*/ 218 h 1033"/>
                <a:gd name="T100" fmla="*/ 21 w 443"/>
                <a:gd name="T101" fmla="*/ 366 h 1033"/>
                <a:gd name="T102" fmla="*/ 0 w 443"/>
                <a:gd name="T103" fmla="*/ 530 h 1033"/>
                <a:gd name="T104" fmla="*/ 20 w 443"/>
                <a:gd name="T105" fmla="*/ 680 h 1033"/>
                <a:gd name="T106" fmla="*/ 74 w 443"/>
                <a:gd name="T107" fmla="*/ 819 h 1033"/>
                <a:gd name="T108" fmla="*/ 160 w 443"/>
                <a:gd name="T109" fmla="*/ 938 h 1033"/>
                <a:gd name="T110" fmla="*/ 272 w 443"/>
                <a:gd name="T111" fmla="*/ 1032 h 103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379" y="2327"/>
              <a:ext cx="824" cy="1203"/>
            </a:xfrm>
            <a:custGeom>
              <a:avLst/>
              <a:gdLst>
                <a:gd name="T0" fmla="*/ 796 w 824"/>
                <a:gd name="T1" fmla="*/ 688 h 1203"/>
                <a:gd name="T2" fmla="*/ 756 w 824"/>
                <a:gd name="T3" fmla="*/ 641 h 1203"/>
                <a:gd name="T4" fmla="*/ 812 w 824"/>
                <a:gd name="T5" fmla="*/ 615 h 1203"/>
                <a:gd name="T6" fmla="*/ 814 w 824"/>
                <a:gd name="T7" fmla="*/ 502 h 1203"/>
                <a:gd name="T8" fmla="*/ 705 w 824"/>
                <a:gd name="T9" fmla="*/ 247 h 1203"/>
                <a:gd name="T10" fmla="*/ 651 w 824"/>
                <a:gd name="T11" fmla="*/ 262 h 1203"/>
                <a:gd name="T12" fmla="*/ 574 w 824"/>
                <a:gd name="T13" fmla="*/ 289 h 1203"/>
                <a:gd name="T14" fmla="*/ 536 w 824"/>
                <a:gd name="T15" fmla="*/ 258 h 1203"/>
                <a:gd name="T16" fmla="*/ 563 w 824"/>
                <a:gd name="T17" fmla="*/ 170 h 1203"/>
                <a:gd name="T18" fmla="*/ 532 w 824"/>
                <a:gd name="T19" fmla="*/ 81 h 1203"/>
                <a:gd name="T20" fmla="*/ 455 w 824"/>
                <a:gd name="T21" fmla="*/ 56 h 1203"/>
                <a:gd name="T22" fmla="*/ 484 w 824"/>
                <a:gd name="T23" fmla="*/ 150 h 1203"/>
                <a:gd name="T24" fmla="*/ 465 w 824"/>
                <a:gd name="T25" fmla="*/ 190 h 1203"/>
                <a:gd name="T26" fmla="*/ 442 w 824"/>
                <a:gd name="T27" fmla="*/ 200 h 1203"/>
                <a:gd name="T28" fmla="*/ 419 w 824"/>
                <a:gd name="T29" fmla="*/ 164 h 1203"/>
                <a:gd name="T30" fmla="*/ 381 w 824"/>
                <a:gd name="T31" fmla="*/ 108 h 1203"/>
                <a:gd name="T32" fmla="*/ 406 w 824"/>
                <a:gd name="T33" fmla="*/ 108 h 1203"/>
                <a:gd name="T34" fmla="*/ 424 w 824"/>
                <a:gd name="T35" fmla="*/ 72 h 1203"/>
                <a:gd name="T36" fmla="*/ 325 w 824"/>
                <a:gd name="T37" fmla="*/ 0 h 1203"/>
                <a:gd name="T38" fmla="*/ 281 w 824"/>
                <a:gd name="T39" fmla="*/ 27 h 1203"/>
                <a:gd name="T40" fmla="*/ 240 w 824"/>
                <a:gd name="T41" fmla="*/ 72 h 1203"/>
                <a:gd name="T42" fmla="*/ 209 w 824"/>
                <a:gd name="T43" fmla="*/ 114 h 1203"/>
                <a:gd name="T44" fmla="*/ 209 w 824"/>
                <a:gd name="T45" fmla="*/ 150 h 1203"/>
                <a:gd name="T46" fmla="*/ 240 w 824"/>
                <a:gd name="T47" fmla="*/ 164 h 1203"/>
                <a:gd name="T48" fmla="*/ 209 w 824"/>
                <a:gd name="T49" fmla="*/ 222 h 1203"/>
                <a:gd name="T50" fmla="*/ 213 w 824"/>
                <a:gd name="T51" fmla="*/ 242 h 1203"/>
                <a:gd name="T52" fmla="*/ 267 w 824"/>
                <a:gd name="T53" fmla="*/ 222 h 1203"/>
                <a:gd name="T54" fmla="*/ 303 w 824"/>
                <a:gd name="T55" fmla="*/ 170 h 1203"/>
                <a:gd name="T56" fmla="*/ 354 w 824"/>
                <a:gd name="T57" fmla="*/ 231 h 1203"/>
                <a:gd name="T58" fmla="*/ 372 w 824"/>
                <a:gd name="T59" fmla="*/ 291 h 1203"/>
                <a:gd name="T60" fmla="*/ 348 w 824"/>
                <a:gd name="T61" fmla="*/ 294 h 1203"/>
                <a:gd name="T62" fmla="*/ 298 w 824"/>
                <a:gd name="T63" fmla="*/ 309 h 1203"/>
                <a:gd name="T64" fmla="*/ 323 w 824"/>
                <a:gd name="T65" fmla="*/ 330 h 1203"/>
                <a:gd name="T66" fmla="*/ 260 w 824"/>
                <a:gd name="T67" fmla="*/ 339 h 1203"/>
                <a:gd name="T68" fmla="*/ 189 w 824"/>
                <a:gd name="T69" fmla="*/ 411 h 1203"/>
                <a:gd name="T70" fmla="*/ 184 w 824"/>
                <a:gd name="T71" fmla="*/ 469 h 1203"/>
                <a:gd name="T72" fmla="*/ 148 w 824"/>
                <a:gd name="T73" fmla="*/ 435 h 1203"/>
                <a:gd name="T74" fmla="*/ 83 w 824"/>
                <a:gd name="T75" fmla="*/ 402 h 1203"/>
                <a:gd name="T76" fmla="*/ 0 w 824"/>
                <a:gd name="T77" fmla="*/ 455 h 1203"/>
                <a:gd name="T78" fmla="*/ 54 w 824"/>
                <a:gd name="T79" fmla="*/ 496 h 1203"/>
                <a:gd name="T80" fmla="*/ 74 w 824"/>
                <a:gd name="T81" fmla="*/ 485 h 1203"/>
                <a:gd name="T82" fmla="*/ 54 w 824"/>
                <a:gd name="T83" fmla="*/ 608 h 1203"/>
                <a:gd name="T84" fmla="*/ 132 w 824"/>
                <a:gd name="T85" fmla="*/ 641 h 1203"/>
                <a:gd name="T86" fmla="*/ 195 w 824"/>
                <a:gd name="T87" fmla="*/ 661 h 1203"/>
                <a:gd name="T88" fmla="*/ 249 w 824"/>
                <a:gd name="T89" fmla="*/ 744 h 1203"/>
                <a:gd name="T90" fmla="*/ 334 w 824"/>
                <a:gd name="T91" fmla="*/ 886 h 1203"/>
                <a:gd name="T92" fmla="*/ 391 w 824"/>
                <a:gd name="T93" fmla="*/ 1007 h 1203"/>
                <a:gd name="T94" fmla="*/ 292 w 824"/>
                <a:gd name="T95" fmla="*/ 1052 h 1203"/>
                <a:gd name="T96" fmla="*/ 182 w 824"/>
                <a:gd name="T97" fmla="*/ 1105 h 1203"/>
                <a:gd name="T98" fmla="*/ 68 w 824"/>
                <a:gd name="T99" fmla="*/ 1180 h 1203"/>
                <a:gd name="T100" fmla="*/ 200 w 824"/>
                <a:gd name="T101" fmla="*/ 1202 h 1203"/>
                <a:gd name="T102" fmla="*/ 417 w 824"/>
                <a:gd name="T103" fmla="*/ 1168 h 1203"/>
                <a:gd name="T104" fmla="*/ 613 w 824"/>
                <a:gd name="T105" fmla="*/ 1052 h 1203"/>
                <a:gd name="T106" fmla="*/ 610 w 824"/>
                <a:gd name="T107" fmla="*/ 929 h 1203"/>
                <a:gd name="T108" fmla="*/ 543 w 824"/>
                <a:gd name="T109" fmla="*/ 888 h 1203"/>
                <a:gd name="T110" fmla="*/ 567 w 824"/>
                <a:gd name="T111" fmla="*/ 791 h 1203"/>
                <a:gd name="T112" fmla="*/ 655 w 824"/>
                <a:gd name="T113" fmla="*/ 738 h 1203"/>
                <a:gd name="T114" fmla="*/ 725 w 824"/>
                <a:gd name="T115" fmla="*/ 713 h 1203"/>
                <a:gd name="T116" fmla="*/ 792 w 824"/>
                <a:gd name="T117" fmla="*/ 729 h 120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30" y="2834"/>
              <a:ext cx="63" cy="73"/>
            </a:xfrm>
            <a:custGeom>
              <a:avLst/>
              <a:gdLst>
                <a:gd name="T0" fmla="*/ 42 w 63"/>
                <a:gd name="T1" fmla="*/ 65 h 73"/>
                <a:gd name="T2" fmla="*/ 58 w 63"/>
                <a:gd name="T3" fmla="*/ 72 h 73"/>
                <a:gd name="T4" fmla="*/ 62 w 63"/>
                <a:gd name="T5" fmla="*/ 72 h 73"/>
                <a:gd name="T6" fmla="*/ 62 w 63"/>
                <a:gd name="T7" fmla="*/ 67 h 73"/>
                <a:gd name="T8" fmla="*/ 58 w 63"/>
                <a:gd name="T9" fmla="*/ 65 h 73"/>
                <a:gd name="T10" fmla="*/ 58 w 63"/>
                <a:gd name="T11" fmla="*/ 62 h 73"/>
                <a:gd name="T12" fmla="*/ 44 w 63"/>
                <a:gd name="T13" fmla="*/ 56 h 73"/>
                <a:gd name="T14" fmla="*/ 37 w 63"/>
                <a:gd name="T15" fmla="*/ 45 h 73"/>
                <a:gd name="T16" fmla="*/ 31 w 63"/>
                <a:gd name="T17" fmla="*/ 34 h 73"/>
                <a:gd name="T18" fmla="*/ 26 w 63"/>
                <a:gd name="T19" fmla="*/ 20 h 73"/>
                <a:gd name="T20" fmla="*/ 9 w 63"/>
                <a:gd name="T21" fmla="*/ 0 h 73"/>
                <a:gd name="T22" fmla="*/ 6 w 63"/>
                <a:gd name="T23" fmla="*/ 4 h 73"/>
                <a:gd name="T24" fmla="*/ 2 w 63"/>
                <a:gd name="T25" fmla="*/ 9 h 73"/>
                <a:gd name="T26" fmla="*/ 0 w 63"/>
                <a:gd name="T27" fmla="*/ 11 h 73"/>
                <a:gd name="T28" fmla="*/ 0 w 63"/>
                <a:gd name="T29" fmla="*/ 18 h 73"/>
                <a:gd name="T30" fmla="*/ 0 w 63"/>
                <a:gd name="T31" fmla="*/ 20 h 73"/>
                <a:gd name="T32" fmla="*/ 0 w 63"/>
                <a:gd name="T33" fmla="*/ 20 h 73"/>
                <a:gd name="T34" fmla="*/ 0 w 63"/>
                <a:gd name="T35" fmla="*/ 20 h 73"/>
                <a:gd name="T36" fmla="*/ 0 w 63"/>
                <a:gd name="T37" fmla="*/ 20 h 73"/>
                <a:gd name="T38" fmla="*/ 9 w 63"/>
                <a:gd name="T39" fmla="*/ 31 h 73"/>
                <a:gd name="T40" fmla="*/ 20 w 63"/>
                <a:gd name="T41" fmla="*/ 45 h 73"/>
                <a:gd name="T42" fmla="*/ 31 w 63"/>
                <a:gd name="T43" fmla="*/ 56 h 73"/>
                <a:gd name="T44" fmla="*/ 42 w 63"/>
                <a:gd name="T45" fmla="*/ 65 h 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3" h="73">
                  <a:moveTo>
                    <a:pt x="42" y="65"/>
                  </a:moveTo>
                  <a:lnTo>
                    <a:pt x="58" y="72"/>
                  </a:lnTo>
                  <a:lnTo>
                    <a:pt x="62" y="72"/>
                  </a:lnTo>
                  <a:lnTo>
                    <a:pt x="62" y="67"/>
                  </a:lnTo>
                  <a:lnTo>
                    <a:pt x="58" y="65"/>
                  </a:lnTo>
                  <a:lnTo>
                    <a:pt x="58" y="62"/>
                  </a:lnTo>
                  <a:lnTo>
                    <a:pt x="44" y="56"/>
                  </a:lnTo>
                  <a:lnTo>
                    <a:pt x="37" y="45"/>
                  </a:lnTo>
                  <a:lnTo>
                    <a:pt x="31" y="34"/>
                  </a:lnTo>
                  <a:lnTo>
                    <a:pt x="26" y="20"/>
                  </a:lnTo>
                  <a:lnTo>
                    <a:pt x="9" y="0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9" y="31"/>
                  </a:lnTo>
                  <a:lnTo>
                    <a:pt x="20" y="45"/>
                  </a:lnTo>
                  <a:lnTo>
                    <a:pt x="31" y="56"/>
                  </a:lnTo>
                  <a:lnTo>
                    <a:pt x="42" y="65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7786" name="Rectangle 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11778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CA" altLang="en-US"/>
              <a:t>Overview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1036638" y="6602413"/>
            <a:ext cx="1981200" cy="2270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CA" altLang="en-US"/>
              <a:t>Copyright © 1996–98 </a:t>
            </a:r>
            <a:fld id="{86B8BB98-414E-4B5F-AAA1-E1AA70F7D6EA}" type="datetime1">
              <a:rPr lang="en-US" altLang="en-US"/>
              <a:pPr>
                <a:defRPr/>
              </a:pPr>
              <a:t>8/11/2015</a:t>
            </a:fld>
            <a:endParaRPr lang="en-CA" altLang="en-US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 panose="020B0502020202020204" pitchFamily="34" charset="0"/>
              </a:defRPr>
            </a:lvl1pPr>
          </a:lstStyle>
          <a:p>
            <a:fld id="{CD26891D-D907-4E34-A9FC-69635A9F42D4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0900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3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913" y="0"/>
            <a:ext cx="2047875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0700" y="0"/>
            <a:ext cx="5992813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9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88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63650"/>
            <a:ext cx="4013200" cy="483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263650"/>
            <a:ext cx="4014788" cy="483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7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4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29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676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535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153988" y="954088"/>
            <a:ext cx="8761412" cy="42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0"/>
            <a:ext cx="8193088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3650"/>
            <a:ext cx="8180388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1029" name="Text Box 17"/>
          <p:cNvSpPr txBox="1">
            <a:spLocks noChangeArrowheads="1"/>
          </p:cNvSpPr>
          <p:nvPr/>
        </p:nvSpPr>
        <p:spPr bwMode="auto">
          <a:xfrm>
            <a:off x="574675" y="6400800"/>
            <a:ext cx="591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030" name="Text Box 18"/>
          <p:cNvSpPr txBox="1">
            <a:spLocks noChangeArrowheads="1"/>
          </p:cNvSpPr>
          <p:nvPr/>
        </p:nvSpPr>
        <p:spPr bwMode="auto">
          <a:xfrm>
            <a:off x="552450" y="6394450"/>
            <a:ext cx="936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 altLang="en-US" sz="1000"/>
              <a:t>CSC 450/550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Schoolbook" pitchFamily="18" charset="0"/>
        </a:defRPr>
      </a:lvl9pPr>
    </p:titleStyle>
    <p:bodyStyle>
      <a:lvl1pPr algn="l" rtl="0" eaLnBrk="0" fontAlgn="base" hangingPunct="0">
        <a:spcBef>
          <a:spcPct val="5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52425" indent="-23812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695325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3pPr>
      <a:lvl4pPr marL="1035050" indent="-225425" algn="l" rtl="0" eaLnBrk="0" fontAlgn="base" hangingPunct="0">
        <a:spcBef>
          <a:spcPct val="20000"/>
        </a:spcBef>
        <a:spcAft>
          <a:spcPct val="0"/>
        </a:spcAft>
        <a:buChar char="·"/>
        <a:defRPr sz="2000">
          <a:solidFill>
            <a:schemeClr val="tx1"/>
          </a:solidFill>
          <a:latin typeface="+mn-lt"/>
        </a:defRPr>
      </a:lvl4pPr>
      <a:lvl5pPr marL="1312863" indent="-163513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5pPr>
      <a:lvl6pPr marL="1770063" indent="-163513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6pPr>
      <a:lvl7pPr marL="2227263" indent="-163513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7pPr>
      <a:lvl8pPr marL="2684463" indent="-163513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8pPr>
      <a:lvl9pPr marL="3141663" indent="-163513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3838" y="2735263"/>
            <a:ext cx="8321675" cy="1044575"/>
          </a:xfrm>
          <a:noFill/>
        </p:spPr>
        <p:txBody>
          <a:bodyPr/>
          <a:lstStyle/>
          <a:p>
            <a:pPr algn="ctr"/>
            <a:r>
              <a:rPr lang="en-US" altLang="en-US" smtClean="0"/>
              <a:t>Part 2: The Physical Layer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76238" y="4111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CA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 </a:t>
            </a:r>
          </a:p>
        </p:txBody>
      </p:sp>
      <p:sp>
        <p:nvSpPr>
          <p:cNvPr id="14339" name="Text Box 16"/>
          <p:cNvSpPr txBox="1">
            <a:spLocks noChangeArrowheads="1"/>
          </p:cNvSpPr>
          <p:nvPr/>
        </p:nvSpPr>
        <p:spPr bwMode="auto">
          <a:xfrm>
            <a:off x="930275" y="1500188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4340" name="Text Box 17"/>
          <p:cNvSpPr txBox="1">
            <a:spLocks noChangeArrowheads="1"/>
          </p:cNvSpPr>
          <p:nvPr/>
        </p:nvSpPr>
        <p:spPr bwMode="auto">
          <a:xfrm>
            <a:off x="642938" y="1381125"/>
            <a:ext cx="784383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buFontTx/>
              <a:buAutoNum type="arabicParenBoth"/>
            </a:pPr>
            <a:r>
              <a:rPr lang="en-US" altLang="en-US">
                <a:solidFill>
                  <a:srgbClr val="232323"/>
                </a:solidFill>
                <a:cs typeface="Times New Roman" panose="02020603050405020304" pitchFamily="18" charset="0"/>
              </a:rPr>
              <a:t>Transmission medium</a:t>
            </a:r>
          </a:p>
          <a:p>
            <a:pPr>
              <a:buFontTx/>
              <a:buAutoNum type="arabicParenBoth"/>
            </a:pPr>
            <a:r>
              <a:rPr lang="en-US" altLang="en-US">
                <a:solidFill>
                  <a:srgbClr val="232323"/>
                </a:solidFill>
                <a:cs typeface="Times New Roman" panose="02020603050405020304" pitchFamily="18" charset="0"/>
              </a:rPr>
              <a:t>* Switching</a:t>
            </a:r>
          </a:p>
          <a:p>
            <a:pPr>
              <a:buFontTx/>
              <a:buAutoNum type="arabicParenBoth"/>
            </a:pPr>
            <a:r>
              <a:rPr lang="en-US" altLang="en-US">
                <a:solidFill>
                  <a:srgbClr val="232323"/>
                </a:solidFill>
              </a:rPr>
              <a:t>The Nyquist limit</a:t>
            </a:r>
          </a:p>
          <a:p>
            <a:pPr>
              <a:buFontTx/>
              <a:buAutoNum type="arabicParenBoth"/>
            </a:pPr>
            <a:r>
              <a:rPr lang="en-US" altLang="en-US">
                <a:solidFill>
                  <a:srgbClr val="232323"/>
                </a:solidFill>
              </a:rPr>
              <a:t>The Shannon limit</a:t>
            </a:r>
          </a:p>
          <a:p>
            <a:endParaRPr lang="en-US" altLang="en-US">
              <a:solidFill>
                <a:srgbClr val="23232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(1) Transmission Medium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930275" y="1500188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1163638" y="1127125"/>
            <a:ext cx="7562850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Guided Transmission Medium</a:t>
            </a:r>
          </a:p>
          <a:p>
            <a:pPr lvl="1" eaLnBrk="1" hangingPunct="1">
              <a:spcBef>
                <a:spcPct val="20000"/>
              </a:spcBef>
              <a:buClr>
                <a:srgbClr val="232323"/>
              </a:buClr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Magnetic Media</a:t>
            </a:r>
          </a:p>
          <a:p>
            <a:pPr lvl="1" eaLnBrk="1" hangingPunct="1">
              <a:spcBef>
                <a:spcPct val="20000"/>
              </a:spcBef>
              <a:buClr>
                <a:srgbClr val="232323"/>
              </a:buClr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Twisted Pair</a:t>
            </a:r>
          </a:p>
          <a:p>
            <a:pPr lvl="1" eaLnBrk="1" hangingPunct="1">
              <a:spcBef>
                <a:spcPct val="20000"/>
              </a:spcBef>
              <a:buClr>
                <a:srgbClr val="232323"/>
              </a:buClr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Coaxial Cable</a:t>
            </a:r>
          </a:p>
          <a:p>
            <a:pPr lvl="1" eaLnBrk="1" hangingPunct="1">
              <a:spcBef>
                <a:spcPct val="20000"/>
              </a:spcBef>
              <a:buClr>
                <a:srgbClr val="232323"/>
              </a:buClr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Fiber Optics</a:t>
            </a:r>
          </a:p>
          <a:p>
            <a:pPr>
              <a:buFontTx/>
              <a:buChar char="•"/>
            </a:pPr>
            <a:endParaRPr lang="en-US" altLang="en-US"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Unguided Transmission Medium (wireless transmission)</a:t>
            </a:r>
          </a:p>
          <a:p>
            <a:pPr lvl="1"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Radio</a:t>
            </a:r>
          </a:p>
          <a:p>
            <a:pPr lvl="1"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Infrared</a:t>
            </a:r>
          </a:p>
          <a:p>
            <a:pPr lvl="1"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Ultrasound</a:t>
            </a:r>
          </a:p>
          <a:p>
            <a:pPr lvl="1"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…</a:t>
            </a:r>
          </a:p>
          <a:p>
            <a:pPr>
              <a:buFontTx/>
              <a:buChar char="•"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(2.1) Circuit Switching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2363" y="5576888"/>
            <a:ext cx="6751637" cy="976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>
                <a:solidFill>
                  <a:schemeClr val="accent2"/>
                </a:solidFill>
              </a:rPr>
              <a:t>(a)</a:t>
            </a:r>
            <a:r>
              <a:rPr lang="en-US" altLang="en-US" smtClean="0"/>
              <a:t> Circuit switching.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solidFill>
                  <a:schemeClr val="accent2"/>
                </a:solidFill>
              </a:rPr>
              <a:t>(b)</a:t>
            </a:r>
            <a:r>
              <a:rPr lang="en-US" altLang="en-US" smtClean="0"/>
              <a:t> Packet switching.</a:t>
            </a:r>
          </a:p>
        </p:txBody>
      </p:sp>
      <p:pic>
        <p:nvPicPr>
          <p:cNvPr id="16388" name="Picture 4" descr="2-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1238250"/>
            <a:ext cx="6981825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(2.2) Message Switching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6073775"/>
            <a:ext cx="8724900" cy="612775"/>
          </a:xfrm>
        </p:spPr>
        <p:txBody>
          <a:bodyPr/>
          <a:lstStyle/>
          <a:p>
            <a:r>
              <a:rPr lang="en-US" altLang="en-US" sz="2000" smtClean="0">
                <a:solidFill>
                  <a:schemeClr val="accent2"/>
                </a:solidFill>
              </a:rPr>
              <a:t>(a)</a:t>
            </a:r>
            <a:r>
              <a:rPr lang="en-US" altLang="en-US" sz="2000" smtClean="0"/>
              <a:t> Circuit switching   </a:t>
            </a:r>
            <a:r>
              <a:rPr lang="en-US" altLang="en-US" sz="2000" smtClean="0">
                <a:solidFill>
                  <a:schemeClr val="accent2"/>
                </a:solidFill>
              </a:rPr>
              <a:t>(b)</a:t>
            </a:r>
            <a:r>
              <a:rPr lang="en-US" altLang="en-US" sz="2000" smtClean="0"/>
              <a:t> Message switching   </a:t>
            </a:r>
            <a:r>
              <a:rPr lang="en-US" altLang="en-US" sz="2000" smtClean="0">
                <a:solidFill>
                  <a:schemeClr val="accent2"/>
                </a:solidFill>
              </a:rPr>
              <a:t>(c) </a:t>
            </a:r>
            <a:r>
              <a:rPr lang="en-US" altLang="en-US" sz="2000" smtClean="0"/>
              <a:t>Packet switching</a:t>
            </a:r>
          </a:p>
        </p:txBody>
      </p:sp>
      <p:pic>
        <p:nvPicPr>
          <p:cNvPr id="17412" name="Picture 4" descr="2-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030288"/>
            <a:ext cx="5892800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(2.3) A Comparison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618163"/>
            <a:ext cx="9144000" cy="838200"/>
          </a:xfrm>
        </p:spPr>
        <p:txBody>
          <a:bodyPr/>
          <a:lstStyle/>
          <a:p>
            <a:pPr algn="ctr"/>
            <a:r>
              <a:rPr lang="en-US" altLang="en-US" smtClean="0"/>
              <a:t>A comparison of circuit switched and packet-switched networks.</a:t>
            </a:r>
          </a:p>
        </p:txBody>
      </p:sp>
      <p:pic>
        <p:nvPicPr>
          <p:cNvPr id="18436" name="Picture 4" descr="2-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1452563"/>
            <a:ext cx="7653337" cy="389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(3) The Nyquist Limit</a:t>
            </a: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812800" y="1322388"/>
            <a:ext cx="7405688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 altLang="en-US" sz="2800"/>
              <a:t>For a noiseless channel, the maximum data rate is:</a:t>
            </a:r>
          </a:p>
          <a:p>
            <a:pPr algn="ctr"/>
            <a:r>
              <a:rPr lang="en-US" altLang="en-US" sz="2800" i="1"/>
              <a:t>2H log</a:t>
            </a:r>
            <a:r>
              <a:rPr lang="en-US" altLang="en-US" sz="2800" i="1" baseline="-25000"/>
              <a:t>2</a:t>
            </a:r>
            <a:r>
              <a:rPr lang="en-US" altLang="en-US" sz="2800" i="1"/>
              <a:t> V</a:t>
            </a:r>
            <a:r>
              <a:rPr lang="en-US" altLang="en-US" sz="2800"/>
              <a:t> bits/sec</a:t>
            </a:r>
          </a:p>
          <a:p>
            <a:r>
              <a:rPr lang="en-US" altLang="en-US" sz="2800"/>
              <a:t>,where </a:t>
            </a:r>
            <a:r>
              <a:rPr lang="en-US" altLang="en-US" sz="2800" i="1"/>
              <a:t>H</a:t>
            </a:r>
            <a:r>
              <a:rPr lang="en-US" altLang="en-US" sz="2800"/>
              <a:t> is the channel bandwidth (in Hz) and </a:t>
            </a:r>
            <a:r>
              <a:rPr lang="en-US" altLang="en-US" sz="2800" i="1"/>
              <a:t>V</a:t>
            </a:r>
            <a:r>
              <a:rPr lang="en-US" altLang="en-US" sz="2800"/>
              <a:t> is the number of discrete levels of the signal.  </a:t>
            </a:r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(4) The Shannon Limit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81025" y="1090613"/>
            <a:ext cx="8350250" cy="234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 altLang="en-US"/>
              <a:t>The maximum data rate of a noisy channel whose bandwidth is </a:t>
            </a:r>
            <a:r>
              <a:rPr lang="en-US" altLang="en-US" i="1"/>
              <a:t>H</a:t>
            </a:r>
            <a:r>
              <a:rPr lang="en-US" altLang="en-US"/>
              <a:t> Hz, and whose signal-to-noise ratio is </a:t>
            </a:r>
            <a:r>
              <a:rPr lang="en-US" altLang="en-US" i="1"/>
              <a:t>S/N</a:t>
            </a:r>
            <a:r>
              <a:rPr lang="en-US" altLang="en-US"/>
              <a:t>, is given by</a:t>
            </a:r>
          </a:p>
          <a:p>
            <a:pPr algn="ctr"/>
            <a:r>
              <a:rPr lang="en-US" altLang="en-US" sz="2800" i="1"/>
              <a:t>H log</a:t>
            </a:r>
            <a:r>
              <a:rPr lang="en-US" altLang="en-US" sz="2800" i="1" baseline="-25000"/>
              <a:t>2 </a:t>
            </a:r>
            <a:r>
              <a:rPr lang="en-US" altLang="en-US" sz="2800" i="1"/>
              <a:t> (1+S/N).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000066"/>
      </a:dk1>
      <a:lt1>
        <a:srgbClr val="FFFFFF"/>
      </a:lt1>
      <a:dk2>
        <a:srgbClr val="FF0033"/>
      </a:dk2>
      <a:lt2>
        <a:srgbClr val="6699FF"/>
      </a:lt2>
      <a:accent1>
        <a:srgbClr val="009999"/>
      </a:accent1>
      <a:accent2>
        <a:srgbClr val="FF7C80"/>
      </a:accent2>
      <a:accent3>
        <a:srgbClr val="FFFFFF"/>
      </a:accent3>
      <a:accent4>
        <a:srgbClr val="000056"/>
      </a:accent4>
      <a:accent5>
        <a:srgbClr val="AACACA"/>
      </a:accent5>
      <a:accent6>
        <a:srgbClr val="E77073"/>
      </a:accent6>
      <a:hlink>
        <a:srgbClr val="FFCCCC"/>
      </a:hlink>
      <a:folHlink>
        <a:srgbClr val="3366FF"/>
      </a:folHlink>
    </a:clrScheme>
    <a:fontScheme name="Template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D:\NewDocument\COurses\Seng330\wkui\Template.pot</Template>
  <TotalTime>385</TotalTime>
  <Pages>28</Pages>
  <Words>202</Words>
  <Application>Microsoft Office PowerPoint</Application>
  <PresentationFormat>On-screen Show (4:3)</PresentationFormat>
  <Paragraphs>46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Template</vt:lpstr>
      <vt:lpstr>Part 2: The Physical Layer</vt:lpstr>
      <vt:lpstr>Summary </vt:lpstr>
      <vt:lpstr>(1) Transmission Medium </vt:lpstr>
      <vt:lpstr>(2.1) Circuit Switching</vt:lpstr>
      <vt:lpstr>(2.2) Message Switching</vt:lpstr>
      <vt:lpstr>(2.3) A Comparison</vt:lpstr>
      <vt:lpstr>(3) The Nyquist Limit</vt:lpstr>
      <vt:lpstr>(4) The Shannon Limit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subject>Principles of Operating Systems</dc:subject>
  <dc:creator>Kui</dc:creator>
  <cp:lastModifiedBy>jnn</cp:lastModifiedBy>
  <cp:revision>84</cp:revision>
  <cp:lastPrinted>2002-01-08T12:10:27Z</cp:lastPrinted>
  <dcterms:created xsi:type="dcterms:W3CDTF">2002-09-20T03:38:13Z</dcterms:created>
  <dcterms:modified xsi:type="dcterms:W3CDTF">2015-08-11T20:12:51Z</dcterms:modified>
</cp:coreProperties>
</file>