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74" d="100"/>
          <a:sy n="74" d="100"/>
        </p:scale>
        <p:origin x="5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5E6EF25-1E1F-4DFD-9C0F-1A3085B2A110}" type="datetimeFigureOut">
              <a:rPr lang="en-US" smtClean="0"/>
              <a:t>8/3/2015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460C8-4821-4B19-B12B-89DB77F70E26}" type="slidenum">
              <a:rPr lang="en-US" smtClean="0"/>
              <a:t>‹#›</a:t>
            </a:fld>
            <a:endParaRPr lang="en-US"/>
          </a:p>
        </p:txBody>
      </p:sp>
    </p:spTree>
    <p:extLst>
      <p:ext uri="{BB962C8B-B14F-4D97-AF65-F5344CB8AC3E}">
        <p14:creationId xmlns:p14="http://schemas.microsoft.com/office/powerpoint/2010/main" val="1329536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E6EF25-1E1F-4DFD-9C0F-1A3085B2A110}" type="datetimeFigureOut">
              <a:rPr lang="en-US" smtClean="0"/>
              <a:t>8/3/2015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B460C8-4821-4B19-B12B-89DB77F70E26}" type="slidenum">
              <a:rPr lang="en-US" smtClean="0"/>
              <a:t>‹#›</a:t>
            </a:fld>
            <a:endParaRPr lang="en-US"/>
          </a:p>
        </p:txBody>
      </p:sp>
    </p:spTree>
    <p:extLst>
      <p:ext uri="{BB962C8B-B14F-4D97-AF65-F5344CB8AC3E}">
        <p14:creationId xmlns:p14="http://schemas.microsoft.com/office/powerpoint/2010/main" val="4234034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E6EF25-1E1F-4DFD-9C0F-1A3085B2A110}" type="datetimeFigureOut">
              <a:rPr lang="en-US" smtClean="0"/>
              <a:t>8/3/2015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460C8-4821-4B19-B12B-89DB77F70E26}" type="slidenum">
              <a:rPr lang="en-US" smtClean="0"/>
              <a:t>‹#›</a:t>
            </a:fld>
            <a:endParaRPr lang="en-US"/>
          </a:p>
        </p:txBody>
      </p:sp>
    </p:spTree>
    <p:extLst>
      <p:ext uri="{BB962C8B-B14F-4D97-AF65-F5344CB8AC3E}">
        <p14:creationId xmlns:p14="http://schemas.microsoft.com/office/powerpoint/2010/main" val="4117127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E6EF25-1E1F-4DFD-9C0F-1A3085B2A110}" type="datetimeFigureOut">
              <a:rPr lang="en-US" smtClean="0"/>
              <a:t>8/3/2015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460C8-4821-4B19-B12B-89DB77F70E2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67898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E6EF25-1E1F-4DFD-9C0F-1A3085B2A110}" type="datetimeFigureOut">
              <a:rPr lang="en-US" smtClean="0"/>
              <a:t>8/3/2015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460C8-4821-4B19-B12B-89DB77F70E26}" type="slidenum">
              <a:rPr lang="en-US" smtClean="0"/>
              <a:t>‹#›</a:t>
            </a:fld>
            <a:endParaRPr lang="en-US"/>
          </a:p>
        </p:txBody>
      </p:sp>
    </p:spTree>
    <p:extLst>
      <p:ext uri="{BB962C8B-B14F-4D97-AF65-F5344CB8AC3E}">
        <p14:creationId xmlns:p14="http://schemas.microsoft.com/office/powerpoint/2010/main" val="1059784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5E6EF25-1E1F-4DFD-9C0F-1A3085B2A110}" type="datetimeFigureOut">
              <a:rPr lang="en-US" smtClean="0"/>
              <a:t>8/3/2015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460C8-4821-4B19-B12B-89DB77F70E26}" type="slidenum">
              <a:rPr lang="en-US" smtClean="0"/>
              <a:t>‹#›</a:t>
            </a:fld>
            <a:endParaRPr lang="en-US"/>
          </a:p>
        </p:txBody>
      </p:sp>
    </p:spTree>
    <p:extLst>
      <p:ext uri="{BB962C8B-B14F-4D97-AF65-F5344CB8AC3E}">
        <p14:creationId xmlns:p14="http://schemas.microsoft.com/office/powerpoint/2010/main" val="39075028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5E6EF25-1E1F-4DFD-9C0F-1A3085B2A110}" type="datetimeFigureOut">
              <a:rPr lang="en-US" smtClean="0"/>
              <a:t>8/3/2015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460C8-4821-4B19-B12B-89DB77F70E26}" type="slidenum">
              <a:rPr lang="en-US" smtClean="0"/>
              <a:t>‹#›</a:t>
            </a:fld>
            <a:endParaRPr lang="en-US"/>
          </a:p>
        </p:txBody>
      </p:sp>
    </p:spTree>
    <p:extLst>
      <p:ext uri="{BB962C8B-B14F-4D97-AF65-F5344CB8AC3E}">
        <p14:creationId xmlns:p14="http://schemas.microsoft.com/office/powerpoint/2010/main" val="39991011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E6EF25-1E1F-4DFD-9C0F-1A3085B2A110}" type="datetimeFigureOut">
              <a:rPr lang="en-US" smtClean="0"/>
              <a:t>8/3/2015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460C8-4821-4B19-B12B-89DB77F70E26}" type="slidenum">
              <a:rPr lang="en-US" smtClean="0"/>
              <a:t>‹#›</a:t>
            </a:fld>
            <a:endParaRPr lang="en-US"/>
          </a:p>
        </p:txBody>
      </p:sp>
    </p:spTree>
    <p:extLst>
      <p:ext uri="{BB962C8B-B14F-4D97-AF65-F5344CB8AC3E}">
        <p14:creationId xmlns:p14="http://schemas.microsoft.com/office/powerpoint/2010/main" val="32070754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E6EF25-1E1F-4DFD-9C0F-1A3085B2A110}" type="datetimeFigureOut">
              <a:rPr lang="en-US" smtClean="0"/>
              <a:t>8/3/2015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460C8-4821-4B19-B12B-89DB77F70E26}" type="slidenum">
              <a:rPr lang="en-US" smtClean="0"/>
              <a:t>‹#›</a:t>
            </a:fld>
            <a:endParaRPr lang="en-US"/>
          </a:p>
        </p:txBody>
      </p:sp>
    </p:spTree>
    <p:extLst>
      <p:ext uri="{BB962C8B-B14F-4D97-AF65-F5344CB8AC3E}">
        <p14:creationId xmlns:p14="http://schemas.microsoft.com/office/powerpoint/2010/main" val="2015556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5E6EF25-1E1F-4DFD-9C0F-1A3085B2A110}" type="datetimeFigureOut">
              <a:rPr lang="en-US" smtClean="0"/>
              <a:t>8/3/2015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460C8-4821-4B19-B12B-89DB77F70E26}" type="slidenum">
              <a:rPr lang="en-US" smtClean="0"/>
              <a:t>‹#›</a:t>
            </a:fld>
            <a:endParaRPr lang="en-US"/>
          </a:p>
        </p:txBody>
      </p:sp>
    </p:spTree>
    <p:extLst>
      <p:ext uri="{BB962C8B-B14F-4D97-AF65-F5344CB8AC3E}">
        <p14:creationId xmlns:p14="http://schemas.microsoft.com/office/powerpoint/2010/main" val="3835456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E6EF25-1E1F-4DFD-9C0F-1A3085B2A110}" type="datetimeFigureOut">
              <a:rPr lang="en-US" smtClean="0"/>
              <a:t>8/3/2015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460C8-4821-4B19-B12B-89DB77F70E26}" type="slidenum">
              <a:rPr lang="en-US" smtClean="0"/>
              <a:t>‹#›</a:t>
            </a:fld>
            <a:endParaRPr lang="en-US"/>
          </a:p>
        </p:txBody>
      </p:sp>
    </p:spTree>
    <p:extLst>
      <p:ext uri="{BB962C8B-B14F-4D97-AF65-F5344CB8AC3E}">
        <p14:creationId xmlns:p14="http://schemas.microsoft.com/office/powerpoint/2010/main" val="3281122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5E6EF25-1E1F-4DFD-9C0F-1A3085B2A110}" type="datetimeFigureOut">
              <a:rPr lang="en-US" smtClean="0"/>
              <a:t>8/3/2015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B460C8-4821-4B19-B12B-89DB77F70E26}" type="slidenum">
              <a:rPr lang="en-US" smtClean="0"/>
              <a:t>‹#›</a:t>
            </a:fld>
            <a:endParaRPr lang="en-US"/>
          </a:p>
        </p:txBody>
      </p:sp>
    </p:spTree>
    <p:extLst>
      <p:ext uri="{BB962C8B-B14F-4D97-AF65-F5344CB8AC3E}">
        <p14:creationId xmlns:p14="http://schemas.microsoft.com/office/powerpoint/2010/main" val="1185747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5E6EF25-1E1F-4DFD-9C0F-1A3085B2A110}" type="datetimeFigureOut">
              <a:rPr lang="en-US" smtClean="0"/>
              <a:t>8/3/2015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B460C8-4821-4B19-B12B-89DB77F70E26}" type="slidenum">
              <a:rPr lang="en-US" smtClean="0"/>
              <a:t>‹#›</a:t>
            </a:fld>
            <a:endParaRPr lang="en-US"/>
          </a:p>
        </p:txBody>
      </p:sp>
    </p:spTree>
    <p:extLst>
      <p:ext uri="{BB962C8B-B14F-4D97-AF65-F5344CB8AC3E}">
        <p14:creationId xmlns:p14="http://schemas.microsoft.com/office/powerpoint/2010/main" val="408046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5E6EF25-1E1F-4DFD-9C0F-1A3085B2A110}" type="datetimeFigureOut">
              <a:rPr lang="en-US" smtClean="0"/>
              <a:t>8/3/2015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8B460C8-4821-4B19-B12B-89DB77F70E26}" type="slidenum">
              <a:rPr lang="en-US" smtClean="0"/>
              <a:t>‹#›</a:t>
            </a:fld>
            <a:endParaRPr lang="en-US"/>
          </a:p>
        </p:txBody>
      </p:sp>
    </p:spTree>
    <p:extLst>
      <p:ext uri="{BB962C8B-B14F-4D97-AF65-F5344CB8AC3E}">
        <p14:creationId xmlns:p14="http://schemas.microsoft.com/office/powerpoint/2010/main" val="2683313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5E6EF25-1E1F-4DFD-9C0F-1A3085B2A110}" type="datetimeFigureOut">
              <a:rPr lang="en-US" smtClean="0"/>
              <a:t>8/3/2015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8B460C8-4821-4B19-B12B-89DB77F70E26}" type="slidenum">
              <a:rPr lang="en-US" smtClean="0"/>
              <a:t>‹#›</a:t>
            </a:fld>
            <a:endParaRPr lang="en-US"/>
          </a:p>
        </p:txBody>
      </p:sp>
    </p:spTree>
    <p:extLst>
      <p:ext uri="{BB962C8B-B14F-4D97-AF65-F5344CB8AC3E}">
        <p14:creationId xmlns:p14="http://schemas.microsoft.com/office/powerpoint/2010/main" val="817031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65E6EF25-1E1F-4DFD-9C0F-1A3085B2A110}" type="datetimeFigureOut">
              <a:rPr lang="en-US" smtClean="0"/>
              <a:t>8/3/2015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8B460C8-4821-4B19-B12B-89DB77F70E26}" type="slidenum">
              <a:rPr lang="en-US" smtClean="0"/>
              <a:t>‹#›</a:t>
            </a:fld>
            <a:endParaRPr lang="en-US"/>
          </a:p>
        </p:txBody>
      </p:sp>
    </p:spTree>
    <p:extLst>
      <p:ext uri="{BB962C8B-B14F-4D97-AF65-F5344CB8AC3E}">
        <p14:creationId xmlns:p14="http://schemas.microsoft.com/office/powerpoint/2010/main" val="3030237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E6EF25-1E1F-4DFD-9C0F-1A3085B2A110}" type="datetimeFigureOut">
              <a:rPr lang="en-US" smtClean="0"/>
              <a:t>8/3/2015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B460C8-4821-4B19-B12B-89DB77F70E26}" type="slidenum">
              <a:rPr lang="en-US" smtClean="0"/>
              <a:t>‹#›</a:t>
            </a:fld>
            <a:endParaRPr lang="en-US"/>
          </a:p>
        </p:txBody>
      </p:sp>
    </p:spTree>
    <p:extLst>
      <p:ext uri="{BB962C8B-B14F-4D97-AF65-F5344CB8AC3E}">
        <p14:creationId xmlns:p14="http://schemas.microsoft.com/office/powerpoint/2010/main" val="3892437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5E6EF25-1E1F-4DFD-9C0F-1A3085B2A110}" type="datetimeFigureOut">
              <a:rPr lang="en-US" smtClean="0"/>
              <a:t>8/3/2015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8B460C8-4821-4B19-B12B-89DB77F70E26}" type="slidenum">
              <a:rPr lang="en-US" smtClean="0"/>
              <a:t>‹#›</a:t>
            </a:fld>
            <a:endParaRPr lang="en-US"/>
          </a:p>
        </p:txBody>
      </p:sp>
    </p:spTree>
    <p:extLst>
      <p:ext uri="{BB962C8B-B14F-4D97-AF65-F5344CB8AC3E}">
        <p14:creationId xmlns:p14="http://schemas.microsoft.com/office/powerpoint/2010/main" val="20528155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7169" y="0"/>
            <a:ext cx="8825658" cy="1153732"/>
          </a:xfrm>
        </p:spPr>
        <p:txBody>
          <a:bodyPr/>
          <a:lstStyle/>
          <a:p>
            <a:r>
              <a:rPr lang="en-US" sz="3600" b="1" dirty="0" smtClean="0">
                <a:solidFill>
                  <a:srgbClr val="FFFF00"/>
                </a:solidFill>
              </a:rPr>
              <a:t>IT STRATEGY IN THE BANKING SECTOR</a:t>
            </a:r>
            <a:endParaRPr lang="en-US" sz="3600" b="1" dirty="0">
              <a:solidFill>
                <a:srgbClr val="FFFF00"/>
              </a:solidFill>
            </a:endParaRPr>
          </a:p>
        </p:txBody>
      </p:sp>
      <p:sp>
        <p:nvSpPr>
          <p:cNvPr id="3" name="Subtitle 2"/>
          <p:cNvSpPr>
            <a:spLocks noGrp="1"/>
          </p:cNvSpPr>
          <p:nvPr>
            <p:ph type="subTitle" idx="1"/>
          </p:nvPr>
        </p:nvSpPr>
        <p:spPr>
          <a:xfrm>
            <a:off x="1129198" y="4172754"/>
            <a:ext cx="8825658" cy="2306001"/>
          </a:xfrm>
        </p:spPr>
        <p:txBody>
          <a:bodyPr>
            <a:normAutofit lnSpcReduction="10000"/>
          </a:bodyPr>
          <a:lstStyle/>
          <a:p>
            <a:endParaRPr lang="en-US" dirty="0" smtClean="0"/>
          </a:p>
          <a:p>
            <a:endParaRPr lang="en-US" dirty="0"/>
          </a:p>
          <a:p>
            <a:pPr lvl="1"/>
            <a:r>
              <a:rPr lang="en-US" sz="2800" b="1" dirty="0" smtClean="0">
                <a:solidFill>
                  <a:srgbClr val="FFFF00"/>
                </a:solidFill>
              </a:rPr>
              <a:t>BY:</a:t>
            </a:r>
          </a:p>
          <a:p>
            <a:pPr lvl="1"/>
            <a:r>
              <a:rPr lang="en-US" sz="2800" b="1" dirty="0" smtClean="0">
                <a:solidFill>
                  <a:srgbClr val="FFFF00"/>
                </a:solidFill>
              </a:rPr>
              <a:t>ERIC MWANGI</a:t>
            </a:r>
          </a:p>
          <a:p>
            <a:pPr lvl="1"/>
            <a:r>
              <a:rPr lang="en-US" sz="2800" b="1" dirty="0" smtClean="0">
                <a:solidFill>
                  <a:srgbClr val="FFFF00"/>
                </a:solidFill>
              </a:rPr>
              <a:t>SANDRA ODERA</a:t>
            </a:r>
            <a:endParaRPr lang="en-US" sz="2800" b="1" dirty="0">
              <a:solidFill>
                <a:srgbClr val="FFFF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4783" y="1377933"/>
            <a:ext cx="3508044" cy="35941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651" y="1377933"/>
            <a:ext cx="4991100" cy="3594100"/>
          </a:xfrm>
          <a:prstGeom prst="rect">
            <a:avLst/>
          </a:prstGeom>
        </p:spPr>
      </p:pic>
    </p:spTree>
    <p:extLst>
      <p:ext uri="{BB962C8B-B14F-4D97-AF65-F5344CB8AC3E}">
        <p14:creationId xmlns:p14="http://schemas.microsoft.com/office/powerpoint/2010/main" val="10716978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solidFill>
                  <a:srgbClr val="FFFF00"/>
                </a:solidFill>
              </a:rPr>
              <a:t>CRITICAL SUCCESS FACTORS FOR DEVELOPING IT STRATEGY</a:t>
            </a:r>
            <a:endParaRPr lang="en-US" dirty="0"/>
          </a:p>
        </p:txBody>
      </p:sp>
      <p:sp>
        <p:nvSpPr>
          <p:cNvPr id="3" name="Content Placeholder 2"/>
          <p:cNvSpPr>
            <a:spLocks noGrp="1"/>
          </p:cNvSpPr>
          <p:nvPr>
            <p:ph idx="1"/>
          </p:nvPr>
        </p:nvSpPr>
        <p:spPr/>
        <p:txBody>
          <a:bodyPr>
            <a:normAutofit/>
          </a:bodyPr>
          <a:lstStyle/>
          <a:p>
            <a:r>
              <a:rPr lang="en-US" b="1" dirty="0"/>
              <a:t>Focusing on the business value.</a:t>
            </a:r>
            <a:endParaRPr lang="en-US" dirty="0"/>
          </a:p>
          <a:p>
            <a:r>
              <a:rPr lang="en-US" sz="1800" b="1" dirty="0">
                <a:solidFill>
                  <a:schemeClr val="bg1"/>
                </a:solidFill>
              </a:rPr>
              <a:t>Every service in the bank must play a role in deriving business value for the bank. However, there’s usually a disagreement on how this business value should be measured. The IT team should come up with an IT agenda that will achieve both business and IT related metrics in order to derive business value. By proving how technology can scale up bank transactions and customer acquisition, this shows without a doubt that IT and business are in sync. (Balwant, 2013)</a:t>
            </a:r>
          </a:p>
          <a:p>
            <a:r>
              <a:rPr lang="en-US" sz="1800" b="1" dirty="0">
                <a:solidFill>
                  <a:schemeClr val="bg1"/>
                </a:solidFill>
              </a:rPr>
              <a:t>According to Balwant, (2013) the IT team should also readjust their R&amp;D from pure technology </a:t>
            </a:r>
            <a:r>
              <a:rPr lang="en-US" sz="1800" b="1" dirty="0" smtClean="0">
                <a:solidFill>
                  <a:schemeClr val="bg1"/>
                </a:solidFill>
              </a:rPr>
              <a:t>to</a:t>
            </a:r>
          </a:p>
          <a:p>
            <a:r>
              <a:rPr lang="en-US" sz="1800" b="1" dirty="0" smtClean="0">
                <a:solidFill>
                  <a:schemeClr val="bg1"/>
                </a:solidFill>
              </a:rPr>
              <a:t> </a:t>
            </a:r>
            <a:r>
              <a:rPr lang="en-US" sz="1800" b="1" dirty="0">
                <a:solidFill>
                  <a:schemeClr val="bg1"/>
                </a:solidFill>
              </a:rPr>
              <a:t>a catalyst of banking innovation, so that business can align to it.  There should be an allocation of IT Research and development from the bank’s innovation budget instead of being considered n IT expenditure</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5059" y="107701"/>
            <a:ext cx="2891657" cy="1502159"/>
          </a:xfrm>
          <a:prstGeom prst="rect">
            <a:avLst/>
          </a:prstGeom>
        </p:spPr>
      </p:pic>
    </p:spTree>
    <p:extLst>
      <p:ext uri="{BB962C8B-B14F-4D97-AF65-F5344CB8AC3E}">
        <p14:creationId xmlns:p14="http://schemas.microsoft.com/office/powerpoint/2010/main" val="33618422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rPr>
              <a:t>Challenges</a:t>
            </a:r>
            <a:endParaRPr lang="en-US" b="1" dirty="0">
              <a:solidFill>
                <a:srgbClr val="FFFF00"/>
              </a:solidFill>
            </a:endParaRPr>
          </a:p>
        </p:txBody>
      </p:sp>
      <p:sp>
        <p:nvSpPr>
          <p:cNvPr id="3" name="Content Placeholder 2"/>
          <p:cNvSpPr>
            <a:spLocks noGrp="1"/>
          </p:cNvSpPr>
          <p:nvPr>
            <p:ph idx="1"/>
          </p:nvPr>
        </p:nvSpPr>
        <p:spPr/>
        <p:txBody>
          <a:bodyPr>
            <a:normAutofit/>
          </a:bodyPr>
          <a:lstStyle/>
          <a:p>
            <a:pPr lvl="0"/>
            <a:endParaRPr lang="en-US" sz="1800" b="1" dirty="0" smtClean="0">
              <a:solidFill>
                <a:schemeClr val="bg1"/>
              </a:solidFill>
            </a:endParaRPr>
          </a:p>
          <a:p>
            <a:pPr lvl="0"/>
            <a:r>
              <a:rPr lang="en-US" sz="1800" b="1" dirty="0" smtClean="0">
                <a:solidFill>
                  <a:schemeClr val="bg1"/>
                </a:solidFill>
              </a:rPr>
              <a:t>There </a:t>
            </a:r>
            <a:r>
              <a:rPr lang="en-US" sz="1800" b="1" dirty="0">
                <a:solidFill>
                  <a:schemeClr val="bg1"/>
                </a:solidFill>
              </a:rPr>
              <a:t>is lack of a supportive governance structure. There are no formal structures for managing interdependencies among the different business processes</a:t>
            </a:r>
            <a:r>
              <a:rPr lang="en-US" sz="1800" b="1" dirty="0" smtClean="0">
                <a:solidFill>
                  <a:schemeClr val="bg1"/>
                </a:solidFill>
              </a:rPr>
              <a:t>.</a:t>
            </a:r>
          </a:p>
          <a:p>
            <a:pPr marL="0" lvl="0" indent="0">
              <a:buNone/>
            </a:pPr>
            <a:endParaRPr lang="en-US" sz="1800" b="1" dirty="0">
              <a:solidFill>
                <a:schemeClr val="bg1"/>
              </a:solidFill>
            </a:endParaRPr>
          </a:p>
          <a:p>
            <a:pPr lvl="0"/>
            <a:r>
              <a:rPr lang="en-US" sz="1800" b="1" dirty="0">
                <a:solidFill>
                  <a:schemeClr val="bg1"/>
                </a:solidFill>
              </a:rPr>
              <a:t>There is no clarity on who is responsible for turning IT strategies into IT plans. The two strategies: Business and IT are not done at the same time.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5059" y="107701"/>
            <a:ext cx="2891657" cy="1502159"/>
          </a:xfrm>
          <a:prstGeom prst="rect">
            <a:avLst/>
          </a:prstGeom>
        </p:spPr>
      </p:pic>
    </p:spTree>
    <p:extLst>
      <p:ext uri="{BB962C8B-B14F-4D97-AF65-F5344CB8AC3E}">
        <p14:creationId xmlns:p14="http://schemas.microsoft.com/office/powerpoint/2010/main" val="2290562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rPr>
              <a:t>CONCLUSION</a:t>
            </a:r>
            <a:endParaRPr lang="en-US" b="1" dirty="0">
              <a:solidFill>
                <a:srgbClr val="FFFF00"/>
              </a:solidFill>
            </a:endParaRPr>
          </a:p>
        </p:txBody>
      </p:sp>
      <p:sp>
        <p:nvSpPr>
          <p:cNvPr id="3" name="Content Placeholder 2"/>
          <p:cNvSpPr>
            <a:spLocks noGrp="1"/>
          </p:cNvSpPr>
          <p:nvPr>
            <p:ph idx="1"/>
          </p:nvPr>
        </p:nvSpPr>
        <p:spPr/>
        <p:txBody>
          <a:bodyPr>
            <a:normAutofit/>
          </a:bodyPr>
          <a:lstStyle/>
          <a:p>
            <a:r>
              <a:rPr lang="en-US" sz="1800" b="1" dirty="0">
                <a:solidFill>
                  <a:schemeClr val="bg1"/>
                </a:solidFill>
              </a:rPr>
              <a:t>Effective strategy development is critical in banks. The impact of IT in banks is great and synchronizing IT and business strategy will ensure that the organization derives business value. Although there is no well-developed IT strategy development process, there are certain critical success factors involved. It can be concluded that alignment is realized when IT works with business to achieve vital business objectives and delivers business value that can be measured. When there is alignment, IT an business will be the strongest driver to innovation and will cease being a </a:t>
            </a:r>
            <a:r>
              <a:rPr lang="en-US" sz="1800" b="1" dirty="0" smtClean="0">
                <a:solidFill>
                  <a:schemeClr val="bg1"/>
                </a:solidFill>
              </a:rPr>
              <a:t>barrier.</a:t>
            </a:r>
            <a:endParaRPr lang="en-US" sz="1800" b="1" dirty="0">
              <a:solidFill>
                <a:schemeClr val="bg1"/>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5059" y="107701"/>
            <a:ext cx="2891657" cy="1502159"/>
          </a:xfrm>
          <a:prstGeom prst="rect">
            <a:avLst/>
          </a:prstGeom>
        </p:spPr>
      </p:pic>
    </p:spTree>
    <p:extLst>
      <p:ext uri="{BB962C8B-B14F-4D97-AF65-F5344CB8AC3E}">
        <p14:creationId xmlns:p14="http://schemas.microsoft.com/office/powerpoint/2010/main" val="4183998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4259" y="1861047"/>
            <a:ext cx="5338629" cy="4003972"/>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25059" y="107701"/>
            <a:ext cx="2891657" cy="1502159"/>
          </a:xfrm>
          <a:prstGeom prst="rect">
            <a:avLst/>
          </a:prstGeom>
        </p:spPr>
      </p:pic>
    </p:spTree>
    <p:extLst>
      <p:ext uri="{BB962C8B-B14F-4D97-AF65-F5344CB8AC3E}">
        <p14:creationId xmlns:p14="http://schemas.microsoft.com/office/powerpoint/2010/main" val="35343500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555749"/>
            <a:ext cx="9404723" cy="1400530"/>
          </a:xfrm>
        </p:spPr>
        <p:txBody>
          <a:bodyPr/>
          <a:lstStyle/>
          <a:p>
            <a:r>
              <a:rPr lang="en-US" b="1" dirty="0" smtClean="0">
                <a:solidFill>
                  <a:srgbClr val="FFFF00"/>
                </a:solidFill>
              </a:rPr>
              <a:t>ABSTRACT</a:t>
            </a:r>
            <a:endParaRPr lang="en-US" b="1" dirty="0">
              <a:solidFill>
                <a:srgbClr val="FFFF00"/>
              </a:solidFill>
            </a:endParaRPr>
          </a:p>
        </p:txBody>
      </p:sp>
      <p:sp>
        <p:nvSpPr>
          <p:cNvPr id="3" name="Content Placeholder 2"/>
          <p:cNvSpPr>
            <a:spLocks noGrp="1"/>
          </p:cNvSpPr>
          <p:nvPr>
            <p:ph idx="1"/>
          </p:nvPr>
        </p:nvSpPr>
        <p:spPr/>
        <p:txBody>
          <a:bodyPr>
            <a:normAutofit/>
          </a:bodyPr>
          <a:lstStyle/>
          <a:p>
            <a:r>
              <a:rPr lang="en-US" sz="1700" b="1" dirty="0">
                <a:solidFill>
                  <a:schemeClr val="bg1"/>
                </a:solidFill>
              </a:rPr>
              <a:t>Background:</a:t>
            </a:r>
            <a:r>
              <a:rPr lang="en-US" sz="1700" dirty="0">
                <a:solidFill>
                  <a:schemeClr val="bg1"/>
                </a:solidFill>
              </a:rPr>
              <a:t> Information  technology  (IT)  strategy  should be developed in such a way that  supports  and  is  supported  by  business  is critical  for generating business value in today’s organizations. The banking sector has largely embraced IT strategy to support its processes. As business conditions keep changing rapidly, the banks have to also adopt an effectively IT strategy to suit their needs and also be in line with its vision and mission statement.</a:t>
            </a:r>
          </a:p>
          <a:p>
            <a:r>
              <a:rPr lang="en-US" sz="1700" b="1" dirty="0">
                <a:solidFill>
                  <a:schemeClr val="bg1"/>
                </a:solidFill>
              </a:rPr>
              <a:t>Objective:</a:t>
            </a:r>
            <a:r>
              <a:rPr lang="en-US" sz="1700" dirty="0">
                <a:solidFill>
                  <a:schemeClr val="bg1"/>
                </a:solidFill>
              </a:rPr>
              <a:t> The purpose of this article is to provide a literature review on IT/IS strategy in the banking sector with the aim of finding out how banks benefit from developing and implementing IT strategy.</a:t>
            </a:r>
          </a:p>
          <a:p>
            <a:r>
              <a:rPr lang="en-US" sz="1700" b="1" dirty="0">
                <a:solidFill>
                  <a:schemeClr val="bg1"/>
                </a:solidFill>
              </a:rPr>
              <a:t>Method:</a:t>
            </a:r>
            <a:r>
              <a:rPr lang="en-US" sz="1700" dirty="0">
                <a:solidFill>
                  <a:schemeClr val="bg1"/>
                </a:solidFill>
              </a:rPr>
              <a:t> The research was done using literature found in academic journals and online search engines. These sources were analyzed (content analysis) and the results were put down on this paper to answer the objective of the study.</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5059" y="107701"/>
            <a:ext cx="2891657" cy="1502159"/>
          </a:xfrm>
          <a:prstGeom prst="rect">
            <a:avLst/>
          </a:prstGeom>
        </p:spPr>
      </p:pic>
    </p:spTree>
    <p:extLst>
      <p:ext uri="{BB962C8B-B14F-4D97-AF65-F5344CB8AC3E}">
        <p14:creationId xmlns:p14="http://schemas.microsoft.com/office/powerpoint/2010/main" val="20659429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517112"/>
            <a:ext cx="9404723" cy="1400530"/>
          </a:xfrm>
        </p:spPr>
        <p:txBody>
          <a:bodyPr/>
          <a:lstStyle/>
          <a:p>
            <a:r>
              <a:rPr lang="en-US" b="1" dirty="0" smtClean="0">
                <a:solidFill>
                  <a:srgbClr val="FFFF00"/>
                </a:solidFill>
              </a:rPr>
              <a:t>ABSTRACT CONT…</a:t>
            </a:r>
            <a:endParaRPr lang="en-US" dirty="0"/>
          </a:p>
        </p:txBody>
      </p:sp>
      <p:sp>
        <p:nvSpPr>
          <p:cNvPr id="3" name="Content Placeholder 2"/>
          <p:cNvSpPr>
            <a:spLocks noGrp="1"/>
          </p:cNvSpPr>
          <p:nvPr>
            <p:ph idx="1"/>
          </p:nvPr>
        </p:nvSpPr>
        <p:spPr/>
        <p:txBody>
          <a:bodyPr/>
          <a:lstStyle/>
          <a:p>
            <a:r>
              <a:rPr lang="en-US" sz="1800" b="1" dirty="0">
                <a:solidFill>
                  <a:schemeClr val="bg1"/>
                </a:solidFill>
              </a:rPr>
              <a:t>Results:</a:t>
            </a:r>
            <a:r>
              <a:rPr lang="en-US" sz="1800" dirty="0">
                <a:solidFill>
                  <a:schemeClr val="bg1"/>
                </a:solidFill>
              </a:rPr>
              <a:t> Findings indicate that irrespective of the bank’s size, having an IT strategy that is in line with the company’s vision and mission statement is the way to go in today’s world. It is also evident that when IT and business strategies are in alignment, then, they become the driving force for the bank’s innovation</a:t>
            </a:r>
            <a:r>
              <a:rPr lang="en-US" sz="1800" dirty="0" smtClean="0">
                <a:solidFill>
                  <a:schemeClr val="bg1"/>
                </a:solidFill>
              </a:rPr>
              <a:t>.</a:t>
            </a:r>
          </a:p>
          <a:p>
            <a:endParaRPr lang="en-US" sz="1800" dirty="0">
              <a:solidFill>
                <a:schemeClr val="bg1"/>
              </a:solidFill>
            </a:endParaRPr>
          </a:p>
          <a:p>
            <a:r>
              <a:rPr lang="en-US" sz="1800" b="1" dirty="0">
                <a:solidFill>
                  <a:srgbClr val="FFFF00"/>
                </a:solidFill>
              </a:rPr>
              <a:t>Conclusion</a:t>
            </a:r>
            <a:r>
              <a:rPr lang="en-US" sz="1800" dirty="0">
                <a:solidFill>
                  <a:srgbClr val="FFFF00"/>
                </a:solidFill>
              </a:rPr>
              <a:t>: It is evident that IS plays a great role in banking sector. It is necessary that financial institutions take the necessary measures to have their IT strategy in alignment with the business strategy so as to gain maximum value.</a:t>
            </a:r>
          </a:p>
          <a:p>
            <a:r>
              <a:rPr lang="en-US" sz="1800" dirty="0">
                <a:solidFill>
                  <a:srgbClr val="FFFF00"/>
                </a:solidFill>
              </a:rPr>
              <a:t> </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5059" y="107701"/>
            <a:ext cx="2891657" cy="1502159"/>
          </a:xfrm>
          <a:prstGeom prst="rect">
            <a:avLst/>
          </a:prstGeom>
        </p:spPr>
      </p:pic>
    </p:spTree>
    <p:extLst>
      <p:ext uri="{BB962C8B-B14F-4D97-AF65-F5344CB8AC3E}">
        <p14:creationId xmlns:p14="http://schemas.microsoft.com/office/powerpoint/2010/main" val="4002388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FF00"/>
                </a:solidFill>
              </a:rPr>
              <a:t>INTRODUCTION</a:t>
            </a:r>
            <a:endParaRPr lang="en-US" dirty="0">
              <a:solidFill>
                <a:srgbClr val="FFFF00"/>
              </a:solidFill>
            </a:endParaRPr>
          </a:p>
        </p:txBody>
      </p:sp>
      <p:sp>
        <p:nvSpPr>
          <p:cNvPr id="3" name="Content Placeholder 2"/>
          <p:cNvSpPr>
            <a:spLocks noGrp="1"/>
          </p:cNvSpPr>
          <p:nvPr>
            <p:ph idx="1"/>
          </p:nvPr>
        </p:nvSpPr>
        <p:spPr/>
        <p:txBody>
          <a:bodyPr>
            <a:normAutofit/>
          </a:bodyPr>
          <a:lstStyle/>
          <a:p>
            <a:r>
              <a:rPr lang="en-US" sz="1800" b="1" dirty="0">
                <a:solidFill>
                  <a:schemeClr val="bg1"/>
                </a:solidFill>
              </a:rPr>
              <a:t>Strategists have to consider several issues as they make decisions on Information systems. This is because of the changing environment of Information systems</a:t>
            </a:r>
            <a:r>
              <a:rPr lang="en-US" sz="1800" b="1" dirty="0" smtClean="0">
                <a:solidFill>
                  <a:schemeClr val="bg1"/>
                </a:solidFill>
              </a:rPr>
              <a:t>.</a:t>
            </a:r>
          </a:p>
          <a:p>
            <a:r>
              <a:rPr lang="en-US" sz="1800" b="1" dirty="0" smtClean="0">
                <a:solidFill>
                  <a:schemeClr val="bg1"/>
                </a:solidFill>
              </a:rPr>
              <a:t> </a:t>
            </a:r>
            <a:r>
              <a:rPr lang="en-US" sz="1800" b="1" dirty="0">
                <a:solidFill>
                  <a:schemeClr val="bg1"/>
                </a:solidFill>
              </a:rPr>
              <a:t>Trends related to IS include: consumer focus, more reliance on outsourcing and a need to control an increasingly complex environment. (McNurlin, Sprague, &amp; Bui, 2009). </a:t>
            </a:r>
            <a:endParaRPr lang="en-US" sz="1800" b="1" dirty="0" smtClean="0">
              <a:solidFill>
                <a:schemeClr val="bg1"/>
              </a:solidFill>
            </a:endParaRPr>
          </a:p>
          <a:p>
            <a:r>
              <a:rPr lang="en-US" sz="1800" b="1" dirty="0" smtClean="0">
                <a:solidFill>
                  <a:schemeClr val="bg1"/>
                </a:solidFill>
              </a:rPr>
              <a:t>In </a:t>
            </a:r>
            <a:r>
              <a:rPr lang="en-US" sz="1800" b="1" dirty="0">
                <a:solidFill>
                  <a:schemeClr val="bg1"/>
                </a:solidFill>
              </a:rPr>
              <a:t>order to remain competitive, banks have to spend a lot of money. There is need train employees on the new technologies adopted so that they remain competent and </a:t>
            </a:r>
            <a:r>
              <a:rPr lang="en-US" sz="1800" b="1" dirty="0" smtClean="0">
                <a:solidFill>
                  <a:schemeClr val="bg1"/>
                </a:solidFill>
              </a:rPr>
              <a:t>efficient</a:t>
            </a:r>
            <a:r>
              <a:rPr lang="en-US" sz="1800" b="1" dirty="0">
                <a:solidFill>
                  <a:schemeClr val="bg1"/>
                </a:solidFill>
              </a:rPr>
              <a:t>. Effort is required to enable organizations to manage these changes.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5059" y="107701"/>
            <a:ext cx="2891657" cy="1502159"/>
          </a:xfrm>
          <a:prstGeom prst="rect">
            <a:avLst/>
          </a:prstGeom>
        </p:spPr>
      </p:pic>
    </p:spTree>
    <p:extLst>
      <p:ext uri="{BB962C8B-B14F-4D97-AF65-F5344CB8AC3E}">
        <p14:creationId xmlns:p14="http://schemas.microsoft.com/office/powerpoint/2010/main" val="3018376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rPr>
              <a:t>Aligning business and IT</a:t>
            </a:r>
            <a:endParaRPr lang="en-US" b="1" dirty="0">
              <a:solidFill>
                <a:srgbClr val="FFFF00"/>
              </a:solidFill>
            </a:endParaRPr>
          </a:p>
        </p:txBody>
      </p:sp>
      <p:sp>
        <p:nvSpPr>
          <p:cNvPr id="3" name="Content Placeholder 2"/>
          <p:cNvSpPr>
            <a:spLocks noGrp="1"/>
          </p:cNvSpPr>
          <p:nvPr>
            <p:ph idx="1"/>
          </p:nvPr>
        </p:nvSpPr>
        <p:spPr/>
        <p:txBody>
          <a:bodyPr>
            <a:normAutofit/>
          </a:bodyPr>
          <a:lstStyle/>
          <a:p>
            <a:r>
              <a:rPr lang="en-US" sz="1800" b="1" dirty="0">
                <a:solidFill>
                  <a:schemeClr val="bg1"/>
                </a:solidFill>
              </a:rPr>
              <a:t>Alignment refers to the appropriate and timely application of IT, in harmony with business objectives. This happens when business and IT strategies are interwoven to deliver business value to the organization. There is a give-and-taken between IT and business before this kind of alignment is </a:t>
            </a:r>
            <a:r>
              <a:rPr lang="en-US" sz="1800" b="1" dirty="0" smtClean="0">
                <a:solidFill>
                  <a:schemeClr val="bg1"/>
                </a:solidFill>
              </a:rPr>
              <a:t>successful.</a:t>
            </a:r>
          </a:p>
          <a:p>
            <a:r>
              <a:rPr lang="en-US" sz="1800" b="1" dirty="0">
                <a:solidFill>
                  <a:schemeClr val="bg1"/>
                </a:solidFill>
              </a:rPr>
              <a:t>It is a difficult process to align IT and business strategies. In the banks, it requires a complex set of strategic, organizational information systems and technology arrangements. A firm should have best practices in: organization structure and accountabilities, strategy formation processes, I/S responsibilities and policies. (Broadbent &amp; Weill, 2010)</a:t>
            </a:r>
          </a:p>
          <a:p>
            <a:endParaRPr lang="en-US" sz="1800" b="1" dirty="0">
              <a:solidFill>
                <a:schemeClr val="bg1"/>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5059" y="107701"/>
            <a:ext cx="2891657" cy="1502159"/>
          </a:xfrm>
          <a:prstGeom prst="rect">
            <a:avLst/>
          </a:prstGeom>
        </p:spPr>
      </p:pic>
    </p:spTree>
    <p:extLst>
      <p:ext uri="{BB962C8B-B14F-4D97-AF65-F5344CB8AC3E}">
        <p14:creationId xmlns:p14="http://schemas.microsoft.com/office/powerpoint/2010/main" val="1529180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FF00"/>
                </a:solidFill>
              </a:rPr>
              <a:t>Aligning business and IT</a:t>
            </a:r>
            <a:endParaRPr lang="en-US" dirty="0"/>
          </a:p>
        </p:txBody>
      </p:sp>
      <p:sp>
        <p:nvSpPr>
          <p:cNvPr id="3" name="Content Placeholder 2"/>
          <p:cNvSpPr>
            <a:spLocks noGrp="1"/>
          </p:cNvSpPr>
          <p:nvPr>
            <p:ph idx="1"/>
          </p:nvPr>
        </p:nvSpPr>
        <p:spPr/>
        <p:txBody>
          <a:bodyPr/>
          <a:lstStyle/>
          <a:p>
            <a:r>
              <a:rPr lang="en-US" sz="1800" b="1" dirty="0">
                <a:solidFill>
                  <a:schemeClr val="bg1"/>
                </a:solidFill>
              </a:rPr>
              <a:t>The most effective way of achieving alignment in the banking sector is to focus on formulation of strategies. Alignment of IT and business require a set of IT and business skills plus good communication. These approaches must be made more robust and be useful in the larger firm. (David Schehr, 2008</a:t>
            </a:r>
            <a:r>
              <a:rPr lang="en-US" sz="1800" b="1" dirty="0" smtClean="0">
                <a:solidFill>
                  <a:schemeClr val="bg1"/>
                </a:solidFill>
              </a:rPr>
              <a:t>)</a:t>
            </a:r>
          </a:p>
          <a:p>
            <a:endParaRPr lang="en-US" sz="1800" b="1" dirty="0">
              <a:solidFill>
                <a:schemeClr val="bg1"/>
              </a:solidFill>
            </a:endParaRP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5059" y="107701"/>
            <a:ext cx="2891657" cy="1502159"/>
          </a:xfrm>
          <a:prstGeom prst="rect">
            <a:avLst/>
          </a:prstGeom>
        </p:spPr>
      </p:pic>
    </p:spTree>
    <p:extLst>
      <p:ext uri="{BB962C8B-B14F-4D97-AF65-F5344CB8AC3E}">
        <p14:creationId xmlns:p14="http://schemas.microsoft.com/office/powerpoint/2010/main" val="22772585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FFFF00"/>
                </a:solidFill>
              </a:rPr>
              <a:t>CRITICAL SUCCESS FACTORS FOR DEVELOPING IT STRATEGY</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1800" b="1" dirty="0">
                <a:solidFill>
                  <a:schemeClr val="tx1">
                    <a:lumMod val="95000"/>
                  </a:schemeClr>
                </a:solidFill>
              </a:rPr>
              <a:t>Revisiting your </a:t>
            </a:r>
            <a:r>
              <a:rPr lang="en-US" sz="1800" b="1" dirty="0" smtClean="0">
                <a:solidFill>
                  <a:schemeClr val="tx1">
                    <a:lumMod val="95000"/>
                  </a:schemeClr>
                </a:solidFill>
              </a:rPr>
              <a:t>Business Model.</a:t>
            </a:r>
          </a:p>
          <a:p>
            <a:r>
              <a:rPr lang="en-US" sz="1400" b="1" dirty="0">
                <a:solidFill>
                  <a:schemeClr val="bg1"/>
                </a:solidFill>
              </a:rPr>
              <a:t>In most cases, business models and strategies are confused with each other. The business model describes how different parts of the business fit. All employees have their focus on the value the bank intends to create. Once there is a clear business model, it is easier to develop strategies on how the bank will deliver value in a unique way such that other banks or organizations cannot imitate easily. (Smith, Mckeen, &amp; Singh, 2007)</a:t>
            </a:r>
          </a:p>
          <a:p>
            <a:r>
              <a:rPr lang="en-US" sz="1400" b="1" dirty="0">
                <a:solidFill>
                  <a:schemeClr val="bg1"/>
                </a:solidFill>
              </a:rPr>
              <a:t>It is important that both IT managers and business managers understand in detail how the bank as a whole works. Most times, these two managers have very different views on how they would like the organization to be. There has been misalignment and conflicting strategies of IT and business in the past. Despite the willingness of business managers to understand the impacts of IT in business, the IT team must also make an effort and translate their ideas in a business language and avoid using IT jagon in their presentations. (Smith </a:t>
            </a:r>
            <a:r>
              <a:rPr lang="en-US" sz="1400" b="1" i="1" dirty="0">
                <a:solidFill>
                  <a:schemeClr val="bg1"/>
                </a:solidFill>
              </a:rPr>
              <a:t>et al.,</a:t>
            </a:r>
            <a:r>
              <a:rPr lang="en-US" sz="1400" b="1" dirty="0">
                <a:solidFill>
                  <a:schemeClr val="bg1"/>
                </a:solidFill>
              </a:rPr>
              <a:t>2007</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5059" y="107701"/>
            <a:ext cx="2891657" cy="1502159"/>
          </a:xfrm>
          <a:prstGeom prst="rect">
            <a:avLst/>
          </a:prstGeom>
        </p:spPr>
      </p:pic>
    </p:spTree>
    <p:extLst>
      <p:ext uri="{BB962C8B-B14F-4D97-AF65-F5344CB8AC3E}">
        <p14:creationId xmlns:p14="http://schemas.microsoft.com/office/powerpoint/2010/main" val="1269245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smtClean="0">
                <a:solidFill>
                  <a:srgbClr val="FFFF00"/>
                </a:solidFill>
              </a:rPr>
              <a:t>CRITICAL SUCCESS FACTORS FOR DEVELOPING IT STRATEGY</a:t>
            </a:r>
            <a:endParaRPr lang="en-US" b="1" dirty="0">
              <a:solidFill>
                <a:srgbClr val="FFFF00"/>
              </a:solidFill>
            </a:endParaRPr>
          </a:p>
        </p:txBody>
      </p:sp>
      <p:sp>
        <p:nvSpPr>
          <p:cNvPr id="3" name="Content Placeholder 2"/>
          <p:cNvSpPr>
            <a:spLocks noGrp="1"/>
          </p:cNvSpPr>
          <p:nvPr>
            <p:ph idx="1"/>
          </p:nvPr>
        </p:nvSpPr>
        <p:spPr/>
        <p:txBody>
          <a:bodyPr>
            <a:normAutofit/>
          </a:bodyPr>
          <a:lstStyle/>
          <a:p>
            <a:r>
              <a:rPr lang="en-US" sz="2800" b="1" dirty="0" smtClean="0">
                <a:solidFill>
                  <a:schemeClr val="tx1">
                    <a:lumMod val="95000"/>
                  </a:schemeClr>
                </a:solidFill>
              </a:rPr>
              <a:t>Experts.</a:t>
            </a:r>
          </a:p>
          <a:p>
            <a:r>
              <a:rPr lang="en-US" sz="1600" b="1" dirty="0" smtClean="0">
                <a:solidFill>
                  <a:schemeClr val="bg1"/>
                </a:solidFill>
              </a:rPr>
              <a:t>Banks </a:t>
            </a:r>
            <a:r>
              <a:rPr lang="en-US" sz="1600" b="1" dirty="0">
                <a:solidFill>
                  <a:schemeClr val="bg1"/>
                </a:solidFill>
              </a:rPr>
              <a:t>are only able to get high IT business value if the executive management are in the fore front of IT decision making. It is important that the CIO and IT managers meet from time to time with other senior business managers to discuss both IT and business strategies.</a:t>
            </a:r>
          </a:p>
          <a:p>
            <a:r>
              <a:rPr lang="en-US" sz="1600" b="1" dirty="0">
                <a:solidFill>
                  <a:schemeClr val="bg1"/>
                </a:solidFill>
              </a:rPr>
              <a:t>It is prudent to get the right people involved when developing the IT strategy. This includes the business managers and other key stakeholders. Research shows that the best strategies start from the grass-roots, therefore, it is critical that organizations ensure that good ideas are not dismissed by management. The IT steering committee would consist of the CIO, IT managers, infrastructure managers, account manager and also the IT </a:t>
            </a:r>
            <a:r>
              <a:rPr lang="en-US" sz="1600" b="1" dirty="0" smtClean="0">
                <a:solidFill>
                  <a:schemeClr val="bg1"/>
                </a:solidFill>
              </a:rPr>
              <a:t>manager.</a:t>
            </a:r>
          </a:p>
          <a:p>
            <a:endParaRPr lang="en-US" sz="1600" b="1" dirty="0">
              <a:solidFill>
                <a:schemeClr val="bg1"/>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5059" y="107701"/>
            <a:ext cx="2891657" cy="1502159"/>
          </a:xfrm>
          <a:prstGeom prst="rect">
            <a:avLst/>
          </a:prstGeom>
        </p:spPr>
      </p:pic>
    </p:spTree>
    <p:extLst>
      <p:ext uri="{BB962C8B-B14F-4D97-AF65-F5344CB8AC3E}">
        <p14:creationId xmlns:p14="http://schemas.microsoft.com/office/powerpoint/2010/main" val="30281805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FFFF00"/>
                </a:solidFill>
              </a:rPr>
              <a:t>CRITICAL SUCCESS FACTORS FOR DEVELOPING IT STRATEGY</a:t>
            </a:r>
          </a:p>
        </p:txBody>
      </p:sp>
      <p:sp>
        <p:nvSpPr>
          <p:cNvPr id="3" name="Content Placeholder 2"/>
          <p:cNvSpPr>
            <a:spLocks noGrp="1"/>
          </p:cNvSpPr>
          <p:nvPr>
            <p:ph idx="1"/>
          </p:nvPr>
        </p:nvSpPr>
        <p:spPr/>
        <p:txBody>
          <a:bodyPr>
            <a:normAutofit lnSpcReduction="10000"/>
          </a:bodyPr>
          <a:lstStyle/>
          <a:p>
            <a:r>
              <a:rPr lang="en-US" sz="1800" b="1" u="sng" dirty="0">
                <a:solidFill>
                  <a:schemeClr val="tx1">
                    <a:lumMod val="95000"/>
                  </a:schemeClr>
                </a:solidFill>
              </a:rPr>
              <a:t>Balancing IT Investment opportunities</a:t>
            </a:r>
            <a:endParaRPr lang="en-US" sz="1700" b="1" u="sng" dirty="0" smtClean="0">
              <a:solidFill>
                <a:schemeClr val="tx1">
                  <a:lumMod val="95000"/>
                </a:schemeClr>
              </a:solidFill>
            </a:endParaRPr>
          </a:p>
          <a:p>
            <a:r>
              <a:rPr lang="en-US" sz="1700" b="1" dirty="0" smtClean="0">
                <a:solidFill>
                  <a:schemeClr val="bg1"/>
                </a:solidFill>
              </a:rPr>
              <a:t>Technology </a:t>
            </a:r>
            <a:r>
              <a:rPr lang="en-US" sz="1700" b="1" dirty="0">
                <a:solidFill>
                  <a:schemeClr val="bg1"/>
                </a:solidFill>
              </a:rPr>
              <a:t>can be used in very many ways and creates lots of opportunities. This poses a challenge when it comes to developing an </a:t>
            </a:r>
            <a:r>
              <a:rPr lang="en-US" sz="1700" b="1" dirty="0" smtClean="0">
                <a:solidFill>
                  <a:schemeClr val="bg1"/>
                </a:solidFill>
              </a:rPr>
              <a:t>effective </a:t>
            </a:r>
            <a:r>
              <a:rPr lang="en-US" sz="1700" b="1" dirty="0">
                <a:solidFill>
                  <a:schemeClr val="bg1"/>
                </a:solidFill>
              </a:rPr>
              <a:t>IT strategy and the resources are not also readily available.</a:t>
            </a:r>
          </a:p>
          <a:p>
            <a:r>
              <a:rPr lang="en-US" sz="1700" b="1" dirty="0">
                <a:solidFill>
                  <a:schemeClr val="bg1"/>
                </a:solidFill>
              </a:rPr>
              <a:t>Allocation of IT budget is a key element of It strategy. For most banks utility costs are about 30 to 70% of the budget. Most </a:t>
            </a:r>
            <a:r>
              <a:rPr lang="en-US" sz="1700" b="1" dirty="0" err="1" smtClean="0">
                <a:solidFill>
                  <a:schemeClr val="bg1"/>
                </a:solidFill>
              </a:rPr>
              <a:t>ba</a:t>
            </a:r>
            <a:endParaRPr lang="en-US" sz="1700" b="1" dirty="0" smtClean="0">
              <a:solidFill>
                <a:schemeClr val="bg1"/>
              </a:solidFill>
            </a:endParaRPr>
          </a:p>
          <a:p>
            <a:r>
              <a:rPr lang="en-US" sz="1700" b="1" dirty="0" err="1" smtClean="0">
                <a:solidFill>
                  <a:schemeClr val="bg1"/>
                </a:solidFill>
              </a:rPr>
              <a:t>nks</a:t>
            </a:r>
            <a:r>
              <a:rPr lang="en-US" sz="1700" b="1" dirty="0" smtClean="0">
                <a:solidFill>
                  <a:schemeClr val="bg1"/>
                </a:solidFill>
              </a:rPr>
              <a:t> </a:t>
            </a:r>
            <a:r>
              <a:rPr lang="en-US" sz="1700" b="1" dirty="0">
                <a:solidFill>
                  <a:schemeClr val="bg1"/>
                </a:solidFill>
              </a:rPr>
              <a:t>today use IT in their daily operations. There are two components that IT Strategy considers: </a:t>
            </a:r>
          </a:p>
          <a:p>
            <a:pPr lvl="0"/>
            <a:r>
              <a:rPr lang="en-US" sz="1700" b="1" dirty="0">
                <a:solidFill>
                  <a:srgbClr val="FFFF00"/>
                </a:solidFill>
              </a:rPr>
              <a:t>How to cut down fixed costs.</a:t>
            </a:r>
          </a:p>
          <a:p>
            <a:pPr lvl="0"/>
            <a:r>
              <a:rPr lang="en-US" sz="1700" b="1" dirty="0">
                <a:solidFill>
                  <a:srgbClr val="FFFF00"/>
                </a:solidFill>
              </a:rPr>
              <a:t>How to effectively allocate the remaining budget towards IT investment opportunities.</a:t>
            </a:r>
          </a:p>
          <a:p>
            <a:r>
              <a:rPr lang="en-US" sz="1700" b="1" dirty="0">
                <a:solidFill>
                  <a:schemeClr val="bg1"/>
                </a:solidFill>
              </a:rPr>
              <a:t>CIOs have to look for cost effective ways of providing the IT utility to their organizations. Some of them include outsourcing, use of ASPs and also grid computing. </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5059" y="107701"/>
            <a:ext cx="2891657" cy="1502159"/>
          </a:xfrm>
          <a:prstGeom prst="rect">
            <a:avLst/>
          </a:prstGeom>
        </p:spPr>
      </p:pic>
    </p:spTree>
    <p:extLst>
      <p:ext uri="{BB962C8B-B14F-4D97-AF65-F5344CB8AC3E}">
        <p14:creationId xmlns:p14="http://schemas.microsoft.com/office/powerpoint/2010/main" val="14976977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328</TotalTime>
  <Words>1347</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vt:lpstr>
      <vt:lpstr>IT STRATEGY IN THE BANKING SECTOR</vt:lpstr>
      <vt:lpstr>ABSTRACT</vt:lpstr>
      <vt:lpstr>ABSTRACT CONT…</vt:lpstr>
      <vt:lpstr>INTRODUCTION</vt:lpstr>
      <vt:lpstr>Aligning business and IT</vt:lpstr>
      <vt:lpstr>Aligning business and IT</vt:lpstr>
      <vt:lpstr>CRITICAL SUCCESS FACTORS FOR DEVELOPING IT STRATEGY </vt:lpstr>
      <vt:lpstr>CRITICAL SUCCESS FACTORS FOR DEVELOPING IT STRATEGY</vt:lpstr>
      <vt:lpstr>CRITICAL SUCCESS FACTORS FOR DEVELOPING IT STRATEGY</vt:lpstr>
      <vt:lpstr>CRITICAL SUCCESS FACTORS FOR DEVELOPING IT STRATEGY</vt:lpstr>
      <vt:lpstr>Challenges</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STRATEGY IN THE BANKING SECTOR</dc:title>
  <dc:creator>Sandra Odera</dc:creator>
  <cp:lastModifiedBy>Sandra Odera</cp:lastModifiedBy>
  <cp:revision>27</cp:revision>
  <dcterms:created xsi:type="dcterms:W3CDTF">2015-08-03T06:10:32Z</dcterms:created>
  <dcterms:modified xsi:type="dcterms:W3CDTF">2015-08-03T11:38:46Z</dcterms:modified>
</cp:coreProperties>
</file>