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6576000" cy="27432000"/>
  <p:notesSz cx="6858000" cy="9144000"/>
  <p:defaultText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8040"/>
    <a:srgbClr val="E4E4E4"/>
    <a:srgbClr val="00502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25" d="100"/>
          <a:sy n="25" d="100"/>
        </p:scale>
        <p:origin x="-894" y="-78"/>
      </p:cViewPr>
      <p:guideLst>
        <p:guide orient="horz" pos="8640"/>
        <p:guide pos="1152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02"/>
            <a:ext cx="31089600" cy="5880100"/>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2297F1-1C6B-4E5F-8C4F-9051E2917182}" type="datetimeFigureOut">
              <a:rPr lang="en-US" smtClean="0"/>
              <a:pPr/>
              <a:t>3/19/2010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45048-C1D3-4DB1-A4E8-EF135DEDF15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2297F1-1C6B-4E5F-8C4F-9051E2917182}" type="datetimeFigureOut">
              <a:rPr lang="en-US" smtClean="0"/>
              <a:pPr/>
              <a:t>3/19/2010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45048-C1D3-4DB1-A4E8-EF135DEDF15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0" y="4394200"/>
            <a:ext cx="32918400" cy="93624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0" y="4394200"/>
            <a:ext cx="98145600" cy="9362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2297F1-1C6B-4E5F-8C4F-9051E2917182}" type="datetimeFigureOut">
              <a:rPr lang="en-US" smtClean="0"/>
              <a:pPr/>
              <a:t>3/19/2010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45048-C1D3-4DB1-A4E8-EF135DEDF15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2297F1-1C6B-4E5F-8C4F-9051E2917182}" type="datetimeFigureOut">
              <a:rPr lang="en-US" smtClean="0"/>
              <a:pPr/>
              <a:t>3/19/2010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45048-C1D3-4DB1-A4E8-EF135DEDF15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2"/>
            <a:ext cx="31089600" cy="5448300"/>
          </a:xfrm>
        </p:spPr>
        <p:txBody>
          <a:bodyPr anchor="t"/>
          <a:lstStyle>
            <a:lvl1pPr algn="l">
              <a:defRPr sz="160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1626854"/>
            <a:ext cx="31089600" cy="6000748"/>
          </a:xfrm>
        </p:spPr>
        <p:txBody>
          <a:bodyPr anchor="b"/>
          <a:lstStyle>
            <a:lvl1pPr marL="0" indent="0">
              <a:buNone/>
              <a:defRPr sz="8000">
                <a:solidFill>
                  <a:schemeClr val="tx1">
                    <a:tint val="7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2297F1-1C6B-4E5F-8C4F-9051E2917182}" type="datetimeFigureOut">
              <a:rPr lang="en-US" smtClean="0"/>
              <a:pPr/>
              <a:t>3/19/2010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45048-C1D3-4DB1-A4E8-EF135DEDF15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0" y="25603200"/>
            <a:ext cx="65532000" cy="72415400"/>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3456800" y="25603200"/>
            <a:ext cx="65532000" cy="72415400"/>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2297F1-1C6B-4E5F-8C4F-9051E2917182}" type="datetimeFigureOut">
              <a:rPr lang="en-US" smtClean="0"/>
              <a:pPr/>
              <a:t>3/19/2010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145048-C1D3-4DB1-A4E8-EF135DEDF15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8552"/>
            <a:ext cx="32918400" cy="457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140452"/>
            <a:ext cx="16160752"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4" name="Content Placeholder 3"/>
          <p:cNvSpPr>
            <a:spLocks noGrp="1"/>
          </p:cNvSpPr>
          <p:nvPr>
            <p:ph sz="half" idx="2"/>
          </p:nvPr>
        </p:nvSpPr>
        <p:spPr>
          <a:xfrm>
            <a:off x="1828800" y="8699500"/>
            <a:ext cx="16160752"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2" y="6140452"/>
            <a:ext cx="16167100"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6" name="Content Placeholder 5"/>
          <p:cNvSpPr>
            <a:spLocks noGrp="1"/>
          </p:cNvSpPr>
          <p:nvPr>
            <p:ph sz="quarter" idx="4"/>
          </p:nvPr>
        </p:nvSpPr>
        <p:spPr>
          <a:xfrm>
            <a:off x="18580102" y="8699500"/>
            <a:ext cx="16167100"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2297F1-1C6B-4E5F-8C4F-9051E2917182}" type="datetimeFigureOut">
              <a:rPr lang="en-US" smtClean="0"/>
              <a:pPr/>
              <a:t>3/19/2010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145048-C1D3-4DB1-A4E8-EF135DEDF15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2297F1-1C6B-4E5F-8C4F-9051E2917182}" type="datetimeFigureOut">
              <a:rPr lang="en-US" smtClean="0"/>
              <a:pPr/>
              <a:t>3/19/2010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145048-C1D3-4DB1-A4E8-EF135DEDF15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2297F1-1C6B-4E5F-8C4F-9051E2917182}" type="datetimeFigureOut">
              <a:rPr lang="en-US" smtClean="0"/>
              <a:pPr/>
              <a:t>3/19/2010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145048-C1D3-4DB1-A4E8-EF135DEDF15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092200"/>
            <a:ext cx="12033252" cy="4648200"/>
          </a:xfrm>
        </p:spPr>
        <p:txBody>
          <a:bodyPr anchor="b"/>
          <a:lstStyle>
            <a:lvl1pPr algn="l">
              <a:defRPr sz="8000" b="1"/>
            </a:lvl1pPr>
          </a:lstStyle>
          <a:p>
            <a:r>
              <a:rPr lang="en-US" smtClean="0"/>
              <a:t>Click to edit Master title style</a:t>
            </a:r>
            <a:endParaRPr lang="en-US"/>
          </a:p>
        </p:txBody>
      </p:sp>
      <p:sp>
        <p:nvSpPr>
          <p:cNvPr id="3" name="Content Placeholder 2"/>
          <p:cNvSpPr>
            <a:spLocks noGrp="1"/>
          </p:cNvSpPr>
          <p:nvPr>
            <p:ph idx="1"/>
          </p:nvPr>
        </p:nvSpPr>
        <p:spPr>
          <a:xfrm>
            <a:off x="14300200" y="1092202"/>
            <a:ext cx="20447000" cy="23412452"/>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2" y="5740402"/>
            <a:ext cx="12033252" cy="18764252"/>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2297F1-1C6B-4E5F-8C4F-9051E2917182}" type="datetimeFigureOut">
              <a:rPr lang="en-US" smtClean="0"/>
              <a:pPr/>
              <a:t>3/19/2010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145048-C1D3-4DB1-A4E8-EF135DEDF15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0"/>
            <a:ext cx="21945600" cy="2266952"/>
          </a:xfrm>
        </p:spPr>
        <p:txBody>
          <a:bodyPr anchor="b"/>
          <a:lstStyle>
            <a:lvl1pPr algn="l">
              <a:defRPr sz="8000" b="1"/>
            </a:lvl1pPr>
          </a:lstStyle>
          <a:p>
            <a:r>
              <a:rPr lang="en-US" smtClean="0"/>
              <a:t>Click to edit Master title style</a:t>
            </a:r>
            <a:endParaRPr lang="en-US"/>
          </a:p>
        </p:txBody>
      </p:sp>
      <p:sp>
        <p:nvSpPr>
          <p:cNvPr id="3" name="Picture Placeholder 2"/>
          <p:cNvSpPr>
            <a:spLocks noGrp="1"/>
          </p:cNvSpPr>
          <p:nvPr>
            <p:ph type="pic" idx="1"/>
          </p:nvPr>
        </p:nvSpPr>
        <p:spPr>
          <a:xfrm>
            <a:off x="7169152" y="2451100"/>
            <a:ext cx="21945600" cy="16459200"/>
          </a:xfrm>
        </p:spPr>
        <p:txBody>
          <a:bodyPr/>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endParaRPr lang="en-US"/>
          </a:p>
        </p:txBody>
      </p:sp>
      <p:sp>
        <p:nvSpPr>
          <p:cNvPr id="4" name="Text Placeholder 3"/>
          <p:cNvSpPr>
            <a:spLocks noGrp="1"/>
          </p:cNvSpPr>
          <p:nvPr>
            <p:ph type="body" sz="half" idx="2"/>
          </p:nvPr>
        </p:nvSpPr>
        <p:spPr>
          <a:xfrm>
            <a:off x="7169152" y="21469352"/>
            <a:ext cx="21945600" cy="3219448"/>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2297F1-1C6B-4E5F-8C4F-9051E2917182}" type="datetimeFigureOut">
              <a:rPr lang="en-US" smtClean="0"/>
              <a:pPr/>
              <a:t>3/19/2010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145048-C1D3-4DB1-A4E8-EF135DEDF15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365760" tIns="182880" rIns="365760" bIns="18288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400802"/>
            <a:ext cx="32918400" cy="18103852"/>
          </a:xfrm>
          <a:prstGeom prst="rect">
            <a:avLst/>
          </a:prstGeom>
        </p:spPr>
        <p:txBody>
          <a:bodyPr vert="horz" lIns="365760" tIns="182880" rIns="365760" bIns="18288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5425402"/>
            <a:ext cx="8534400" cy="1460500"/>
          </a:xfrm>
          <a:prstGeom prst="rect">
            <a:avLst/>
          </a:prstGeom>
        </p:spPr>
        <p:txBody>
          <a:bodyPr vert="horz" lIns="365760" tIns="182880" rIns="365760" bIns="182880" rtlCol="0" anchor="ctr"/>
          <a:lstStyle>
            <a:lvl1pPr algn="l">
              <a:defRPr sz="4800">
                <a:solidFill>
                  <a:schemeClr val="tx1">
                    <a:tint val="75000"/>
                  </a:schemeClr>
                </a:solidFill>
              </a:defRPr>
            </a:lvl1pPr>
          </a:lstStyle>
          <a:p>
            <a:fld id="{A02297F1-1C6B-4E5F-8C4F-9051E2917182}" type="datetimeFigureOut">
              <a:rPr lang="en-US" smtClean="0"/>
              <a:pPr/>
              <a:t>3/19/2010</a:t>
            </a:fld>
            <a:endParaRPr lang="en-US"/>
          </a:p>
        </p:txBody>
      </p:sp>
      <p:sp>
        <p:nvSpPr>
          <p:cNvPr id="5" name="Footer Placeholder 4"/>
          <p:cNvSpPr>
            <a:spLocks noGrp="1"/>
          </p:cNvSpPr>
          <p:nvPr>
            <p:ph type="ftr" sz="quarter" idx="3"/>
          </p:nvPr>
        </p:nvSpPr>
        <p:spPr>
          <a:xfrm>
            <a:off x="12496800" y="25425402"/>
            <a:ext cx="11582400" cy="1460500"/>
          </a:xfrm>
          <a:prstGeom prst="rect">
            <a:avLst/>
          </a:prstGeom>
        </p:spPr>
        <p:txBody>
          <a:bodyPr vert="horz" lIns="365760" tIns="182880" rIns="365760" bIns="18288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5425402"/>
            <a:ext cx="8534400" cy="1460500"/>
          </a:xfrm>
          <a:prstGeom prst="rect">
            <a:avLst/>
          </a:prstGeom>
        </p:spPr>
        <p:txBody>
          <a:bodyPr vert="horz" lIns="365760" tIns="182880" rIns="365760" bIns="182880" rtlCol="0" anchor="ctr"/>
          <a:lstStyle>
            <a:lvl1pPr algn="r">
              <a:defRPr sz="4800">
                <a:solidFill>
                  <a:schemeClr val="tx1">
                    <a:tint val="75000"/>
                  </a:schemeClr>
                </a:solidFill>
              </a:defRPr>
            </a:lvl1pPr>
          </a:lstStyle>
          <a:p>
            <a:fld id="{C6145048-C1D3-4DB1-A4E8-EF135DEDF15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57600" rtl="0" eaLnBrk="1" latinLnBrk="0" hangingPunct="1">
        <a:spcBef>
          <a:spcPct val="0"/>
        </a:spcBef>
        <a:buNone/>
        <a:defRPr sz="17600" kern="1200">
          <a:solidFill>
            <a:schemeClr val="tx1"/>
          </a:solidFill>
          <a:latin typeface="+mj-lt"/>
          <a:ea typeface="+mj-ea"/>
          <a:cs typeface="+mj-cs"/>
        </a:defRPr>
      </a:lvl1pPr>
    </p:titleStyle>
    <p:bodyStyle>
      <a:lvl1pPr marL="1371600" indent="-1371600" algn="l" defTabSz="3657600" rtl="0" eaLnBrk="1" latinLnBrk="0" hangingPunct="1">
        <a:spcBef>
          <a:spcPct val="20000"/>
        </a:spcBef>
        <a:buFont typeface="Arial" pitchFamily="34" charset="0"/>
        <a:buChar char="•"/>
        <a:defRPr sz="12800" kern="1200">
          <a:solidFill>
            <a:schemeClr val="tx1"/>
          </a:solidFill>
          <a:latin typeface="+mn-lt"/>
          <a:ea typeface="+mn-ea"/>
          <a:cs typeface="+mn-cs"/>
        </a:defRPr>
      </a:lvl1pPr>
      <a:lvl2pPr marL="2971800" indent="-1143000" algn="l" defTabSz="3657600" rtl="0" eaLnBrk="1" latinLnBrk="0" hangingPunct="1">
        <a:spcBef>
          <a:spcPct val="20000"/>
        </a:spcBef>
        <a:buFont typeface="Arial" pitchFamily="34" charset="0"/>
        <a:buChar char="–"/>
        <a:defRPr sz="11200" kern="1200">
          <a:solidFill>
            <a:schemeClr val="tx1"/>
          </a:solidFill>
          <a:latin typeface="+mn-lt"/>
          <a:ea typeface="+mn-ea"/>
          <a:cs typeface="+mn-cs"/>
        </a:defRPr>
      </a:lvl2pPr>
      <a:lvl3pPr marL="4572000" indent="-914400" algn="l" defTabSz="3657600"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64008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4pPr>
      <a:lvl5pPr marL="82296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5pPr>
      <a:lvl6pPr marL="100584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72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60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48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e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6768" y="0"/>
            <a:ext cx="36582768" cy="27432000"/>
          </a:xfrm>
          <a:prstGeom prst="rect">
            <a:avLst/>
          </a:prstGeom>
          <a:noFill/>
          <a:ln w="9525">
            <a:noFill/>
            <a:miter lim="800000"/>
            <a:headEnd/>
            <a:tailEnd/>
          </a:ln>
        </p:spPr>
      </p:pic>
      <p:sp>
        <p:nvSpPr>
          <p:cNvPr id="11" name="Rectangle 10"/>
          <p:cNvSpPr/>
          <p:nvPr/>
        </p:nvSpPr>
        <p:spPr>
          <a:xfrm>
            <a:off x="457200" y="3048000"/>
            <a:ext cx="11506200" cy="23926800"/>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305800" y="457200"/>
            <a:ext cx="20345400" cy="1200329"/>
          </a:xfrm>
          <a:prstGeom prst="rect">
            <a:avLst/>
          </a:prstGeom>
          <a:noFill/>
        </p:spPr>
        <p:txBody>
          <a:bodyPr wrap="square" rtlCol="0">
            <a:spAutoFit/>
          </a:bodyPr>
          <a:lstStyle/>
          <a:p>
            <a:r>
              <a:rPr lang="en-US" b="1" dirty="0" smtClean="0"/>
              <a:t>Artificial Life using the Connectionist Agent Paradigm</a:t>
            </a:r>
            <a:endParaRPr lang="en-US" b="1" dirty="0"/>
          </a:p>
        </p:txBody>
      </p:sp>
      <p:sp>
        <p:nvSpPr>
          <p:cNvPr id="7" name="TextBox 6"/>
          <p:cNvSpPr txBox="1"/>
          <p:nvPr/>
        </p:nvSpPr>
        <p:spPr>
          <a:xfrm>
            <a:off x="3886200" y="3048000"/>
            <a:ext cx="3738396" cy="1200329"/>
          </a:xfrm>
          <a:prstGeom prst="rect">
            <a:avLst/>
          </a:prstGeom>
          <a:noFill/>
        </p:spPr>
        <p:txBody>
          <a:bodyPr wrap="none" rtlCol="0">
            <a:spAutoFit/>
          </a:bodyPr>
          <a:lstStyle/>
          <a:p>
            <a:r>
              <a:rPr lang="en-US" dirty="0" smtClean="0">
                <a:solidFill>
                  <a:srgbClr val="008040"/>
                </a:solidFill>
              </a:rPr>
              <a:t>Overview</a:t>
            </a:r>
            <a:endParaRPr lang="en-US" dirty="0">
              <a:solidFill>
                <a:srgbClr val="008040"/>
              </a:solidFill>
            </a:endParaRPr>
          </a:p>
        </p:txBody>
      </p:sp>
      <p:sp>
        <p:nvSpPr>
          <p:cNvPr id="16" name="Rectangle 15"/>
          <p:cNvSpPr/>
          <p:nvPr/>
        </p:nvSpPr>
        <p:spPr>
          <a:xfrm>
            <a:off x="12496800" y="3048000"/>
            <a:ext cx="11506200" cy="23926800"/>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24536400" y="3048000"/>
            <a:ext cx="11506200" cy="23926800"/>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3716000" y="1676400"/>
            <a:ext cx="9746643" cy="769441"/>
          </a:xfrm>
          <a:prstGeom prst="rect">
            <a:avLst/>
          </a:prstGeom>
          <a:noFill/>
        </p:spPr>
        <p:txBody>
          <a:bodyPr wrap="none" rtlCol="0">
            <a:spAutoFit/>
          </a:bodyPr>
          <a:lstStyle/>
          <a:p>
            <a:r>
              <a:rPr lang="en-US" sz="4400" dirty="0" smtClean="0"/>
              <a:t>Arthur Carroll and G. Michael Youngblood</a:t>
            </a:r>
            <a:endParaRPr lang="en-US" sz="4400" dirty="0"/>
          </a:p>
        </p:txBody>
      </p:sp>
      <p:sp>
        <p:nvSpPr>
          <p:cNvPr id="15" name="TextBox 14"/>
          <p:cNvSpPr txBox="1"/>
          <p:nvPr/>
        </p:nvSpPr>
        <p:spPr>
          <a:xfrm>
            <a:off x="533400" y="4191000"/>
            <a:ext cx="11430000" cy="6494085"/>
          </a:xfrm>
          <a:prstGeom prst="rect">
            <a:avLst/>
          </a:prstGeom>
          <a:noFill/>
        </p:spPr>
        <p:txBody>
          <a:bodyPr wrap="square" rtlCol="0">
            <a:spAutoFit/>
          </a:bodyPr>
          <a:lstStyle/>
          <a:p>
            <a:r>
              <a:rPr lang="en-US" sz="3200" dirty="0" smtClean="0">
                <a:solidFill>
                  <a:srgbClr val="008040"/>
                </a:solidFill>
              </a:rPr>
              <a:t>We present a new paradigm for controlling agents in games and simulations using connectionist networks. These networks can either be simple software models of analog circuits or artificial neural networks. It is also possible to combine the two to form a hybrid agent. This study is exploring three questions in particular:</a:t>
            </a:r>
          </a:p>
          <a:p>
            <a:endParaRPr lang="en-US" sz="3200" dirty="0" smtClean="0">
              <a:solidFill>
                <a:srgbClr val="008040"/>
              </a:solidFill>
            </a:endParaRPr>
          </a:p>
          <a:p>
            <a:r>
              <a:rPr lang="en-US" sz="3200" dirty="0" smtClean="0">
                <a:solidFill>
                  <a:srgbClr val="008040"/>
                </a:solidFill>
              </a:rPr>
              <a:t>1. Can the authorial burden of creating agents be simplified using said connectionist paradigm?</a:t>
            </a:r>
          </a:p>
          <a:p>
            <a:r>
              <a:rPr lang="en-US" sz="3200" dirty="0" smtClean="0">
                <a:solidFill>
                  <a:srgbClr val="008040"/>
                </a:solidFill>
              </a:rPr>
              <a:t>2. Can the directly mathematical nature of this architecture produce a performance increase when compared to more traditional agent control algorithms based on state space searches?</a:t>
            </a:r>
          </a:p>
          <a:p>
            <a:r>
              <a:rPr lang="en-US" sz="3200" dirty="0" smtClean="0">
                <a:solidFill>
                  <a:srgbClr val="008040"/>
                </a:solidFill>
              </a:rPr>
              <a:t>3. Can a general theorem be derived which explains the emergent behavior of simple and complex connectionist agents.</a:t>
            </a:r>
            <a:endParaRPr lang="en-US" sz="3200" dirty="0">
              <a:solidFill>
                <a:srgbClr val="008040"/>
              </a:solidFill>
            </a:endParaRPr>
          </a:p>
        </p:txBody>
      </p:sp>
      <p:sp>
        <p:nvSpPr>
          <p:cNvPr id="19" name="TextBox 18"/>
          <p:cNvSpPr txBox="1"/>
          <p:nvPr/>
        </p:nvSpPr>
        <p:spPr>
          <a:xfrm>
            <a:off x="12573000" y="4038600"/>
            <a:ext cx="11430001" cy="3046988"/>
          </a:xfrm>
          <a:prstGeom prst="rect">
            <a:avLst/>
          </a:prstGeom>
          <a:noFill/>
        </p:spPr>
        <p:txBody>
          <a:bodyPr wrap="square" rtlCol="0">
            <a:spAutoFit/>
          </a:bodyPr>
          <a:lstStyle/>
          <a:p>
            <a:r>
              <a:rPr lang="en-US" sz="3200" dirty="0" smtClean="0">
                <a:solidFill>
                  <a:srgbClr val="008040"/>
                </a:solidFill>
              </a:rPr>
              <a:t>To facilitate the creation of agents we have created an agent authoring tool as part of this research. The authoring tool allows a user to create agents via the connectionist paradigm by placing sensors, actuators, and connectors directly on model. The user can create an environment comprising of simple geometric shapes and place stimuli and agents into this environment. </a:t>
            </a:r>
            <a:endParaRPr lang="en-US" sz="3200" dirty="0">
              <a:solidFill>
                <a:srgbClr val="008040"/>
              </a:solidFill>
            </a:endParaRPr>
          </a:p>
        </p:txBody>
      </p:sp>
      <p:sp>
        <p:nvSpPr>
          <p:cNvPr id="21" name="TextBox 20"/>
          <p:cNvSpPr txBox="1"/>
          <p:nvPr/>
        </p:nvSpPr>
        <p:spPr>
          <a:xfrm>
            <a:off x="15392400" y="3048000"/>
            <a:ext cx="5703484" cy="1200329"/>
          </a:xfrm>
          <a:prstGeom prst="rect">
            <a:avLst/>
          </a:prstGeom>
          <a:noFill/>
        </p:spPr>
        <p:txBody>
          <a:bodyPr wrap="none" rtlCol="0">
            <a:spAutoFit/>
          </a:bodyPr>
          <a:lstStyle/>
          <a:p>
            <a:r>
              <a:rPr lang="en-US" dirty="0" smtClean="0">
                <a:solidFill>
                  <a:srgbClr val="008040"/>
                </a:solidFill>
              </a:rPr>
              <a:t>Authoring Tool</a:t>
            </a:r>
            <a:endParaRPr lang="en-US" dirty="0">
              <a:solidFill>
                <a:srgbClr val="008040"/>
              </a:solidFill>
            </a:endParaRPr>
          </a:p>
        </p:txBody>
      </p:sp>
      <p:sp>
        <p:nvSpPr>
          <p:cNvPr id="22" name="TextBox 21"/>
          <p:cNvSpPr txBox="1"/>
          <p:nvPr/>
        </p:nvSpPr>
        <p:spPr>
          <a:xfrm>
            <a:off x="12573000" y="15087600"/>
            <a:ext cx="11430000" cy="1569660"/>
          </a:xfrm>
          <a:prstGeom prst="rect">
            <a:avLst/>
          </a:prstGeom>
          <a:noFill/>
        </p:spPr>
        <p:txBody>
          <a:bodyPr wrap="square" rtlCol="0">
            <a:spAutoFit/>
          </a:bodyPr>
          <a:lstStyle/>
          <a:p>
            <a:r>
              <a:rPr lang="en-US" sz="3200" dirty="0" smtClean="0">
                <a:solidFill>
                  <a:srgbClr val="008040"/>
                </a:solidFill>
              </a:rPr>
              <a:t>To visualize the results of this research we have created a simulator to test the behavior of agents. The simulator allows the user to load environments and observe the agent’s behavior. </a:t>
            </a:r>
            <a:endParaRPr lang="en-US" sz="3200" dirty="0"/>
          </a:p>
        </p:txBody>
      </p:sp>
      <p:sp>
        <p:nvSpPr>
          <p:cNvPr id="23" name="TextBox 22"/>
          <p:cNvSpPr txBox="1"/>
          <p:nvPr/>
        </p:nvSpPr>
        <p:spPr>
          <a:xfrm>
            <a:off x="16459200" y="13792200"/>
            <a:ext cx="3799438" cy="1200329"/>
          </a:xfrm>
          <a:prstGeom prst="rect">
            <a:avLst/>
          </a:prstGeom>
          <a:noFill/>
        </p:spPr>
        <p:txBody>
          <a:bodyPr wrap="none" rtlCol="0">
            <a:spAutoFit/>
          </a:bodyPr>
          <a:lstStyle/>
          <a:p>
            <a:r>
              <a:rPr lang="en-US" dirty="0" smtClean="0">
                <a:solidFill>
                  <a:srgbClr val="008040"/>
                </a:solidFill>
              </a:rPr>
              <a:t>Simulator</a:t>
            </a:r>
            <a:endParaRPr lang="en-US" dirty="0">
              <a:solidFill>
                <a:srgbClr val="008040"/>
              </a:solidFill>
            </a:endParaRPr>
          </a:p>
        </p:txBody>
      </p:sp>
      <p:sp>
        <p:nvSpPr>
          <p:cNvPr id="24" name="TextBox 23"/>
          <p:cNvSpPr txBox="1"/>
          <p:nvPr/>
        </p:nvSpPr>
        <p:spPr>
          <a:xfrm>
            <a:off x="24688801" y="3048000"/>
            <a:ext cx="11353800" cy="2308324"/>
          </a:xfrm>
          <a:prstGeom prst="rect">
            <a:avLst/>
          </a:prstGeom>
          <a:noFill/>
        </p:spPr>
        <p:txBody>
          <a:bodyPr wrap="square" rtlCol="0">
            <a:spAutoFit/>
          </a:bodyPr>
          <a:lstStyle/>
          <a:p>
            <a:pPr algn="ctr"/>
            <a:r>
              <a:rPr lang="en-US" dirty="0" smtClean="0">
                <a:solidFill>
                  <a:srgbClr val="008040"/>
                </a:solidFill>
              </a:rPr>
              <a:t>Extension to 3 Dimensional Agents</a:t>
            </a:r>
          </a:p>
        </p:txBody>
      </p:sp>
      <p:sp>
        <p:nvSpPr>
          <p:cNvPr id="25" name="TextBox 24"/>
          <p:cNvSpPr txBox="1"/>
          <p:nvPr/>
        </p:nvSpPr>
        <p:spPr>
          <a:xfrm>
            <a:off x="14859000" y="22402800"/>
            <a:ext cx="6088911" cy="1200329"/>
          </a:xfrm>
          <a:prstGeom prst="rect">
            <a:avLst/>
          </a:prstGeom>
          <a:noFill/>
        </p:spPr>
        <p:txBody>
          <a:bodyPr wrap="none" rtlCol="0">
            <a:spAutoFit/>
          </a:bodyPr>
          <a:lstStyle/>
          <a:p>
            <a:r>
              <a:rPr lang="en-US" dirty="0" smtClean="0">
                <a:solidFill>
                  <a:srgbClr val="008040"/>
                </a:solidFill>
              </a:rPr>
              <a:t>Reactive Engine</a:t>
            </a:r>
            <a:endParaRPr lang="en-US" dirty="0">
              <a:solidFill>
                <a:srgbClr val="008040"/>
              </a:solidFill>
            </a:endParaRPr>
          </a:p>
        </p:txBody>
      </p:sp>
      <p:sp>
        <p:nvSpPr>
          <p:cNvPr id="26" name="TextBox 25"/>
          <p:cNvSpPr txBox="1"/>
          <p:nvPr/>
        </p:nvSpPr>
        <p:spPr>
          <a:xfrm>
            <a:off x="609600" y="11201400"/>
            <a:ext cx="11201400" cy="4524315"/>
          </a:xfrm>
          <a:prstGeom prst="rect">
            <a:avLst/>
          </a:prstGeom>
          <a:noFill/>
        </p:spPr>
        <p:txBody>
          <a:bodyPr wrap="square" rtlCol="0">
            <a:spAutoFit/>
          </a:bodyPr>
          <a:lstStyle/>
          <a:p>
            <a:r>
              <a:rPr lang="en-US" sz="3200" dirty="0" smtClean="0">
                <a:solidFill>
                  <a:srgbClr val="008040"/>
                </a:solidFill>
              </a:rPr>
              <a:t>This study is largely inspired by the works of Valentino </a:t>
            </a:r>
            <a:r>
              <a:rPr lang="en-US" sz="3200" dirty="0" err="1" smtClean="0">
                <a:solidFill>
                  <a:srgbClr val="008040"/>
                </a:solidFill>
              </a:rPr>
              <a:t>Braintenberg</a:t>
            </a:r>
            <a:r>
              <a:rPr lang="en-US" sz="3200" dirty="0" smtClean="0">
                <a:solidFill>
                  <a:srgbClr val="008040"/>
                </a:solidFill>
              </a:rPr>
              <a:t>, namely his seminal publication, a book titled</a:t>
            </a:r>
            <a:r>
              <a:rPr lang="en-US" sz="3200" i="1" dirty="0" smtClean="0">
                <a:solidFill>
                  <a:srgbClr val="008040"/>
                </a:solidFill>
              </a:rPr>
              <a:t> “Vehicles: Experiments in Synthetic Psychology”</a:t>
            </a:r>
            <a:r>
              <a:rPr lang="en-US" sz="3200" dirty="0" smtClean="0">
                <a:solidFill>
                  <a:srgbClr val="008040"/>
                </a:solidFill>
              </a:rPr>
              <a:t>. While this book covers many subjects, the core concept of the book is that complex emotions and behaviors can be emulated using very simple models. This involves wiring sensors directly to actuators through wires. The wires pass the signal output of the sensor to the actuator through a transfer function.</a:t>
            </a:r>
            <a:endParaRPr lang="en-US" sz="3200" strike="sngStrike" dirty="0" smtClean="0">
              <a:solidFill>
                <a:srgbClr val="008040"/>
              </a:solidFill>
            </a:endParaRPr>
          </a:p>
          <a:p>
            <a:endParaRPr lang="en-US" sz="3200" dirty="0">
              <a:solidFill>
                <a:srgbClr val="008040"/>
              </a:solidFill>
            </a:endParaRPr>
          </a:p>
        </p:txBody>
      </p:sp>
      <p:sp>
        <p:nvSpPr>
          <p:cNvPr id="27" name="TextBox 26"/>
          <p:cNvSpPr txBox="1"/>
          <p:nvPr/>
        </p:nvSpPr>
        <p:spPr>
          <a:xfrm>
            <a:off x="24688800" y="5334000"/>
            <a:ext cx="11430001" cy="3539430"/>
          </a:xfrm>
          <a:prstGeom prst="rect">
            <a:avLst/>
          </a:prstGeom>
          <a:noFill/>
        </p:spPr>
        <p:txBody>
          <a:bodyPr wrap="square" rtlCol="0">
            <a:spAutoFit/>
          </a:bodyPr>
          <a:lstStyle/>
          <a:p>
            <a:r>
              <a:rPr lang="en-US" sz="3200" dirty="0" smtClean="0">
                <a:solidFill>
                  <a:srgbClr val="008040"/>
                </a:solidFill>
              </a:rPr>
              <a:t>The connectionist paradigm can also be extended to agents which operate in 3 dimensions. These agents can be used to emulate the behavior of biological flying agents. We are exploring creating an artificial life simulator consisting of flying insects and winged predators. This experiment has two purposes: </a:t>
            </a:r>
          </a:p>
          <a:p>
            <a:pPr marL="514350" indent="-514350">
              <a:buAutoNum type="arabicPeriod"/>
            </a:pPr>
            <a:r>
              <a:rPr lang="en-US" sz="3200" dirty="0" smtClean="0">
                <a:solidFill>
                  <a:srgbClr val="008040"/>
                </a:solidFill>
              </a:rPr>
              <a:t>To explore the applying these principles to 3D agents.</a:t>
            </a:r>
          </a:p>
          <a:p>
            <a:pPr marL="514350" indent="-514350">
              <a:buAutoNum type="arabicPeriod"/>
            </a:pPr>
            <a:r>
              <a:rPr lang="en-US" sz="3200" dirty="0" smtClean="0">
                <a:solidFill>
                  <a:srgbClr val="008040"/>
                </a:solidFill>
              </a:rPr>
              <a:t>To evaluate the time investment required for creating 3D agents.    </a:t>
            </a:r>
            <a:endParaRPr lang="en-US" sz="3200" dirty="0">
              <a:solidFill>
                <a:srgbClr val="008040"/>
              </a:solidFill>
            </a:endParaRPr>
          </a:p>
        </p:txBody>
      </p:sp>
      <p:sp>
        <p:nvSpPr>
          <p:cNvPr id="28" name="TextBox 27"/>
          <p:cNvSpPr txBox="1"/>
          <p:nvPr/>
        </p:nvSpPr>
        <p:spPr>
          <a:xfrm>
            <a:off x="12573000" y="23698200"/>
            <a:ext cx="11430001" cy="3046988"/>
          </a:xfrm>
          <a:prstGeom prst="rect">
            <a:avLst/>
          </a:prstGeom>
          <a:noFill/>
        </p:spPr>
        <p:txBody>
          <a:bodyPr wrap="square" rtlCol="0">
            <a:spAutoFit/>
          </a:bodyPr>
          <a:lstStyle/>
          <a:p>
            <a:r>
              <a:rPr lang="en-US" sz="3200" dirty="0" smtClean="0">
                <a:solidFill>
                  <a:srgbClr val="008040"/>
                </a:solidFill>
              </a:rPr>
              <a:t>The Reactive engine is the core component of this research, it is the program which simulates the circuitry inside each agent. The engine operates separately from the authoring tool and simulator to facilitate its use in a broad range of applications. The engine has four core </a:t>
            </a:r>
            <a:r>
              <a:rPr lang="en-US" sz="3200" dirty="0" smtClean="0">
                <a:solidFill>
                  <a:srgbClr val="008040"/>
                </a:solidFill>
              </a:rPr>
              <a:t>components: </a:t>
            </a:r>
            <a:r>
              <a:rPr lang="en-US" sz="3200" dirty="0" smtClean="0">
                <a:solidFill>
                  <a:srgbClr val="008040"/>
                </a:solidFill>
              </a:rPr>
              <a:t>A file loader, vehicle simulator, physics engine, and expression parser.</a:t>
            </a:r>
          </a:p>
        </p:txBody>
      </p:sp>
      <p:pic>
        <p:nvPicPr>
          <p:cNvPr id="1026" name="Picture 2"/>
          <p:cNvPicPr>
            <a:picLocks noChangeAspect="1" noChangeArrowheads="1"/>
          </p:cNvPicPr>
          <p:nvPr/>
        </p:nvPicPr>
        <p:blipFill>
          <a:blip r:embed="rId4" cstate="print"/>
          <a:srcRect/>
          <a:stretch>
            <a:fillRect/>
          </a:stretch>
        </p:blipFill>
        <p:spPr bwMode="auto">
          <a:xfrm>
            <a:off x="12649200" y="7162800"/>
            <a:ext cx="7406928" cy="5791200"/>
          </a:xfrm>
          <a:prstGeom prst="rect">
            <a:avLst/>
          </a:prstGeom>
          <a:noFill/>
          <a:ln w="9525">
            <a:noFill/>
            <a:miter lim="800000"/>
            <a:headEnd/>
            <a:tailEnd/>
          </a:ln>
        </p:spPr>
      </p:pic>
      <p:pic>
        <p:nvPicPr>
          <p:cNvPr id="2" name="Picture 3"/>
          <p:cNvPicPr>
            <a:picLocks noChangeAspect="1" noChangeArrowheads="1"/>
          </p:cNvPicPr>
          <p:nvPr/>
        </p:nvPicPr>
        <p:blipFill>
          <a:blip r:embed="rId5" cstate="print"/>
          <a:srcRect/>
          <a:stretch>
            <a:fillRect/>
          </a:stretch>
        </p:blipFill>
        <p:spPr bwMode="auto">
          <a:xfrm>
            <a:off x="20193000" y="7162800"/>
            <a:ext cx="3657600" cy="2859741"/>
          </a:xfrm>
          <a:prstGeom prst="rect">
            <a:avLst/>
          </a:prstGeom>
          <a:noFill/>
          <a:ln w="9525">
            <a:noFill/>
            <a:miter lim="800000"/>
            <a:headEnd/>
            <a:tailEnd/>
          </a:ln>
        </p:spPr>
      </p:pic>
      <p:graphicFrame>
        <p:nvGraphicFramePr>
          <p:cNvPr id="1028" name="Object 4"/>
          <p:cNvGraphicFramePr>
            <a:graphicFrameLocks noChangeAspect="1"/>
          </p:cNvGraphicFramePr>
          <p:nvPr/>
        </p:nvGraphicFramePr>
        <p:xfrm>
          <a:off x="20040600" y="10058400"/>
          <a:ext cx="3852142" cy="2971800"/>
        </p:xfrm>
        <a:graphic>
          <a:graphicData uri="http://schemas.openxmlformats.org/presentationml/2006/ole">
            <p:oleObj spid="_x0000_s1028" name="AutoSketch Drawing" r:id="rId6" imgW="5897880" imgH="4550040" progId="AutoSketch.Drawing.9">
              <p:embed/>
            </p:oleObj>
          </a:graphicData>
        </a:graphic>
      </p:graphicFrame>
      <p:sp>
        <p:nvSpPr>
          <p:cNvPr id="36" name="TextBox 35"/>
          <p:cNvSpPr txBox="1"/>
          <p:nvPr/>
        </p:nvSpPr>
        <p:spPr>
          <a:xfrm>
            <a:off x="1905000" y="19888200"/>
            <a:ext cx="1247457" cy="769441"/>
          </a:xfrm>
          <a:prstGeom prst="rect">
            <a:avLst/>
          </a:prstGeom>
          <a:noFill/>
        </p:spPr>
        <p:txBody>
          <a:bodyPr wrap="none" rtlCol="0">
            <a:spAutoFit/>
          </a:bodyPr>
          <a:lstStyle/>
          <a:p>
            <a:r>
              <a:rPr lang="en-US" sz="4400" dirty="0" smtClean="0">
                <a:solidFill>
                  <a:srgbClr val="008040"/>
                </a:solidFill>
              </a:rPr>
              <a:t>Love</a:t>
            </a:r>
            <a:endParaRPr lang="en-US" sz="4400" dirty="0">
              <a:solidFill>
                <a:srgbClr val="008040"/>
              </a:solidFill>
            </a:endParaRPr>
          </a:p>
        </p:txBody>
      </p:sp>
      <p:sp>
        <p:nvSpPr>
          <p:cNvPr id="37" name="TextBox 36"/>
          <p:cNvSpPr txBox="1"/>
          <p:nvPr/>
        </p:nvSpPr>
        <p:spPr>
          <a:xfrm>
            <a:off x="2819400" y="16459200"/>
            <a:ext cx="2315057" cy="1446550"/>
          </a:xfrm>
          <a:prstGeom prst="rect">
            <a:avLst/>
          </a:prstGeom>
          <a:noFill/>
        </p:spPr>
        <p:txBody>
          <a:bodyPr wrap="none" rtlCol="0">
            <a:spAutoFit/>
          </a:bodyPr>
          <a:lstStyle/>
          <a:p>
            <a:r>
              <a:rPr lang="en-US" sz="4400" dirty="0" smtClean="0">
                <a:solidFill>
                  <a:srgbClr val="008040"/>
                </a:solidFill>
              </a:rPr>
              <a:t>A Simple </a:t>
            </a:r>
          </a:p>
          <a:p>
            <a:r>
              <a:rPr lang="en-US" sz="4400" dirty="0" smtClean="0">
                <a:solidFill>
                  <a:srgbClr val="008040"/>
                </a:solidFill>
              </a:rPr>
              <a:t>Agent</a:t>
            </a:r>
            <a:endParaRPr lang="en-US" sz="4400" dirty="0">
              <a:solidFill>
                <a:srgbClr val="008040"/>
              </a:solidFill>
            </a:endParaRPr>
          </a:p>
        </p:txBody>
      </p:sp>
      <p:sp>
        <p:nvSpPr>
          <p:cNvPr id="38" name="TextBox 37"/>
          <p:cNvSpPr txBox="1"/>
          <p:nvPr/>
        </p:nvSpPr>
        <p:spPr>
          <a:xfrm>
            <a:off x="14020800" y="21183600"/>
            <a:ext cx="8474371" cy="769441"/>
          </a:xfrm>
          <a:prstGeom prst="rect">
            <a:avLst/>
          </a:prstGeom>
          <a:noFill/>
        </p:spPr>
        <p:txBody>
          <a:bodyPr wrap="none" rtlCol="0">
            <a:spAutoFit/>
          </a:bodyPr>
          <a:lstStyle/>
          <a:p>
            <a:r>
              <a:rPr lang="en-US" sz="4400" dirty="0" smtClean="0">
                <a:solidFill>
                  <a:srgbClr val="008040"/>
                </a:solidFill>
              </a:rPr>
              <a:t>An agent navigating an environment</a:t>
            </a:r>
            <a:endParaRPr lang="en-US" sz="4400" dirty="0">
              <a:solidFill>
                <a:srgbClr val="008040"/>
              </a:solidFill>
            </a:endParaRPr>
          </a:p>
        </p:txBody>
      </p:sp>
      <p:pic>
        <p:nvPicPr>
          <p:cNvPr id="1034" name="Picture 10"/>
          <p:cNvPicPr>
            <a:picLocks noChangeAspect="1" noChangeArrowheads="1"/>
          </p:cNvPicPr>
          <p:nvPr/>
        </p:nvPicPr>
        <p:blipFill>
          <a:blip r:embed="rId7" cstate="print"/>
          <a:srcRect l="3910" t="13523" r="2248" b="3423"/>
          <a:stretch>
            <a:fillRect/>
          </a:stretch>
        </p:blipFill>
        <p:spPr bwMode="auto">
          <a:xfrm>
            <a:off x="24765000" y="8915400"/>
            <a:ext cx="5410200" cy="3374679"/>
          </a:xfrm>
          <a:prstGeom prst="rect">
            <a:avLst/>
          </a:prstGeom>
          <a:noFill/>
          <a:ln w="9525">
            <a:noFill/>
            <a:miter lim="800000"/>
            <a:headEnd/>
            <a:tailEnd/>
          </a:ln>
        </p:spPr>
      </p:pic>
      <p:pic>
        <p:nvPicPr>
          <p:cNvPr id="1035" name="Picture 11"/>
          <p:cNvPicPr>
            <a:picLocks noChangeAspect="1" noChangeArrowheads="1"/>
          </p:cNvPicPr>
          <p:nvPr/>
        </p:nvPicPr>
        <p:blipFill>
          <a:blip r:embed="rId8" cstate="print"/>
          <a:srcRect t="10373" b="2755"/>
          <a:stretch>
            <a:fillRect/>
          </a:stretch>
        </p:blipFill>
        <p:spPr bwMode="auto">
          <a:xfrm>
            <a:off x="32156400" y="8897294"/>
            <a:ext cx="3429000" cy="3829050"/>
          </a:xfrm>
          <a:prstGeom prst="rect">
            <a:avLst/>
          </a:prstGeom>
          <a:noFill/>
          <a:ln w="9525">
            <a:noFill/>
            <a:miter lim="800000"/>
            <a:headEnd/>
            <a:tailEnd/>
          </a:ln>
        </p:spPr>
      </p:pic>
      <p:pic>
        <p:nvPicPr>
          <p:cNvPr id="1036" name="Picture 12"/>
          <p:cNvPicPr>
            <a:picLocks noChangeAspect="1" noChangeArrowheads="1"/>
          </p:cNvPicPr>
          <p:nvPr/>
        </p:nvPicPr>
        <p:blipFill>
          <a:blip r:embed="rId9" cstate="print"/>
          <a:srcRect t="7294" b="2261"/>
          <a:stretch>
            <a:fillRect/>
          </a:stretch>
        </p:blipFill>
        <p:spPr bwMode="auto">
          <a:xfrm>
            <a:off x="24765000" y="12402494"/>
            <a:ext cx="5410200" cy="3563419"/>
          </a:xfrm>
          <a:prstGeom prst="rect">
            <a:avLst/>
          </a:prstGeom>
          <a:noFill/>
          <a:ln w="9525">
            <a:noFill/>
            <a:miter lim="800000"/>
            <a:headEnd/>
            <a:tailEnd/>
          </a:ln>
        </p:spPr>
      </p:pic>
      <p:pic>
        <p:nvPicPr>
          <p:cNvPr id="1037" name="Picture 13"/>
          <p:cNvPicPr>
            <a:picLocks noChangeAspect="1" noChangeArrowheads="1"/>
          </p:cNvPicPr>
          <p:nvPr/>
        </p:nvPicPr>
        <p:blipFill>
          <a:blip r:embed="rId10" cstate="print"/>
          <a:srcRect l="6234"/>
          <a:stretch>
            <a:fillRect/>
          </a:stretch>
        </p:blipFill>
        <p:spPr bwMode="auto">
          <a:xfrm>
            <a:off x="32156401" y="12783494"/>
            <a:ext cx="3429000" cy="3646382"/>
          </a:xfrm>
          <a:prstGeom prst="rect">
            <a:avLst/>
          </a:prstGeom>
          <a:noFill/>
          <a:ln w="9525">
            <a:noFill/>
            <a:miter lim="800000"/>
            <a:headEnd/>
            <a:tailEnd/>
          </a:ln>
        </p:spPr>
      </p:pic>
      <p:sp>
        <p:nvSpPr>
          <p:cNvPr id="40" name="TextBox 39"/>
          <p:cNvSpPr txBox="1"/>
          <p:nvPr/>
        </p:nvSpPr>
        <p:spPr>
          <a:xfrm>
            <a:off x="24765000" y="16060094"/>
            <a:ext cx="5257800" cy="1446550"/>
          </a:xfrm>
          <a:prstGeom prst="rect">
            <a:avLst/>
          </a:prstGeom>
          <a:noFill/>
        </p:spPr>
        <p:txBody>
          <a:bodyPr wrap="square" rtlCol="0">
            <a:spAutoFit/>
          </a:bodyPr>
          <a:lstStyle/>
          <a:p>
            <a:pPr algn="ctr"/>
            <a:r>
              <a:rPr lang="en-US" sz="4400" dirty="0" smtClean="0">
                <a:solidFill>
                  <a:srgbClr val="008040"/>
                </a:solidFill>
              </a:rPr>
              <a:t>Winged Predator (Bat) Model</a:t>
            </a:r>
          </a:p>
        </p:txBody>
      </p:sp>
      <p:sp>
        <p:nvSpPr>
          <p:cNvPr id="42" name="TextBox 41"/>
          <p:cNvSpPr txBox="1"/>
          <p:nvPr/>
        </p:nvSpPr>
        <p:spPr>
          <a:xfrm>
            <a:off x="31470600" y="16231850"/>
            <a:ext cx="4876800" cy="1446550"/>
          </a:xfrm>
          <a:prstGeom prst="rect">
            <a:avLst/>
          </a:prstGeom>
          <a:noFill/>
        </p:spPr>
        <p:txBody>
          <a:bodyPr wrap="square" rtlCol="0">
            <a:spAutoFit/>
          </a:bodyPr>
          <a:lstStyle/>
          <a:p>
            <a:pPr algn="ctr"/>
            <a:r>
              <a:rPr lang="en-US" sz="4400" dirty="0" smtClean="0">
                <a:solidFill>
                  <a:srgbClr val="008040"/>
                </a:solidFill>
              </a:rPr>
              <a:t>Flying Bug</a:t>
            </a:r>
            <a:br>
              <a:rPr lang="en-US" sz="4400" dirty="0" smtClean="0">
                <a:solidFill>
                  <a:srgbClr val="008040"/>
                </a:solidFill>
              </a:rPr>
            </a:br>
            <a:r>
              <a:rPr lang="en-US" sz="4400" dirty="0" smtClean="0">
                <a:solidFill>
                  <a:srgbClr val="008040"/>
                </a:solidFill>
              </a:rPr>
              <a:t>Model</a:t>
            </a:r>
          </a:p>
        </p:txBody>
      </p:sp>
      <p:pic>
        <p:nvPicPr>
          <p:cNvPr id="3" name="Picture 5"/>
          <p:cNvPicPr>
            <a:picLocks noChangeAspect="1" noChangeArrowheads="1"/>
          </p:cNvPicPr>
          <p:nvPr/>
        </p:nvPicPr>
        <p:blipFill>
          <a:blip r:embed="rId11" cstate="print"/>
          <a:srcRect/>
          <a:stretch>
            <a:fillRect/>
          </a:stretch>
        </p:blipFill>
        <p:spPr bwMode="auto">
          <a:xfrm>
            <a:off x="5029200" y="15392400"/>
            <a:ext cx="4124325" cy="4005735"/>
          </a:xfrm>
          <a:prstGeom prst="rect">
            <a:avLst/>
          </a:prstGeom>
          <a:noFill/>
          <a:ln w="9525">
            <a:noFill/>
            <a:miter lim="800000"/>
            <a:headEnd/>
            <a:tailEnd/>
          </a:ln>
        </p:spPr>
      </p:pic>
      <p:pic>
        <p:nvPicPr>
          <p:cNvPr id="1033" name="Picture 9"/>
          <p:cNvPicPr>
            <a:picLocks noChangeAspect="1" noChangeArrowheads="1"/>
          </p:cNvPicPr>
          <p:nvPr/>
        </p:nvPicPr>
        <p:blipFill>
          <a:blip r:embed="rId12" cstate="print"/>
          <a:srcRect/>
          <a:stretch>
            <a:fillRect/>
          </a:stretch>
        </p:blipFill>
        <p:spPr bwMode="auto">
          <a:xfrm>
            <a:off x="1066800" y="20726400"/>
            <a:ext cx="9810750" cy="5781675"/>
          </a:xfrm>
          <a:prstGeom prst="rect">
            <a:avLst/>
          </a:prstGeom>
          <a:noFill/>
          <a:ln w="9525">
            <a:noFill/>
            <a:miter lim="800000"/>
            <a:headEnd/>
            <a:tailEnd/>
          </a:ln>
        </p:spPr>
      </p:pic>
      <p:sp>
        <p:nvSpPr>
          <p:cNvPr id="35" name="TextBox 34"/>
          <p:cNvSpPr txBox="1"/>
          <p:nvPr/>
        </p:nvSpPr>
        <p:spPr>
          <a:xfrm>
            <a:off x="9067800" y="19888200"/>
            <a:ext cx="1264962" cy="769441"/>
          </a:xfrm>
          <a:prstGeom prst="rect">
            <a:avLst/>
          </a:prstGeom>
          <a:noFill/>
        </p:spPr>
        <p:txBody>
          <a:bodyPr wrap="none" rtlCol="0">
            <a:spAutoFit/>
          </a:bodyPr>
          <a:lstStyle/>
          <a:p>
            <a:r>
              <a:rPr lang="en-US" sz="4400" dirty="0" smtClean="0">
                <a:solidFill>
                  <a:srgbClr val="008040"/>
                </a:solidFill>
              </a:rPr>
              <a:t>Hate</a:t>
            </a:r>
            <a:endParaRPr lang="en-US" sz="4400" dirty="0">
              <a:solidFill>
                <a:srgbClr val="008040"/>
              </a:solidFill>
            </a:endParaRPr>
          </a:p>
        </p:txBody>
      </p:sp>
      <p:pic>
        <p:nvPicPr>
          <p:cNvPr id="4" name="Picture 5"/>
          <p:cNvPicPr>
            <a:picLocks noChangeAspect="1" noChangeArrowheads="1"/>
          </p:cNvPicPr>
          <p:nvPr/>
        </p:nvPicPr>
        <p:blipFill>
          <a:blip r:embed="rId13" cstate="print"/>
          <a:srcRect/>
          <a:stretch>
            <a:fillRect/>
          </a:stretch>
        </p:blipFill>
        <p:spPr bwMode="auto">
          <a:xfrm>
            <a:off x="12725400" y="16744950"/>
            <a:ext cx="11090251" cy="4429440"/>
          </a:xfrm>
          <a:prstGeom prst="rect">
            <a:avLst/>
          </a:prstGeom>
          <a:noFill/>
          <a:ln w="9525">
            <a:noFill/>
            <a:miter lim="800000"/>
            <a:headEnd/>
            <a:tailEnd/>
          </a:ln>
        </p:spPr>
      </p:pic>
      <p:pic>
        <p:nvPicPr>
          <p:cNvPr id="1030" name="Picture 6"/>
          <p:cNvPicPr>
            <a:picLocks noChangeAspect="1" noChangeArrowheads="1"/>
          </p:cNvPicPr>
          <p:nvPr/>
        </p:nvPicPr>
        <p:blipFill>
          <a:blip r:embed="rId14" cstate="print"/>
          <a:srcRect/>
          <a:stretch>
            <a:fillRect/>
          </a:stretch>
        </p:blipFill>
        <p:spPr bwMode="auto">
          <a:xfrm>
            <a:off x="24765000" y="18123878"/>
            <a:ext cx="11125200" cy="7116524"/>
          </a:xfrm>
          <a:prstGeom prst="rect">
            <a:avLst/>
          </a:prstGeom>
          <a:noFill/>
          <a:ln w="9525">
            <a:noFill/>
            <a:miter lim="800000"/>
            <a:headEnd/>
            <a:tailEnd/>
          </a:ln>
        </p:spPr>
      </p:pic>
      <p:sp>
        <p:nvSpPr>
          <p:cNvPr id="39" name="TextBox 38"/>
          <p:cNvSpPr txBox="1"/>
          <p:nvPr/>
        </p:nvSpPr>
        <p:spPr>
          <a:xfrm>
            <a:off x="24917400" y="25222200"/>
            <a:ext cx="10744200" cy="769441"/>
          </a:xfrm>
          <a:prstGeom prst="rect">
            <a:avLst/>
          </a:prstGeom>
          <a:noFill/>
        </p:spPr>
        <p:txBody>
          <a:bodyPr wrap="square" rtlCol="0">
            <a:spAutoFit/>
          </a:bodyPr>
          <a:lstStyle/>
          <a:p>
            <a:pPr algn="ctr"/>
            <a:r>
              <a:rPr lang="en-US" sz="4400" dirty="0" smtClean="0">
                <a:solidFill>
                  <a:srgbClr val="008040"/>
                </a:solidFill>
              </a:rPr>
              <a:t>Artificial Life Simulation of Bats and Bugs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745</TotalTime>
  <Words>485</Words>
  <Application>Microsoft Office PowerPoint</Application>
  <PresentationFormat>Custom</PresentationFormat>
  <Paragraphs>27</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AutoSketch Drawing</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Arthur</dc:creator>
  <cp:lastModifiedBy>Arthur</cp:lastModifiedBy>
  <cp:revision>75</cp:revision>
  <dcterms:created xsi:type="dcterms:W3CDTF">2010-03-17T17:18:42Z</dcterms:created>
  <dcterms:modified xsi:type="dcterms:W3CDTF">2010-03-19T18:49:10Z</dcterms:modified>
</cp:coreProperties>
</file>