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1C2CC3-8880-4F77-9A23-5E749482180A}">
  <a:tblStyle styleId="{AF1C2CC3-8880-4F77-9A23-5E74948218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5"/>
  </p:normalViewPr>
  <p:slideViewPr>
    <p:cSldViewPr snapToGrid="0">
      <p:cViewPr varScale="1">
        <p:scale>
          <a:sx n="155" d="100"/>
          <a:sy n="155" d="100"/>
        </p:scale>
        <p:origin x="4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This is a chart of Sauce &amp; Spoon revenue, showing that after tablet implementation, revenue increased. 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Sales data:</a:t>
            </a:r>
            <a:endParaRPr sz="1000"/>
          </a:p>
          <a:p>
            <a:pPr marL="0" lvl="0" indent="0" algn="l" rtl="0">
              <a:lnSpc>
                <a:spcPct val="115000"/>
              </a:lnSpc>
              <a:spcBef>
                <a:spcPts val="0"/>
              </a:spcBef>
              <a:spcAft>
                <a:spcPts val="0"/>
              </a:spcAft>
              <a:buNone/>
            </a:pPr>
            <a:r>
              <a:rPr lang="en" sz="1000"/>
              <a:t>October</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November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December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January</a:t>
            </a:r>
            <a:endParaRPr sz="1000"/>
          </a:p>
          <a:p>
            <a:pPr marL="0" lvl="0" indent="0" algn="l" rtl="0">
              <a:lnSpc>
                <a:spcPct val="115000"/>
              </a:lnSpc>
              <a:spcBef>
                <a:spcPts val="0"/>
              </a:spcBef>
              <a:spcAft>
                <a:spcPts val="0"/>
              </a:spcAft>
              <a:buNone/>
            </a:pPr>
            <a:r>
              <a:rPr lang="en" sz="1000"/>
              <a:t>$63,000.00</a:t>
            </a:r>
            <a:endParaRPr sz="1000"/>
          </a:p>
          <a:p>
            <a:pPr marL="0" lvl="0" indent="0" algn="l" rtl="0">
              <a:lnSpc>
                <a:spcPct val="115000"/>
              </a:lnSpc>
              <a:spcBef>
                <a:spcPts val="0"/>
              </a:spcBef>
              <a:spcAft>
                <a:spcPts val="0"/>
              </a:spcAft>
              <a:buNone/>
            </a:pPr>
            <a:r>
              <a:rPr lang="en" sz="1000"/>
              <a:t>February</a:t>
            </a:r>
            <a:endParaRPr sz="1000"/>
          </a:p>
          <a:p>
            <a:pPr marL="0" lvl="0" indent="0" algn="l" rtl="0">
              <a:lnSpc>
                <a:spcPct val="115000"/>
              </a:lnSpc>
              <a:spcBef>
                <a:spcPts val="0"/>
              </a:spcBef>
              <a:spcAft>
                <a:spcPts val="0"/>
              </a:spcAft>
              <a:buNone/>
            </a:pPr>
            <a:r>
              <a:rPr lang="en" sz="1000"/>
              <a:t>$64,000.00</a:t>
            </a:r>
            <a:endParaRPr sz="1000"/>
          </a:p>
          <a:p>
            <a:pPr marL="0" lvl="0" indent="0" algn="l" rtl="0">
              <a:lnSpc>
                <a:spcPct val="115000"/>
              </a:lnSpc>
              <a:spcBef>
                <a:spcPts val="0"/>
              </a:spcBef>
              <a:spcAft>
                <a:spcPts val="0"/>
              </a:spcAft>
              <a:buNone/>
            </a:pPr>
            <a:r>
              <a:rPr lang="en" sz="1000"/>
              <a:t>March</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April</a:t>
            </a:r>
            <a:endParaRPr sz="1000"/>
          </a:p>
          <a:p>
            <a:pPr marL="0" lvl="0" indent="0" algn="l" rtl="0">
              <a:lnSpc>
                <a:spcPct val="115000"/>
              </a:lnSpc>
              <a:spcBef>
                <a:spcPts val="0"/>
              </a:spcBef>
              <a:spcAft>
                <a:spcPts val="0"/>
              </a:spcAft>
              <a:buNone/>
            </a:pPr>
            <a:r>
              <a:rPr lang="en" sz="1000"/>
              <a:t>$65,000.00</a:t>
            </a:r>
            <a:endParaRPr sz="1000"/>
          </a:p>
          <a:p>
            <a:pPr marL="0" lvl="0" indent="0" algn="l" rtl="0">
              <a:lnSpc>
                <a:spcPct val="115000"/>
              </a:lnSpc>
              <a:spcBef>
                <a:spcPts val="0"/>
              </a:spcBef>
              <a:spcAft>
                <a:spcPts val="0"/>
              </a:spcAft>
              <a:buNone/>
            </a:pPr>
            <a:r>
              <a:rPr lang="en" sz="1000"/>
              <a:t>May</a:t>
            </a:r>
            <a:endParaRPr sz="1000"/>
          </a:p>
          <a:p>
            <a:pPr marL="0" lvl="0" indent="0" algn="l" rtl="0">
              <a:lnSpc>
                <a:spcPct val="115000"/>
              </a:lnSpc>
              <a:spcBef>
                <a:spcPts val="0"/>
              </a:spcBef>
              <a:spcAft>
                <a:spcPts val="0"/>
              </a:spcAft>
              <a:buNone/>
            </a:pPr>
            <a:r>
              <a:rPr lang="en" sz="1000"/>
              <a:t>$70,000.00</a:t>
            </a:r>
            <a:endParaRPr sz="1000"/>
          </a:p>
          <a:p>
            <a:pPr marL="0" lvl="0" indent="0" algn="l" rtl="0">
              <a:lnSpc>
                <a:spcPct val="115000"/>
              </a:lnSpc>
              <a:spcBef>
                <a:spcPts val="0"/>
              </a:spcBef>
              <a:spcAft>
                <a:spcPts val="0"/>
              </a:spcAft>
              <a:buNone/>
            </a:pPr>
            <a:r>
              <a:rPr lang="en" sz="1000"/>
              <a:t>June</a:t>
            </a:r>
            <a:endParaRPr sz="1000"/>
          </a:p>
          <a:p>
            <a:pPr marL="0" lvl="0" indent="0" algn="l" rtl="0">
              <a:lnSpc>
                <a:spcPct val="115000"/>
              </a:lnSpc>
              <a:spcBef>
                <a:spcPts val="0"/>
              </a:spcBef>
              <a:spcAft>
                <a:spcPts val="0"/>
              </a:spcAft>
              <a:buNone/>
            </a:pPr>
            <a:r>
              <a:rPr lang="en" sz="1000">
                <a:solidFill>
                  <a:schemeClr val="dk1"/>
                </a:solidFill>
              </a:rPr>
              <a:t>$75,000.00</a:t>
            </a:r>
            <a:endParaRPr sz="1000"/>
          </a:p>
          <a:p>
            <a:pPr marL="0" lvl="0" indent="0" algn="l" rtl="0">
              <a:spcBef>
                <a:spcPts val="0"/>
              </a:spcBef>
              <a:spcAft>
                <a:spcPts val="0"/>
              </a:spcAft>
              <a:buNone/>
            </a:pPr>
            <a:r>
              <a:rPr lang="en" sz="1000"/>
              <a:t>July</a:t>
            </a:r>
            <a:endParaRPr sz="1000"/>
          </a:p>
          <a:p>
            <a:pPr marL="0" lvl="0" indent="0" algn="l" rtl="0">
              <a:spcBef>
                <a:spcPts val="0"/>
              </a:spcBef>
              <a:spcAft>
                <a:spcPts val="0"/>
              </a:spcAft>
              <a:buNone/>
            </a:pPr>
            <a:r>
              <a:rPr lang="en"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69500" y="1598525"/>
            <a:ext cx="7688700" cy="3352416"/>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sz="1400" dirty="0">
                <a:latin typeface="Arial"/>
                <a:ea typeface="Arial"/>
                <a:cs typeface="Arial"/>
                <a:sym typeface="Arial"/>
              </a:rPr>
              <a:t>Tablet Rollout was an idea developed to improve customer experience aligned with an aimed enjoyable dinner experience in under an hour, according to Sauce &amp; Spoon mission. In addition, the project needed also to increase results in profitability. The bar section of two restaurants of the company, North and Downton, were chosen as ideal location to start.</a:t>
            </a:r>
          </a:p>
          <a:p>
            <a:pPr marL="0" indent="0">
              <a:spcAft>
                <a:spcPts val="1200"/>
              </a:spcAft>
              <a:buNone/>
            </a:pPr>
            <a:r>
              <a:rPr lang="en" sz="1400" dirty="0">
                <a:latin typeface="Arial"/>
                <a:ea typeface="Arial"/>
                <a:cs typeface="Arial"/>
                <a:sym typeface="Arial"/>
              </a:rPr>
              <a:t>The main goals pursued was improving customer satisfaction, reduce time table turn by 30 minutes, supporting an increase by 10% of daily guests counts, and reduce waste of food by 25%. </a:t>
            </a:r>
            <a:r>
              <a:rPr lang="en-GB" sz="1400" dirty="0">
                <a:latin typeface="Arial"/>
                <a:ea typeface="Arial"/>
                <a:cs typeface="Arial"/>
                <a:sym typeface="Arial"/>
              </a:rPr>
              <a:t>The project achieved all of its main goals proposed and walked a step further, for instance the waste of food was reduced by 50%. </a:t>
            </a:r>
            <a:endParaRPr lang="en" sz="1400" dirty="0">
              <a:latin typeface="Arial"/>
              <a:ea typeface="Arial"/>
              <a:cs typeface="Arial"/>
              <a:sym typeface="Arial"/>
            </a:endParaRPr>
          </a:p>
          <a:p>
            <a:pPr marL="0" lvl="0" indent="0" algn="l" rtl="0">
              <a:spcBef>
                <a:spcPts val="0"/>
              </a:spcBef>
              <a:spcAft>
                <a:spcPts val="1200"/>
              </a:spcAft>
              <a:buNone/>
            </a:pPr>
            <a:r>
              <a:rPr lang="en" sz="1400" dirty="0">
                <a:latin typeface="Arial"/>
                <a:ea typeface="Arial"/>
                <a:cs typeface="Arial"/>
                <a:sym typeface="Arial"/>
              </a:rPr>
              <a:t>A very important project milestone was a pilot rollout ran before the official launch, which lifted important aspects of the project to be analyzed and adapted, leading to a better experience onwards. While a survey execute after the pilot rollout showed 72% of customer satisfaction, after adaptations it was achieved the mark of 86%. </a:t>
            </a:r>
          </a:p>
          <a:p>
            <a:pPr marL="0" lvl="0" indent="0" algn="l" rtl="0">
              <a:spcBef>
                <a:spcPts val="0"/>
              </a:spcBef>
              <a:spcAft>
                <a:spcPts val="1200"/>
              </a:spcAft>
              <a:buNone/>
            </a:pPr>
            <a:r>
              <a:rPr lang="en-GB" sz="1400" dirty="0">
                <a:latin typeface="Arial"/>
                <a:ea typeface="Arial"/>
                <a:cs typeface="Arial"/>
                <a:sym typeface="Arial"/>
              </a:rPr>
              <a:t>Revenue was increased by 20% past 3 months of the launching, a very significant increasing reflex of daily guests increasing. </a:t>
            </a:r>
          </a:p>
          <a:p>
            <a:pPr marL="0" lvl="0" indent="0" algn="l" rtl="0">
              <a:spcBef>
                <a:spcPts val="0"/>
              </a:spcBef>
              <a:spcAft>
                <a:spcPts val="1200"/>
              </a:spcAft>
              <a:buNone/>
            </a:pPr>
            <a:r>
              <a:rPr lang="en-GB" sz="1400" dirty="0">
                <a:latin typeface="Arial"/>
                <a:ea typeface="Arial"/>
                <a:cs typeface="Arial"/>
                <a:sym typeface="Arial"/>
              </a:rPr>
              <a:t>The reduction of food waste was only possible after integrating a better dialogue and establishing a blameless feeling towards the situation, what made possible drive everyone’s effort to a common goal. Therefore an important lesson to apply in the future is facilitate this dialogue since the beginning. Another important lesson is that floor staff remain important and tablets are a complement to the service, and should not be considered a substitute at all. Results of surveys showed them important in the dialogue and instruction to customer, besides carry on the process of checking out when customers want to pay by card.</a:t>
            </a:r>
          </a:p>
          <a:p>
            <a:pPr marL="0" lvl="0" indent="0" algn="l" rtl="0">
              <a:spcBef>
                <a:spcPts val="0"/>
              </a:spcBef>
              <a:spcAft>
                <a:spcPts val="1200"/>
              </a:spcAft>
              <a:buNone/>
            </a:pPr>
            <a:r>
              <a:rPr lang="en-GB" sz="1400" dirty="0">
                <a:latin typeface="Arial"/>
                <a:ea typeface="Arial"/>
                <a:cs typeface="Arial"/>
                <a:sym typeface="Arial"/>
              </a:rPr>
              <a:t>Next steps for this initiative includes expanding the project to implement tablets in other locations, and continue to track customers experience and satisfaction.</a:t>
            </a:r>
          </a:p>
          <a:p>
            <a:pPr marL="0" lvl="0" indent="0" algn="l" rtl="0">
              <a:spcBef>
                <a:spcPts val="0"/>
              </a:spcBef>
              <a:spcAft>
                <a:spcPts val="1200"/>
              </a:spcAft>
              <a:buNone/>
            </a:pPr>
            <a:endParaRPr sz="1400" dirty="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Decreased table turn time </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marL="0" lvl="0" indent="0" algn="l" rtl="0">
              <a:spcBef>
                <a:spcPts val="1200"/>
              </a:spcBef>
              <a:spcAft>
                <a:spcPts val="0"/>
              </a:spcAft>
              <a:buNone/>
            </a:pPr>
            <a:r>
              <a:rPr lang="en" sz="1200" b="1">
                <a:latin typeface="Arial"/>
                <a:ea typeface="Arial"/>
                <a:cs typeface="Arial"/>
                <a:sym typeface="Arial"/>
              </a:rPr>
              <a:t>Decreased food waste</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{AF1C2CC3-8880-4F77-9A23-5E749482180A}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a:t>Expand tablet features</a:t>
                      </a:r>
                      <a:endParaRPr sz="130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a:t>Q4</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Application>Microsoft Macintosh PowerPoint</Application>
  <PresentationFormat>On-screen Show (16:9)</PresentationFormat>
  <Paragraphs>110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cp:lastModifiedBy>Arthur Claudino</cp:lastModifiedBy>
  <cp:revision>1</cp:revision>
  <dcterms:modified xsi:type="dcterms:W3CDTF">2023-03-03T12:44:43Z</dcterms:modified>
</cp:coreProperties>
</file>