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370" r:id="rId3"/>
    <p:sldId id="309" r:id="rId4"/>
    <p:sldId id="367" r:id="rId5"/>
    <p:sldId id="364" r:id="rId6"/>
    <p:sldId id="369" r:id="rId7"/>
    <p:sldId id="362" r:id="rId8"/>
    <p:sldId id="365" r:id="rId9"/>
    <p:sldId id="366" r:id="rId10"/>
    <p:sldId id="363" r:id="rId11"/>
    <p:sldId id="368" r:id="rId12"/>
    <p:sldId id="310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5886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B"/>
    <a:srgbClr val="31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grupovoitto/?hl=pt-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www.facebook.com/grupovoitto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voitto.com.br/" TargetMode="External"/><Relationship Id="rId9" Type="http://schemas.openxmlformats.org/officeDocument/2006/relationships/hyperlink" Target="https://www.youtube.com/channel/UCr2UVc__HXel0LITdAO7Kvw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31572" y="4502298"/>
            <a:ext cx="7728856" cy="618341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ctr"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8" name="Grupo 12"/>
          <p:cNvGrpSpPr/>
          <p:nvPr userDrawn="1"/>
        </p:nvGrpSpPr>
        <p:grpSpPr>
          <a:xfrm>
            <a:off x="2451958" y="1992349"/>
            <a:ext cx="6519605" cy="2778994"/>
            <a:chOff x="2451958" y="2407028"/>
            <a:chExt cx="6519605" cy="2778994"/>
          </a:xfrm>
        </p:grpSpPr>
        <p:grpSp>
          <p:nvGrpSpPr>
            <p:cNvPr id="9" name="Grupo 9"/>
            <p:cNvGrpSpPr/>
            <p:nvPr/>
          </p:nvGrpSpPr>
          <p:grpSpPr>
            <a:xfrm>
              <a:off x="3220437" y="2407028"/>
              <a:ext cx="5751126" cy="1559150"/>
              <a:chOff x="3220437" y="2342631"/>
              <a:chExt cx="5751126" cy="1559150"/>
            </a:xfrm>
          </p:grpSpPr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085" y="2342631"/>
                <a:ext cx="3413831" cy="1030814"/>
              </a:xfrm>
              <a:prstGeom prst="rect">
                <a:avLst/>
              </a:prstGeom>
            </p:spPr>
          </p:pic>
          <p:sp>
            <p:nvSpPr>
              <p:cNvPr id="14" name="CaixaDeTexto 13"/>
              <p:cNvSpPr txBox="1"/>
              <p:nvPr/>
            </p:nvSpPr>
            <p:spPr>
              <a:xfrm>
                <a:off x="3220437" y="3532449"/>
                <a:ext cx="5751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Capacitações completas para um mercado competitivo</a:t>
                </a:r>
              </a:p>
            </p:txBody>
          </p:sp>
        </p:grpSp>
        <p:sp>
          <p:nvSpPr>
            <p:cNvPr id="12" name="CaixaDeTexto 11"/>
            <p:cNvSpPr txBox="1"/>
            <p:nvPr/>
          </p:nvSpPr>
          <p:spPr>
            <a:xfrm>
              <a:off x="2451958" y="481669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6478073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-2148" y="6540320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63" y="6181860"/>
            <a:ext cx="920472" cy="50317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9" y="560101"/>
            <a:ext cx="216127" cy="2212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972846" y="276357"/>
            <a:ext cx="10515600" cy="78876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838200" y="1961637"/>
            <a:ext cx="10515600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Conteúdo 2"/>
          <p:cNvSpPr txBox="1"/>
          <p:nvPr userDrawn="1"/>
        </p:nvSpPr>
        <p:spPr>
          <a:xfrm>
            <a:off x="554688" y="2089854"/>
            <a:ext cx="6068181" cy="3429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pt-BR" sz="2400" dirty="0"/>
          </a:p>
          <a:p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606204" y="496876"/>
            <a:ext cx="2408989" cy="6260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06204" y="496511"/>
            <a:ext cx="2408990" cy="626084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</a:rPr>
              <a:t>MÓDULO X</a:t>
            </a:r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06204" y="2006722"/>
            <a:ext cx="6068181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Char char="ü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1: XXXXX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2:</a:t>
            </a:r>
          </a:p>
        </p:txBody>
      </p:sp>
      <p:sp>
        <p:nvSpPr>
          <p:cNvPr id="14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6204" y="1200376"/>
            <a:ext cx="6068181" cy="46166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2pPr>
            <a:lvl3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3pPr>
            <a:lvl4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4pPr>
            <a:lvl5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5pPr>
          </a:lstStyle>
          <a:p>
            <a:pPr lvl="0"/>
            <a:r>
              <a:rPr lang="pt-BR" dirty="0"/>
              <a:t>Título do Módulo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2" y="2600426"/>
            <a:ext cx="3413831" cy="1030814"/>
          </a:xfrm>
          <a:prstGeom prst="rect">
            <a:avLst/>
          </a:prstGeom>
        </p:spPr>
      </p:pic>
      <p:sp>
        <p:nvSpPr>
          <p:cNvPr id="8" name="Retângulo 7">
            <a:hlinkClick r:id="rId4"/>
          </p:cNvPr>
          <p:cNvSpPr/>
          <p:nvPr userDrawn="1"/>
        </p:nvSpPr>
        <p:spPr>
          <a:xfrm>
            <a:off x="4248170" y="4399715"/>
            <a:ext cx="3854615" cy="6027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05" y="5252612"/>
            <a:ext cx="468000" cy="468000"/>
          </a:xfrm>
          <a:prstGeom prst="rect">
            <a:avLst/>
          </a:prstGeom>
        </p:spPr>
      </p:pic>
      <p:pic>
        <p:nvPicPr>
          <p:cNvPr id="10" name="Imagem 9">
            <a:hlinkClick r:id="rId7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3" y="5252612"/>
            <a:ext cx="473143" cy="468000"/>
          </a:xfrm>
          <a:prstGeom prst="rect">
            <a:avLst/>
          </a:prstGeom>
        </p:spPr>
      </p:pic>
      <p:pic>
        <p:nvPicPr>
          <p:cNvPr id="11" name="Imagem 10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07" y="5252612"/>
            <a:ext cx="468000" cy="468000"/>
          </a:xfrm>
          <a:prstGeom prst="rect">
            <a:avLst/>
          </a:prstGeom>
        </p:spPr>
      </p:pic>
      <p:sp>
        <p:nvSpPr>
          <p:cNvPr id="12" name="CaixaDeTexto 11">
            <a:hlinkClick r:id="rId5"/>
          </p:cNvPr>
          <p:cNvSpPr txBox="1"/>
          <p:nvPr userDrawn="1"/>
        </p:nvSpPr>
        <p:spPr>
          <a:xfrm>
            <a:off x="2878976" y="5286557"/>
            <a:ext cx="162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hlinkClick r:id="rId7"/>
          </p:cNvPr>
          <p:cNvSpPr txBox="1"/>
          <p:nvPr userDrawn="1"/>
        </p:nvSpPr>
        <p:spPr>
          <a:xfrm>
            <a:off x="5543736" y="5286557"/>
            <a:ext cx="1774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hlinkClick r:id="rId9"/>
          </p:cNvPr>
          <p:cNvSpPr txBox="1"/>
          <p:nvPr userDrawn="1"/>
        </p:nvSpPr>
        <p:spPr>
          <a:xfrm>
            <a:off x="8323367" y="5252612"/>
            <a:ext cx="152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hlinkClick r:id="rId4"/>
          </p:cNvPr>
          <p:cNvSpPr txBox="1"/>
          <p:nvPr userDrawn="1"/>
        </p:nvSpPr>
        <p:spPr>
          <a:xfrm>
            <a:off x="4822543" y="4470279"/>
            <a:ext cx="27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www.voitto.com.br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642C-B971-4553-A9D2-FE3932B26E5A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BC3D-51C0-42CE-91CC-7EE01C9889C5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altLang="pt-BR" i="1" dirty="0"/>
            </a:br>
            <a:r>
              <a:rPr lang="pt-BR" altLang="pt-BR" i="1" dirty="0"/>
              <a:t>Certificação de Projetos Seis Sigma</a:t>
            </a:r>
            <a:br>
              <a:rPr lang="pt-BR" altLang="pt-BR" i="1" dirty="0"/>
            </a:br>
            <a:r>
              <a:rPr lang="pt-BR" altLang="pt-BR" i="1" dirty="0"/>
              <a:t>Aumento das entregas </a:t>
            </a:r>
            <a:r>
              <a:rPr lang="pt-BR" altLang="pt-BR" i="1" dirty="0" err="1"/>
              <a:t>on</a:t>
            </a:r>
            <a:r>
              <a:rPr lang="pt-BR" altLang="pt-BR" i="1" dirty="0"/>
              <a:t> time in full de tubos e escapamentos</a:t>
            </a:r>
            <a:br>
              <a:rPr lang="pt-BR" altLang="pt-BR" i="1" dirty="0"/>
            </a:b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0" y="1586382"/>
            <a:ext cx="2504313" cy="5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Ganho financeiro do projeto</a:t>
            </a: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2176826" y="1328654"/>
            <a:ext cx="9615420" cy="1507311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Definimos a meta do projeto baseado na lacuna de performance de 26,2%, optando por reduzir pela metade essa lacuna, e portanto melhor </a:t>
            </a:r>
            <a:r>
              <a:rPr lang="pt-BR" sz="1600" dirty="0" err="1">
                <a:latin typeface="+mj-lt"/>
              </a:rPr>
              <a:t>OTIF_entrega</a:t>
            </a:r>
            <a:r>
              <a:rPr lang="pt-BR" sz="1600" dirty="0">
                <a:latin typeface="+mj-lt"/>
              </a:rPr>
              <a:t> em 13,1%. Atingindo essa meta, o processo estará entregando um </a:t>
            </a:r>
            <a:r>
              <a:rPr lang="pt-BR" sz="1600" dirty="0" err="1">
                <a:latin typeface="+mj-lt"/>
              </a:rPr>
              <a:t>OTIF_entrega</a:t>
            </a:r>
            <a:r>
              <a:rPr lang="pt-BR" sz="1600" dirty="0">
                <a:latin typeface="+mj-lt"/>
              </a:rPr>
              <a:t> médio de 76,9%. Ainda assim, como não atuaremos sobre o desvio padrão da amostra, que é de 6,4%, identificamos que irão ocorrer resultados acima de 80%, valor 3,1% acima da média. Sendo a amostra normal, teremos o seguinte gráfico de distribuição de probabilidade com probabilidade de ocorrência de valor acima de 81%, em que existirá economia com variação a cada 1 </a:t>
            </a:r>
            <a:r>
              <a:rPr lang="pt-BR" sz="1600" dirty="0" err="1">
                <a:latin typeface="+mj-lt"/>
              </a:rPr>
              <a:t>p.p</a:t>
            </a:r>
            <a:r>
              <a:rPr lang="pt-BR" sz="1600" dirty="0">
                <a:latin typeface="+mj-lt"/>
              </a:rPr>
              <a:t>.</a:t>
            </a:r>
          </a:p>
        </p:txBody>
      </p:sp>
      <p:sp>
        <p:nvSpPr>
          <p:cNvPr id="25" name="Text Box 29">
            <a:extLst>
              <a:ext uri="{FF2B5EF4-FFF2-40B4-BE49-F238E27FC236}">
                <a16:creationId xmlns:a16="http://schemas.microsoft.com/office/drawing/2014/main" id="{F3C7AD03-C933-4EAD-AEB6-163E3FA86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116" y="2911226"/>
            <a:ext cx="6414129" cy="3060204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Portanto, 26,1% das amostras estarão acima de 80%. </a:t>
            </a:r>
          </a:p>
          <a:p>
            <a:pPr>
              <a:defRPr/>
            </a:pPr>
            <a:r>
              <a:rPr lang="pt-BR" sz="1600" dirty="0">
                <a:latin typeface="+mj-lt"/>
              </a:rPr>
              <a:t>Para encontrar o valor médio do ganho financeiro previsto, divide-se os valores acima de 80% em 1 </a:t>
            </a:r>
            <a:r>
              <a:rPr lang="pt-BR" sz="1600" dirty="0" err="1">
                <a:latin typeface="+mj-lt"/>
              </a:rPr>
              <a:t>p.p</a:t>
            </a:r>
            <a:r>
              <a:rPr lang="pt-BR" sz="1600" dirty="0">
                <a:latin typeface="+mj-lt"/>
              </a:rPr>
              <a:t>. para estimar o ganho em cada intervalo.</a:t>
            </a:r>
          </a:p>
          <a:p>
            <a:pPr>
              <a:defRPr/>
            </a:pPr>
            <a:r>
              <a:rPr lang="pt-BR" sz="1600" dirty="0">
                <a:latin typeface="+mj-lt"/>
              </a:rPr>
              <a:t>Entregas modal terrestre: 65 (MT) Redução média por </a:t>
            </a:r>
            <a:r>
              <a:rPr lang="pt-BR" sz="1600" dirty="0" err="1">
                <a:latin typeface="+mj-lt"/>
              </a:rPr>
              <a:t>p.p</a:t>
            </a:r>
            <a:r>
              <a:rPr lang="pt-BR" sz="1600" dirty="0">
                <a:latin typeface="+mj-lt"/>
              </a:rPr>
              <a:t>.: R$110,00 ($MT)</a:t>
            </a:r>
          </a:p>
          <a:p>
            <a:pPr>
              <a:defRPr/>
            </a:pPr>
            <a:r>
              <a:rPr lang="pt-BR" sz="1600" dirty="0">
                <a:latin typeface="+mj-lt"/>
              </a:rPr>
              <a:t>Entregas modal aéreo: 15      (MA) Redução média por </a:t>
            </a:r>
            <a:r>
              <a:rPr lang="pt-BR" sz="1600" dirty="0" err="1">
                <a:latin typeface="+mj-lt"/>
              </a:rPr>
              <a:t>p.p</a:t>
            </a:r>
            <a:r>
              <a:rPr lang="pt-BR" sz="1600" dirty="0">
                <a:latin typeface="+mj-lt"/>
              </a:rPr>
              <a:t>.: R$290,00 ($MA)</a:t>
            </a:r>
          </a:p>
          <a:p>
            <a:pPr>
              <a:defRPr/>
            </a:pPr>
            <a:endParaRPr lang="pt-BR" sz="1600" dirty="0">
              <a:latin typeface="+mj-lt"/>
            </a:endParaRPr>
          </a:p>
          <a:p>
            <a:pPr>
              <a:defRPr/>
            </a:pPr>
            <a:r>
              <a:rPr lang="pt-BR" sz="1600" dirty="0">
                <a:latin typeface="+mj-lt"/>
              </a:rPr>
              <a:t>Na próxima página encontra-se a tabela com a distribuições de probabilidade divididas por ponto percentual, apresentando o valor do valor financeiro em cada faixa de distribuição de probabilidade, o total do ganho financeiro esperado para o projeto é de R$13.193,95 mensais.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81293B-6AB5-47E5-8ABD-3E99BD4D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7" y="2911227"/>
            <a:ext cx="5121736" cy="30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296779" y="1369814"/>
            <a:ext cx="5799221" cy="35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Tabela de ganho financeiro do projeto por </a:t>
            </a:r>
            <a:r>
              <a:rPr lang="pt-BR" altLang="pt-BR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p.p</a:t>
            </a: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acima de 80% </a:t>
            </a:r>
          </a:p>
        </p:txBody>
      </p:sp>
      <p:graphicFrame>
        <p:nvGraphicFramePr>
          <p:cNvPr id="13" name="Tabela 3">
            <a:extLst>
              <a:ext uri="{FF2B5EF4-FFF2-40B4-BE49-F238E27FC236}">
                <a16:creationId xmlns:a16="http://schemas.microsoft.com/office/drawing/2014/main" id="{A454A7D2-C283-4232-9D07-617362234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71715"/>
              </p:ext>
            </p:extLst>
          </p:nvPr>
        </p:nvGraphicFramePr>
        <p:xfrm>
          <a:off x="2002837" y="1720516"/>
          <a:ext cx="8107419" cy="444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45">
                  <a:extLst>
                    <a:ext uri="{9D8B030D-6E8A-4147-A177-3AD203B41FA5}">
                      <a16:colId xmlns:a16="http://schemas.microsoft.com/office/drawing/2014/main" val="881834276"/>
                    </a:ext>
                  </a:extLst>
                </a:gridCol>
                <a:gridCol w="1388078">
                  <a:extLst>
                    <a:ext uri="{9D8B030D-6E8A-4147-A177-3AD203B41FA5}">
                      <a16:colId xmlns:a16="http://schemas.microsoft.com/office/drawing/2014/main" val="3624416017"/>
                    </a:ext>
                  </a:extLst>
                </a:gridCol>
                <a:gridCol w="1121663">
                  <a:extLst>
                    <a:ext uri="{9D8B030D-6E8A-4147-A177-3AD203B41FA5}">
                      <a16:colId xmlns:a16="http://schemas.microsoft.com/office/drawing/2014/main" val="3691006892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515865849"/>
                    </a:ext>
                  </a:extLst>
                </a:gridCol>
                <a:gridCol w="2395183">
                  <a:extLst>
                    <a:ext uri="{9D8B030D-6E8A-4147-A177-3AD203B41FA5}">
                      <a16:colId xmlns:a16="http://schemas.microsoft.com/office/drawing/2014/main" val="3676341830"/>
                    </a:ext>
                  </a:extLst>
                </a:gridCol>
                <a:gridCol w="1242982">
                  <a:extLst>
                    <a:ext uri="{9D8B030D-6E8A-4147-A177-3AD203B41FA5}">
                      <a16:colId xmlns:a16="http://schemas.microsoft.com/office/drawing/2014/main" val="228454609"/>
                    </a:ext>
                  </a:extLst>
                </a:gridCol>
              </a:tblGrid>
              <a:tr h="273814">
                <a:tc>
                  <a:txBody>
                    <a:bodyPr/>
                    <a:lstStyle/>
                    <a:p>
                      <a:r>
                        <a:rPr lang="pt-BR" sz="1100" dirty="0"/>
                        <a:t>Intervalo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Probabilidade (%P)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Modal terrestre (MT*%P)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Modal Aéreo (MA*%P)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Redução média de gastos </a:t>
                      </a:r>
                    </a:p>
                    <a:p>
                      <a:r>
                        <a:rPr lang="pt-BR" sz="1100" dirty="0"/>
                        <a:t>(MT*%P*$MT  + MA*%P*&amp;MA)*P.P.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Redução acumulada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537308"/>
                  </a:ext>
                </a:extLst>
              </a:tr>
              <a:tr h="17569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81%&lt;x&lt;82%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R$ 553,15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R$ 553,15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15295"/>
                  </a:ext>
                </a:extLst>
              </a:tr>
              <a:tr h="17569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%&lt;x&lt;83%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R$ 977,50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R$ 1.530,65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5399467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83%&lt;x&lt;84%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R$ 1.262,70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R$ 2.793,35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974487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84%&lt;x&lt;85%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R$ 1.416,80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R$ 4.210,15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9426461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85%&lt;x&lt;86%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R$ 1.454,75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R$ 5.664,90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982574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86%&lt;x&lt;87%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R$ 1.518,00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R$ 7.182,90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78674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87%&lt;x&lt;88%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R$ 1.271,90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R$ 8.454,80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326854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88%&lt;x&lt;89%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R$ 1.113,20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R$ 9.568,00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8603028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89%&lt;x&lt;90%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R$ 931,50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R$ 10.499,50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9113963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90%&lt;x&lt;91%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R$ 747,50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R$ 11.247,00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269627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91%&lt;x&lt;92%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R$ 581,90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R$ 11.828,90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1260512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92%&lt;x&lt;93%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R$ 441,60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R$ 12.270,50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899179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93%&lt;x&lt;94%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R$ 328,90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R$ 12.599,40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0212097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94%&lt;x&lt;95%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R$ 225,40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R$ 12.824,80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960703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95%&lt;x&lt;96%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R$ 155,25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R$ 12.980,05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1838528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96%&lt;x&lt;97%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R$ 92,00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R$ 13.072,05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115838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97%&lt;x&lt;98%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R$ 58,65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R$ 13.130,70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540258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98%&lt;x&lt;99%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R$ 41,40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R$ 13.172,10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28117"/>
                  </a:ext>
                </a:extLst>
              </a:tr>
              <a:tr h="21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99%&lt;x&lt;100%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R$ 21,85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R$ 13.193,95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47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-128905" y="3270347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Cronograma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2241221" y="1444565"/>
            <a:ext cx="9615420" cy="463426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Definição – 23/09/2021 a 07/10/2021</a:t>
            </a:r>
          </a:p>
          <a:p>
            <a:pPr>
              <a:defRPr/>
            </a:pPr>
            <a:r>
              <a:rPr lang="pt-BR" sz="1600" dirty="0">
                <a:latin typeface="+mj-lt"/>
              </a:rPr>
              <a:t>Medição – 08/10/2021 a 07/12/2021</a:t>
            </a:r>
          </a:p>
          <a:p>
            <a:pPr>
              <a:defRPr/>
            </a:pPr>
            <a:r>
              <a:rPr lang="pt-BR" sz="1600" dirty="0">
                <a:latin typeface="+mj-lt"/>
              </a:rPr>
              <a:t>Análise – 08/12/2021 a 07/01/2022</a:t>
            </a:r>
          </a:p>
          <a:p>
            <a:pPr>
              <a:defRPr/>
            </a:pPr>
            <a:r>
              <a:rPr lang="pt-BR" sz="1600" dirty="0">
                <a:latin typeface="+mj-lt"/>
              </a:rPr>
              <a:t>Melhoria – 08/01/2022 a 23/02/2022</a:t>
            </a:r>
          </a:p>
          <a:p>
            <a:pPr>
              <a:defRPr/>
            </a:pPr>
            <a:r>
              <a:rPr lang="pt-BR" sz="1600" dirty="0">
                <a:latin typeface="+mj-lt"/>
              </a:rPr>
              <a:t>Controle – 24/02/2022 a 25/03/2022</a:t>
            </a:r>
          </a:p>
        </p:txBody>
      </p:sp>
      <p:sp>
        <p:nvSpPr>
          <p:cNvPr id="2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1572" y="4502298"/>
            <a:ext cx="7728856" cy="845206"/>
          </a:xfrm>
        </p:spPr>
        <p:txBody>
          <a:bodyPr/>
          <a:lstStyle/>
          <a:p>
            <a:br>
              <a:rPr lang="pt-BR" altLang="pt-BR" i="1" dirty="0"/>
            </a:br>
            <a:r>
              <a:rPr lang="pt-BR" altLang="pt-BR" i="1" dirty="0"/>
              <a:t>Certificação de Projetos Seis Sigma</a:t>
            </a:r>
            <a:br>
              <a:rPr lang="pt-BR" altLang="pt-BR" i="1" dirty="0"/>
            </a:br>
            <a:r>
              <a:rPr lang="pt-BR" altLang="pt-BR" i="1" dirty="0"/>
              <a:t>Aumento das entregas </a:t>
            </a:r>
            <a:r>
              <a:rPr lang="pt-BR" altLang="pt-BR" i="1" dirty="0" err="1"/>
              <a:t>on</a:t>
            </a:r>
            <a:r>
              <a:rPr lang="pt-BR" altLang="pt-BR" i="1" dirty="0"/>
              <a:t> time in full de tubos e escapamentos</a:t>
            </a:r>
            <a:br>
              <a:rPr lang="pt-BR" altLang="pt-BR" i="1" dirty="0"/>
            </a:br>
            <a:r>
              <a:rPr lang="pt-BR" altLang="pt-BR" i="1" dirty="0"/>
              <a:t>Fase </a:t>
            </a:r>
            <a:r>
              <a:rPr lang="pt-BR" altLang="pt-BR" i="1"/>
              <a:t>de Definição</a:t>
            </a:r>
            <a:br>
              <a:rPr lang="pt-BR" altLang="pt-BR" i="1" dirty="0"/>
            </a:b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522579" y="2929244"/>
            <a:ext cx="1361747" cy="40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Equipe de Projeto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176826" y="2569481"/>
            <a:ext cx="9615420" cy="104948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Arthur Claudino Gomes de Assis – Líder Green </a:t>
            </a:r>
            <a:r>
              <a:rPr lang="pt-BR" sz="1600" dirty="0" err="1">
                <a:latin typeface="+mj-lt"/>
              </a:rPr>
              <a:t>Belt</a:t>
            </a:r>
            <a:r>
              <a:rPr lang="pt-BR" sz="1600" dirty="0">
                <a:latin typeface="+mj-lt"/>
              </a:rPr>
              <a:t>	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-17066" y="1328655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2176826" y="1328655"/>
            <a:ext cx="9615420" cy="33655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 err="1">
                <a:latin typeface="+mj-lt"/>
              </a:rPr>
              <a:t>Voitto</a:t>
            </a:r>
            <a:r>
              <a:rPr lang="pt-BR" sz="1600" dirty="0">
                <a:latin typeface="+mj-lt"/>
              </a:rPr>
              <a:t> Tubes</a:t>
            </a:r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-15327" y="1929888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Ramo</a:t>
            </a: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2178564" y="1929888"/>
            <a:ext cx="9615420" cy="33655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Processadora de aço</a:t>
            </a:r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160602" y="4811729"/>
            <a:ext cx="2016224" cy="34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Descrição do Problema</a:t>
            </a:r>
          </a:p>
        </p:txBody>
      </p: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2176826" y="3941180"/>
            <a:ext cx="9615420" cy="2086134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/>
              <a:t>A </a:t>
            </a:r>
            <a:r>
              <a:rPr lang="pt-BR" sz="1600" dirty="0" err="1"/>
              <a:t>Voitto</a:t>
            </a:r>
            <a:r>
              <a:rPr lang="pt-BR" sz="1600" dirty="0"/>
              <a:t> Tubes é uma empresa reconhecida no ramo de processamento de aço, está no mercado a 30 anos e alcançou um grande </a:t>
            </a:r>
            <a:r>
              <a:rPr lang="pt-BR" sz="1600" dirty="0" err="1"/>
              <a:t>marketshare</a:t>
            </a:r>
            <a:r>
              <a:rPr lang="pt-BR" sz="1600" dirty="0"/>
              <a:t> investindo em seus produtos para possuir qualidade e confiabilidade. No entanto, embora a empresa possua excelência em produção, ela enfrenta dificuldade em entregar os produtos corretos no prazo. Atualmente, somente 63% das entregas ocorrem dentro do prazo correto e com o pedido inteiramente dentro do acordado, chamado de </a:t>
            </a:r>
            <a:r>
              <a:rPr lang="pt-BR" sz="1600" dirty="0" err="1"/>
              <a:t>on</a:t>
            </a:r>
            <a:r>
              <a:rPr lang="pt-BR" sz="1600" dirty="0"/>
              <a:t> time in full (</a:t>
            </a:r>
            <a:r>
              <a:rPr lang="pt-BR" sz="1600" dirty="0" err="1"/>
              <a:t>OTIF_Entrega</a:t>
            </a:r>
            <a:r>
              <a:rPr lang="pt-BR" sz="1600" dirty="0"/>
              <a:t>). Esse indicador ameaça a confiança da </a:t>
            </a:r>
            <a:r>
              <a:rPr lang="pt-BR" sz="1600" dirty="0" err="1"/>
              <a:t>Voitto</a:t>
            </a:r>
            <a:r>
              <a:rPr lang="pt-BR" sz="1600" dirty="0"/>
              <a:t> Tubes perante seus clientes, que fazem reclamações constantes, e não é financeiramente saudável para a empresa.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9">
            <a:extLst>
              <a:ext uri="{FF2B5EF4-FFF2-40B4-BE49-F238E27FC236}">
                <a16:creationId xmlns:a16="http://schemas.microsoft.com/office/drawing/2014/main" id="{FB3F3123-C2DE-418F-9FA7-95EFA5063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826" y="4075743"/>
            <a:ext cx="9615420" cy="216073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b="1" dirty="0">
                <a:latin typeface="+mj-lt"/>
              </a:rPr>
              <a:t>FORA: 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Linhas: - Telhas;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              - Andaimes;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              - Peças automotivas;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Modais de entrega: - Outros exceto terrestre e aéreos;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Pedidos com origem em: - Centros de distribuição;</a:t>
            </a:r>
          </a:p>
        </p:txBody>
      </p:sp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0" y="1586382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Oportunidade</a:t>
            </a: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2176826" y="1328655"/>
            <a:ext cx="9615420" cy="83283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>
                <a:latin typeface="+mj-lt"/>
              </a:rPr>
              <a:t>O projeto a ser desenvolvido terá a possibilidade de aumentar a confiabilidade da </a:t>
            </a:r>
            <a:r>
              <a:rPr lang="pt-BR" sz="1600" dirty="0" err="1">
                <a:latin typeface="+mj-lt"/>
              </a:rPr>
              <a:t>Voitto</a:t>
            </a:r>
            <a:r>
              <a:rPr lang="pt-BR" sz="1600" dirty="0">
                <a:latin typeface="+mj-lt"/>
              </a:rPr>
              <a:t> Tubes perante seus clientes, aumentando o índice de satisfação, que possibilita maior desenvolvimento comercial. Ao resolver esse problema, a empresa que já possui excelência na produção, se tornará mais lucrativa.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AB66234-94C1-4A58-A71A-23552D1F1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826" y="2412982"/>
            <a:ext cx="9615420" cy="39048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Aumento das entregas </a:t>
            </a:r>
            <a:r>
              <a:rPr lang="pt-BR" sz="1600" dirty="0" err="1">
                <a:latin typeface="+mj-lt"/>
              </a:rPr>
              <a:t>on</a:t>
            </a:r>
            <a:r>
              <a:rPr lang="pt-BR" sz="1600" dirty="0">
                <a:latin typeface="+mj-lt"/>
              </a:rPr>
              <a:t> time in full de tubos e escapamentos.</a:t>
            </a:r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69D6DA9F-B90A-4166-9E2C-14B2E4E0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443" y="2446405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Título do projeto</a:t>
            </a:r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7BF4B9D1-9155-479C-BA47-F16ECBE7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826" y="3111184"/>
            <a:ext cx="9615420" cy="67893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 err="1">
                <a:latin typeface="+mj-lt"/>
              </a:rPr>
              <a:t>OTIF_Entrega</a:t>
            </a:r>
            <a:r>
              <a:rPr lang="pt-BR" sz="1600" dirty="0">
                <a:latin typeface="+mj-lt"/>
              </a:rPr>
              <a:t>: Entrega </a:t>
            </a:r>
            <a:r>
              <a:rPr lang="pt-BR" sz="1600" dirty="0" err="1">
                <a:latin typeface="+mj-lt"/>
              </a:rPr>
              <a:t>on</a:t>
            </a:r>
            <a:r>
              <a:rPr lang="pt-BR" sz="1600" dirty="0">
                <a:latin typeface="+mj-lt"/>
              </a:rPr>
              <a:t> time in full – Entregas que ocorrem dentro 100% de acordo com o pedido e dentro do prazo acordado.</a:t>
            </a: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38267BE8-D4FC-4666-B561-95C2A3BB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443" y="3144607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Indicador principal do projeto</a:t>
            </a: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C54F891A-969D-4F83-9614-AD31FD24F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443" y="4097837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Escopo do projeto</a:t>
            </a: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9A6B1E5A-CE75-4EC7-A86B-7B252573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733" y="4162596"/>
            <a:ext cx="4344523" cy="198703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b="1" dirty="0">
                <a:latin typeface="+mj-lt"/>
              </a:rPr>
              <a:t>DENTRO: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Pedidos feitos de: Todo Brasil.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Linhas: - Tubos;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              - Escapamentos;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Modais de entrega: - Terrestre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                                   - Aéreo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Pedidos com origem em: - Fábricas de São Paulo</a:t>
            </a:r>
          </a:p>
        </p:txBody>
      </p:sp>
    </p:spTree>
    <p:extLst>
      <p:ext uri="{BB962C8B-B14F-4D97-AF65-F5344CB8AC3E}">
        <p14:creationId xmlns:p14="http://schemas.microsoft.com/office/powerpoint/2010/main" val="364092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D2BF57BD-D4D3-427C-86FC-50A26D36E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8" y="1023773"/>
            <a:ext cx="1991139" cy="3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Estudo VOB e VOC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10197D9-1E15-4BA2-BA9C-492C5142F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1442"/>
              </p:ext>
            </p:extLst>
          </p:nvPr>
        </p:nvGraphicFramePr>
        <p:xfrm>
          <a:off x="367748" y="1389615"/>
          <a:ext cx="11520507" cy="467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8797">
                  <a:extLst>
                    <a:ext uri="{9D8B030D-6E8A-4147-A177-3AD203B41FA5}">
                      <a16:colId xmlns:a16="http://schemas.microsoft.com/office/drawing/2014/main" val="3781732565"/>
                    </a:ext>
                  </a:extLst>
                </a:gridCol>
                <a:gridCol w="398821">
                  <a:extLst>
                    <a:ext uri="{9D8B030D-6E8A-4147-A177-3AD203B41FA5}">
                      <a16:colId xmlns:a16="http://schemas.microsoft.com/office/drawing/2014/main" val="4232516169"/>
                    </a:ext>
                  </a:extLst>
                </a:gridCol>
                <a:gridCol w="2379335">
                  <a:extLst>
                    <a:ext uri="{9D8B030D-6E8A-4147-A177-3AD203B41FA5}">
                      <a16:colId xmlns:a16="http://schemas.microsoft.com/office/drawing/2014/main" val="3402748884"/>
                    </a:ext>
                  </a:extLst>
                </a:gridCol>
                <a:gridCol w="398821">
                  <a:extLst>
                    <a:ext uri="{9D8B030D-6E8A-4147-A177-3AD203B41FA5}">
                      <a16:colId xmlns:a16="http://schemas.microsoft.com/office/drawing/2014/main" val="2567831036"/>
                    </a:ext>
                  </a:extLst>
                </a:gridCol>
                <a:gridCol w="2628597">
                  <a:extLst>
                    <a:ext uri="{9D8B030D-6E8A-4147-A177-3AD203B41FA5}">
                      <a16:colId xmlns:a16="http://schemas.microsoft.com/office/drawing/2014/main" val="837547974"/>
                    </a:ext>
                  </a:extLst>
                </a:gridCol>
                <a:gridCol w="398821">
                  <a:extLst>
                    <a:ext uri="{9D8B030D-6E8A-4147-A177-3AD203B41FA5}">
                      <a16:colId xmlns:a16="http://schemas.microsoft.com/office/drawing/2014/main" val="2999030198"/>
                    </a:ext>
                  </a:extLst>
                </a:gridCol>
                <a:gridCol w="2447315">
                  <a:extLst>
                    <a:ext uri="{9D8B030D-6E8A-4147-A177-3AD203B41FA5}">
                      <a16:colId xmlns:a16="http://schemas.microsoft.com/office/drawing/2014/main" val="22496232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Necessidade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Clientes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Direcionadores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CTQs/CTPs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8068759"/>
                  </a:ext>
                </a:extLst>
              </a:tr>
              <a:tr h="206353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4996097"/>
                  </a:ext>
                </a:extLst>
              </a:tr>
              <a:tr h="2476496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0468210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SpPr/>
          <p:nvPr/>
        </p:nvSpPr>
        <p:spPr>
          <a:xfrm>
            <a:off x="972861" y="1947862"/>
            <a:ext cx="1512888" cy="322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Entregar o pedido completo dentro</a:t>
            </a:r>
            <a:r>
              <a:rPr lang="pt-BR" sz="1100" b="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do tempo acordo para o cliente.</a:t>
            </a:r>
          </a:p>
          <a:p>
            <a:pPr marL="0" indent="0" algn="ctr"/>
            <a:r>
              <a:rPr lang="pt-BR" sz="1100" b="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(OTIF_entrega)</a:t>
            </a:r>
            <a:endParaRPr lang="pt-BR" sz="1100" b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SpPr/>
          <p:nvPr/>
        </p:nvSpPr>
        <p:spPr>
          <a:xfrm>
            <a:off x="3600313" y="2158896"/>
            <a:ext cx="1600200" cy="39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0" baseline="0">
                <a:ln>
                  <a:noFill/>
                </a:ln>
                <a:solidFill>
                  <a:sysClr val="windowText" lastClr="000000"/>
                </a:solidFill>
              </a:rPr>
              <a:t>Cliente interno: VOB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SpPr/>
          <p:nvPr/>
        </p:nvSpPr>
        <p:spPr>
          <a:xfrm>
            <a:off x="3616534" y="4460081"/>
            <a:ext cx="1533525" cy="39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Cliente</a:t>
            </a:r>
            <a:r>
              <a:rPr lang="pt-BR" sz="1100" b="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externo: VOC</a:t>
            </a:r>
            <a:endParaRPr lang="pt-BR" sz="1100" b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SpPr/>
          <p:nvPr/>
        </p:nvSpPr>
        <p:spPr>
          <a:xfrm>
            <a:off x="6177729" y="1547578"/>
            <a:ext cx="2507377" cy="479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 ressuprimento de</a:t>
            </a:r>
            <a:r>
              <a:rPr lang="pt-BR" sz="1100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estoque nos </a:t>
            </a:r>
            <a:r>
              <a:rPr lang="pt-BR" sz="1100" b="0" baseline="0" dirty="0" err="1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CD's</a:t>
            </a:r>
            <a:r>
              <a:rPr lang="pt-BR" sz="1100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está falho</a:t>
            </a:r>
            <a:endParaRPr lang="pt-BR" sz="1100" b="0" dirty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0000000-0008-0000-0100-000007000000}"/>
              </a:ext>
            </a:extLst>
          </p:cNvPr>
          <p:cNvSpPr/>
          <p:nvPr/>
        </p:nvSpPr>
        <p:spPr>
          <a:xfrm>
            <a:off x="6177731" y="5356691"/>
            <a:ext cx="2507376" cy="475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</a:t>
            </a:r>
            <a:r>
              <a:rPr lang="pt-BR" sz="1100" b="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prazo pedido para entrega em Manaus é insuficiente para entrega de São Paulo</a:t>
            </a:r>
            <a:endParaRPr lang="pt-BR" sz="1100" b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0000000-0008-0000-0100-000008000000}"/>
              </a:ext>
            </a:extLst>
          </p:cNvPr>
          <p:cNvSpPr/>
          <p:nvPr/>
        </p:nvSpPr>
        <p:spPr>
          <a:xfrm>
            <a:off x="9235013" y="1664091"/>
            <a:ext cx="2580559" cy="245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Itens</a:t>
            </a:r>
            <a:r>
              <a:rPr lang="pt-BR" sz="1100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em estoque nos </a:t>
            </a:r>
            <a:r>
              <a:rPr lang="pt-BR" sz="1100" b="0" baseline="0" dirty="0" err="1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CD's</a:t>
            </a:r>
            <a:endParaRPr lang="pt-BR" sz="1100" b="0" dirty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SpPr/>
          <p:nvPr/>
        </p:nvSpPr>
        <p:spPr>
          <a:xfrm>
            <a:off x="9231101" y="2221555"/>
            <a:ext cx="2588385" cy="238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Itens</a:t>
            </a:r>
            <a:r>
              <a:rPr lang="pt-BR" sz="1100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demandados por tempo</a:t>
            </a:r>
            <a:endParaRPr lang="pt-BR" sz="1100" b="0" dirty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0000000-0008-0000-0100-00000A000000}"/>
              </a:ext>
            </a:extLst>
          </p:cNvPr>
          <p:cNvSpPr/>
          <p:nvPr/>
        </p:nvSpPr>
        <p:spPr>
          <a:xfrm>
            <a:off x="9235867" y="3668504"/>
            <a:ext cx="2588385" cy="40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 dirty="0" err="1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1100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time in full de escapamentos (</a:t>
            </a:r>
            <a:r>
              <a:rPr lang="pt-BR" sz="1100" b="0" baseline="0" dirty="0" err="1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OTIF_Escapamentos</a:t>
            </a:r>
            <a:r>
              <a:rPr lang="pt-BR" sz="1100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)</a:t>
            </a:r>
            <a:endParaRPr lang="pt-BR" sz="1100" b="0" dirty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0000000-0008-0000-0100-00000B000000}"/>
              </a:ext>
            </a:extLst>
          </p:cNvPr>
          <p:cNvSpPr/>
          <p:nvPr/>
        </p:nvSpPr>
        <p:spPr>
          <a:xfrm>
            <a:off x="9231104" y="4229445"/>
            <a:ext cx="2588385" cy="24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On time in</a:t>
            </a:r>
            <a:r>
              <a:rPr lang="pt-BR" sz="1100" b="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full de tubos (OTIF_Tubos)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0000000-0008-0000-0100-00000C000000}"/>
              </a:ext>
            </a:extLst>
          </p:cNvPr>
          <p:cNvSpPr/>
          <p:nvPr/>
        </p:nvSpPr>
        <p:spPr>
          <a:xfrm>
            <a:off x="6177731" y="4383339"/>
            <a:ext cx="2507376" cy="216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 pedido de tubos</a:t>
            </a:r>
            <a:r>
              <a:rPr lang="pt-BR" sz="1100" b="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chega incompleto</a:t>
            </a:r>
            <a:endParaRPr lang="pt-BR" sz="1100" b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0000000-0008-0000-0100-00000D000000}"/>
              </a:ext>
            </a:extLst>
          </p:cNvPr>
          <p:cNvSpPr/>
          <p:nvPr/>
        </p:nvSpPr>
        <p:spPr>
          <a:xfrm>
            <a:off x="6177731" y="4726486"/>
            <a:ext cx="2507376" cy="410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Os pedidos feitos em Manaus</a:t>
            </a:r>
            <a:r>
              <a:rPr lang="pt-BR" sz="1100" b="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saem de São Paulo</a:t>
            </a:r>
            <a:endParaRPr lang="pt-BR" sz="1100" b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0000000-0008-0000-0100-000010000000}"/>
              </a:ext>
            </a:extLst>
          </p:cNvPr>
          <p:cNvSpPr/>
          <p:nvPr/>
        </p:nvSpPr>
        <p:spPr>
          <a:xfrm>
            <a:off x="6177731" y="3715751"/>
            <a:ext cx="2507377" cy="316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A entrega dos</a:t>
            </a:r>
            <a:r>
              <a:rPr lang="pt-BR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escapamentos é feita com atraso.</a:t>
            </a:r>
            <a:endParaRPr lang="pt-BR" b="0" dirty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0000000-0008-0000-0100-000011000000}"/>
              </a:ext>
            </a:extLst>
          </p:cNvPr>
          <p:cNvSpPr/>
          <p:nvPr/>
        </p:nvSpPr>
        <p:spPr>
          <a:xfrm>
            <a:off x="6177731" y="4112280"/>
            <a:ext cx="2507376" cy="202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 pedido</a:t>
            </a:r>
            <a:r>
              <a:rPr lang="pt-BR" sz="1100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de tubos chega no prazo</a:t>
            </a:r>
            <a:endParaRPr lang="pt-BR" sz="1100" b="0" dirty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A13362F-002B-46A3-9199-4C0DF6F22309}"/>
              </a:ext>
            </a:extLst>
          </p:cNvPr>
          <p:cNvSpPr/>
          <p:nvPr/>
        </p:nvSpPr>
        <p:spPr>
          <a:xfrm>
            <a:off x="9231104" y="4749664"/>
            <a:ext cx="2588385" cy="361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Distância</a:t>
            </a:r>
            <a:r>
              <a:rPr lang="pt-BR" sz="1100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entre origem do pedido e origem da entrega</a:t>
            </a:r>
            <a:endParaRPr lang="pt-BR" sz="1100" b="0" dirty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D838A4C-B700-4DA8-A5F2-AC3A822EB0CF}"/>
              </a:ext>
            </a:extLst>
          </p:cNvPr>
          <p:cNvSpPr/>
          <p:nvPr/>
        </p:nvSpPr>
        <p:spPr>
          <a:xfrm>
            <a:off x="9231104" y="5223726"/>
            <a:ext cx="2588384" cy="383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050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Prazo pedido</a:t>
            </a:r>
            <a:r>
              <a:rPr lang="pt-BR" sz="1050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p</a:t>
            </a:r>
            <a:r>
              <a:rPr lang="pt-BR" sz="1050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ara entrega solicitado em Manaus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F718C8-99BF-4BD6-B025-6114714F28D1}"/>
              </a:ext>
            </a:extLst>
          </p:cNvPr>
          <p:cNvSpPr/>
          <p:nvPr/>
        </p:nvSpPr>
        <p:spPr>
          <a:xfrm>
            <a:off x="6177729" y="2072927"/>
            <a:ext cx="2507377" cy="539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 aumento da demanda foi melhor absorvido</a:t>
            </a:r>
            <a:r>
              <a:rPr lang="pt-BR" sz="1100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pela produção que pela logística</a:t>
            </a:r>
            <a:endParaRPr lang="pt-BR" sz="1100" b="0" dirty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265474E-AE03-48CA-89AA-5E8425B14998}"/>
              </a:ext>
            </a:extLst>
          </p:cNvPr>
          <p:cNvSpPr/>
          <p:nvPr/>
        </p:nvSpPr>
        <p:spPr>
          <a:xfrm>
            <a:off x="6177729" y="2674314"/>
            <a:ext cx="2507377" cy="410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Precisamos avaliar</a:t>
            </a:r>
            <a:r>
              <a:rPr lang="pt-BR" sz="1100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melhor os prazos acordados</a:t>
            </a:r>
            <a:endParaRPr lang="pt-BR" sz="1100" b="0" dirty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5E806A8-0F03-4631-BA2F-F91F9E9237CA}"/>
              </a:ext>
            </a:extLst>
          </p:cNvPr>
          <p:cNvSpPr/>
          <p:nvPr/>
        </p:nvSpPr>
        <p:spPr>
          <a:xfrm>
            <a:off x="6177729" y="3148320"/>
            <a:ext cx="2507377" cy="371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Os custos com transporte aéreo emergial só aumentam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1190207-1D19-4C69-8DBD-E14E5A8940B2}"/>
              </a:ext>
            </a:extLst>
          </p:cNvPr>
          <p:cNvSpPr/>
          <p:nvPr/>
        </p:nvSpPr>
        <p:spPr>
          <a:xfrm>
            <a:off x="9231103" y="3274629"/>
            <a:ext cx="2588383" cy="235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Custo com transporte</a:t>
            </a:r>
            <a:r>
              <a:rPr lang="pt-BR" sz="1100" b="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aéreo emergencial</a:t>
            </a:r>
            <a:endParaRPr lang="pt-BR" sz="1100" b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8DD8949-E207-44CF-A38A-607B3CAC69A4}"/>
              </a:ext>
            </a:extLst>
          </p:cNvPr>
          <p:cNvSpPr/>
          <p:nvPr/>
        </p:nvSpPr>
        <p:spPr>
          <a:xfrm>
            <a:off x="9231104" y="5673253"/>
            <a:ext cx="2588383" cy="239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Tempo médio</a:t>
            </a:r>
            <a:r>
              <a:rPr lang="pt-BR" b="0" baseline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de entrega </a:t>
            </a:r>
            <a:r>
              <a:rPr lang="pt-BR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em Manaus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D4961F7-402B-46F8-B7A0-A2E25423858D}"/>
              </a:ext>
            </a:extLst>
          </p:cNvPr>
          <p:cNvSpPr/>
          <p:nvPr/>
        </p:nvSpPr>
        <p:spPr>
          <a:xfrm>
            <a:off x="9241134" y="2607839"/>
            <a:ext cx="2578352" cy="235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 dirty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Tempo médio de entrega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4507E7E-BD3F-40BD-9E41-53ED721E1CD6}"/>
              </a:ext>
            </a:extLst>
          </p:cNvPr>
          <p:cNvSpPr/>
          <p:nvPr/>
        </p:nvSpPr>
        <p:spPr>
          <a:xfrm>
            <a:off x="9244353" y="2942360"/>
            <a:ext cx="2588385" cy="235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sz="1100" b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Tempo médio solictado</a:t>
            </a:r>
            <a:r>
              <a:rPr lang="pt-BR" sz="1100" b="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para entrega</a:t>
            </a:r>
            <a:endParaRPr lang="pt-BR" sz="1100" b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25390493-097D-4724-B543-81CABC70B24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685106" y="1786985"/>
            <a:ext cx="549907" cy="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DBF2B981-25E0-4E1D-9029-8F786D668E18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V="1">
            <a:off x="8685106" y="2340585"/>
            <a:ext cx="545995" cy="1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7E49C857-3B75-4A51-A55C-8C379DF66F50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8685106" y="2725625"/>
            <a:ext cx="556028" cy="154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EF623F17-82BE-4031-8E04-130E4C1EB2DE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8685106" y="2879717"/>
            <a:ext cx="559247" cy="180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BF4609B0-B60B-49DC-8C18-476A0C8286E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685106" y="3334214"/>
            <a:ext cx="545997" cy="58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893B6355-91F9-490C-97B0-A46191FEA75F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8685108" y="3871745"/>
            <a:ext cx="550759" cy="2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9E52F657-F6E4-4490-BB38-20CE7ED4283D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8685107" y="4213691"/>
            <a:ext cx="545997" cy="138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2E430BC3-CCC9-48F1-855D-1EA5138F264E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8685107" y="4352558"/>
            <a:ext cx="545997" cy="139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C43EBF1A-12D1-4748-BBC4-2F348A6BB62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8685107" y="4930545"/>
            <a:ext cx="545997" cy="1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6FFD4EFB-C19A-4605-AEFD-5DE2843E0BB4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8685107" y="5415255"/>
            <a:ext cx="545997" cy="179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6184ACAD-1ECD-4285-89AF-81257496A49C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>
            <a:off x="8685107" y="5594617"/>
            <a:ext cx="545997" cy="198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CF8AF0DB-1F72-4479-B470-CD1F0B70FF9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200513" y="1787467"/>
            <a:ext cx="977216" cy="566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604DE2C-6854-4740-B2C2-AEAB59E77F8D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5200513" y="2342495"/>
            <a:ext cx="977216" cy="11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: Angulado 110">
            <a:extLst>
              <a:ext uri="{FF2B5EF4-FFF2-40B4-BE49-F238E27FC236}">
                <a16:creationId xmlns:a16="http://schemas.microsoft.com/office/drawing/2014/main" id="{E5087784-F0F9-4C81-B44E-125D0431F513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5200513" y="2354159"/>
            <a:ext cx="977216" cy="525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E6B200FB-2BCB-4078-AAE0-168028C6B6E2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5200513" y="2354159"/>
            <a:ext cx="977216" cy="980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38949647-3576-4573-8584-57C8B920FAC4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5150059" y="3874026"/>
            <a:ext cx="1027672" cy="781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DC8F2A47-3ABD-4F73-912C-ECF4C9E5412D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5150059" y="4213691"/>
            <a:ext cx="1027672" cy="441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Angulado 123">
            <a:extLst>
              <a:ext uri="{FF2B5EF4-FFF2-40B4-BE49-F238E27FC236}">
                <a16:creationId xmlns:a16="http://schemas.microsoft.com/office/drawing/2014/main" id="{D160A747-797F-4F0E-917E-CB7596AA6289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5150059" y="4655344"/>
            <a:ext cx="1027672" cy="276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D8A15196-0FA0-4AAA-8038-50249963DFA2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150059" y="4655344"/>
            <a:ext cx="1027672" cy="939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738BF3DA-F6A6-437F-ACBF-BA4FAB672D1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485749" y="2354159"/>
            <a:ext cx="1114564" cy="1205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DBC92A98-C5A8-4391-92C5-2D2C682ACAF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2485749" y="3559175"/>
            <a:ext cx="1130785" cy="1096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28">
            <a:extLst>
              <a:ext uri="{FF2B5EF4-FFF2-40B4-BE49-F238E27FC236}">
                <a16:creationId xmlns:a16="http://schemas.microsoft.com/office/drawing/2014/main" id="{EED8AF07-D409-4E2C-8D42-09C7D981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8" y="6106203"/>
            <a:ext cx="11520507" cy="28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secundários relevantes: </a:t>
            </a:r>
            <a:r>
              <a:rPr lang="pt-BR" altLang="pt-BR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OTIF_Tubos</a:t>
            </a: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altLang="pt-BR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OTIF_Escapamentos</a:t>
            </a: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89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F854849E-C9CF-4C00-A7BF-F37148FFD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51361"/>
              </p:ext>
            </p:extLst>
          </p:nvPr>
        </p:nvGraphicFramePr>
        <p:xfrm>
          <a:off x="276726" y="1145868"/>
          <a:ext cx="11487857" cy="48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00">
                  <a:extLst>
                    <a:ext uri="{9D8B030D-6E8A-4147-A177-3AD203B41FA5}">
                      <a16:colId xmlns:a16="http://schemas.microsoft.com/office/drawing/2014/main" val="2437672025"/>
                    </a:ext>
                  </a:extLst>
                </a:gridCol>
                <a:gridCol w="2620548">
                  <a:extLst>
                    <a:ext uri="{9D8B030D-6E8A-4147-A177-3AD203B41FA5}">
                      <a16:colId xmlns:a16="http://schemas.microsoft.com/office/drawing/2014/main" val="827048283"/>
                    </a:ext>
                  </a:extLst>
                </a:gridCol>
                <a:gridCol w="2322306">
                  <a:extLst>
                    <a:ext uri="{9D8B030D-6E8A-4147-A177-3AD203B41FA5}">
                      <a16:colId xmlns:a16="http://schemas.microsoft.com/office/drawing/2014/main" val="3064527712"/>
                    </a:ext>
                  </a:extLst>
                </a:gridCol>
                <a:gridCol w="2620800">
                  <a:extLst>
                    <a:ext uri="{9D8B030D-6E8A-4147-A177-3AD203B41FA5}">
                      <a16:colId xmlns:a16="http://schemas.microsoft.com/office/drawing/2014/main" val="2464162643"/>
                    </a:ext>
                  </a:extLst>
                </a:gridCol>
                <a:gridCol w="1962203">
                  <a:extLst>
                    <a:ext uri="{9D8B030D-6E8A-4147-A177-3AD203B41FA5}">
                      <a16:colId xmlns:a16="http://schemas.microsoft.com/office/drawing/2014/main" val="2779155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2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Fornecedores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Insumos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Produtos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2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Área de TI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Portal do cliente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Quantidade de produto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Especificações do 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Implantar 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Pedido implantado no sistema da </a:t>
                      </a:r>
                      <a:r>
                        <a:rPr lang="pt-BR" sz="1400" dirty="0" err="1"/>
                        <a:t>Voitto</a:t>
                      </a:r>
                      <a:r>
                        <a:rPr lang="pt-BR" sz="1400" dirty="0"/>
                        <a:t> Tubes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Área comercial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6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Área comercial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Área de TI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Pedido implantado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Mapa de entregas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Disponibilidade do 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Acordar prazo de entrega com 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Prazo acordado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Pedido liberado para expedição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Área de expedição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8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Área de operação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Plano de saúde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Pedido liberado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Separador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Material para embalagem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Separar e embalar 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Produto separado e embalado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Nota fiscal emitida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Etiqueta de identificação impressa e colada no 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Logística/ Modal de transporte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33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Produto separado e embalado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Nota fiscal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Definição de modal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Transportar produto até 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Produto em transporte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Modal/ Transportadora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- Modal/transportadora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Produto transportado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Nota fiscal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Entregar o 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- Produto armazenado no local de 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400" dirty="0"/>
                        <a:t>Cliente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6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6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AB66234-94C1-4A58-A71A-23552D1F1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710" y="1362783"/>
            <a:ext cx="9615420" cy="54519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Após avaliação da base de dados foram encontrados erros de digitação em alguns campos, que foram corrigidos e os dados apresentaram a seguinte estatística descritiva.</a:t>
            </a:r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7BF4B9D1-9155-479C-BA47-F16ECBE7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710" y="2966782"/>
            <a:ext cx="9615420" cy="914401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>
                <a:latin typeface="+mj-lt"/>
              </a:rPr>
              <a:t>A análise considera os dados dos últimos 30 meses referente ao indicador </a:t>
            </a:r>
            <a:r>
              <a:rPr lang="pt-BR" sz="1600" dirty="0" err="1">
                <a:latin typeface="+mj-lt"/>
              </a:rPr>
              <a:t>OTIF_Entrega</a:t>
            </a:r>
            <a:r>
              <a:rPr lang="pt-BR" sz="1600" dirty="0">
                <a:latin typeface="+mj-lt"/>
              </a:rPr>
              <a:t>. O valor mais recente do indicador é de 62,9%. O valor médio do indicador nos últimos 30 meses foi de 67,5%, a mediana foi de 66,6%, os valores mínimo e máximo foram de 53,3% e 81,3% respectivamente, e o desvio padrão de 6,41%.</a:t>
            </a: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38267BE8-D4FC-4666-B561-95C2A3BB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443" y="3144607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1BE360-DD8D-44BE-99D3-3FC649AE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509" y="2052382"/>
            <a:ext cx="6153150" cy="914400"/>
          </a:xfrm>
          <a:prstGeom prst="rect">
            <a:avLst/>
          </a:prstGeom>
        </p:spPr>
      </p:pic>
      <p:sp>
        <p:nvSpPr>
          <p:cNvPr id="25" name="Rectangle 28">
            <a:extLst>
              <a:ext uri="{FF2B5EF4-FFF2-40B4-BE49-F238E27FC236}">
                <a16:creationId xmlns:a16="http://schemas.microsoft.com/office/drawing/2014/main" id="{6641C290-AE0F-4539-A64D-D1BA4E6B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301" y="1321384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Estatística descritiva</a:t>
            </a: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16D55774-4027-48BA-B5F0-64F33C89B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301" y="4061125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Teste de normalidade</a:t>
            </a: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6A95A0-EDA9-4F8A-89DB-C030FBA7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51" y="4123087"/>
            <a:ext cx="3267076" cy="2166340"/>
          </a:xfrm>
          <a:prstGeom prst="rect">
            <a:avLst/>
          </a:prstGeom>
        </p:spPr>
      </p:pic>
      <p:sp>
        <p:nvSpPr>
          <p:cNvPr id="28" name="Text Box 29">
            <a:extLst>
              <a:ext uri="{FF2B5EF4-FFF2-40B4-BE49-F238E27FC236}">
                <a16:creationId xmlns:a16="http://schemas.microsoft.com/office/drawing/2014/main" id="{F431D73A-E13B-4084-BCFC-1429814DB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0100" y="4123087"/>
            <a:ext cx="2923028" cy="216634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/>
              <a:t>O histograma do </a:t>
            </a:r>
            <a:r>
              <a:rPr lang="pt-BR" sz="1600" dirty="0" err="1"/>
              <a:t>OTIF_Entrega</a:t>
            </a:r>
            <a:r>
              <a:rPr lang="pt-BR" sz="1600" dirty="0"/>
              <a:t> apresenta a distribuição dos dados nos últimos 30 meses. </a:t>
            </a:r>
            <a:r>
              <a:rPr lang="pt-BR" sz="1600" dirty="0">
                <a:latin typeface="+mj-lt"/>
              </a:rPr>
              <a:t>Através do teste de normalidade, avaliamos que o p-valor = 0,259. Como o p-valor &gt; 0,05, os dados são aproximadamente normais, e portanto previsíveis.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4C709C-DC8B-43AB-BD87-788753990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710" y="4125517"/>
            <a:ext cx="3264568" cy="21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9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CD68CF8-0988-4485-9F02-6071BB23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7" y="1715719"/>
            <a:ext cx="6382482" cy="4512656"/>
          </a:xfrm>
          <a:prstGeom prst="rect">
            <a:avLst/>
          </a:prstGeom>
        </p:spPr>
      </p:pic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38267BE8-D4FC-4666-B561-95C2A3BB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443" y="3144607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6641C290-AE0F-4539-A64D-D1BA4E6B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0" y="1304605"/>
            <a:ext cx="4015383" cy="8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Comportamento histórico do problema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F431D73A-E13B-4084-BCFC-1429814DB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244" y="3512470"/>
            <a:ext cx="4750317" cy="271590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/>
              <a:t>O </a:t>
            </a:r>
            <a:r>
              <a:rPr lang="pt-BR" sz="1600" dirty="0">
                <a:latin typeface="+mj-lt"/>
              </a:rPr>
              <a:t>Gráfico de séries temporais mostra que que o OTIF entregas vem reduzindo com o tempo, a média dos últimos 12 meses é 3,8% menor que dos últimos 30 meses. Em um quarto dos meses o OTIF foi menor 63,1% e em um quarto dos meses o OTIF foi maior que 73,3%. A lacuna de performance em relação a média dos últimos 12 meses, que melhor representa o valor atual do indicador, é de 26,2%.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E5A1B7B-83CB-4EF6-BBE7-155B3503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44" y="1715720"/>
            <a:ext cx="4750317" cy="168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9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38267BE8-D4FC-4666-B561-95C2A3BB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081" y="1776049"/>
            <a:ext cx="2164692" cy="5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Estabilidade e capacidade do processo</a:t>
            </a: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6641C290-AE0F-4539-A64D-D1BA4E6B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21" y="1301114"/>
            <a:ext cx="1803654" cy="31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 do projeto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F431D73A-E13B-4084-BCFC-1429814DB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275" y="1237987"/>
            <a:ext cx="9420981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>
                <a:latin typeface="+mj-lt"/>
              </a:rPr>
              <a:t>Aumentar o </a:t>
            </a:r>
            <a:r>
              <a:rPr lang="pt-BR" sz="1600" dirty="0" err="1">
                <a:latin typeface="+mj-lt"/>
              </a:rPr>
              <a:t>OTIF_Entrega</a:t>
            </a:r>
            <a:r>
              <a:rPr lang="pt-BR" sz="1600" dirty="0">
                <a:latin typeface="+mj-lt"/>
              </a:rPr>
              <a:t> em 13,1%, para 76,9%, até 25 de março de 2022.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514CE6-0B34-4A7A-8AD0-0B02CA32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75" y="3021521"/>
            <a:ext cx="5408934" cy="33357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1E62DC-96D6-4E2C-8FB9-D0C6314C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808" y="3021521"/>
            <a:ext cx="3856448" cy="3336731"/>
          </a:xfrm>
          <a:prstGeom prst="rect">
            <a:avLst/>
          </a:prstGeom>
        </p:spPr>
      </p:pic>
      <p:sp>
        <p:nvSpPr>
          <p:cNvPr id="17" name="Text Box 29">
            <a:extLst>
              <a:ext uri="{FF2B5EF4-FFF2-40B4-BE49-F238E27FC236}">
                <a16:creationId xmlns:a16="http://schemas.microsoft.com/office/drawing/2014/main" id="{8D50CB5F-2C31-4205-9422-D22A38DE5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275" y="1859786"/>
            <a:ext cx="9420981" cy="1002684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>
                <a:latin typeface="+mj-lt"/>
              </a:rPr>
              <a:t>O processo não apresenta evidencias de causas especiais, e portanto é estável. Os valores de </a:t>
            </a:r>
            <a:r>
              <a:rPr lang="pt-BR" sz="1600" dirty="0" err="1">
                <a:latin typeface="+mj-lt"/>
              </a:rPr>
              <a:t>Cp</a:t>
            </a:r>
            <a:r>
              <a:rPr lang="pt-BR" sz="1600" dirty="0">
                <a:latin typeface="+mj-lt"/>
              </a:rPr>
              <a:t> e </a:t>
            </a:r>
            <a:r>
              <a:rPr lang="pt-BR" sz="1600" dirty="0" err="1">
                <a:latin typeface="+mj-lt"/>
              </a:rPr>
              <a:t>Cpk</a:t>
            </a:r>
            <a:r>
              <a:rPr lang="pt-BR" sz="1600" dirty="0">
                <a:latin typeface="+mj-lt"/>
              </a:rPr>
              <a:t> são respectivamente 0,26 e -0,22, como </a:t>
            </a:r>
            <a:r>
              <a:rPr lang="pt-BR" sz="1600" dirty="0" err="1">
                <a:latin typeface="+mj-lt"/>
              </a:rPr>
              <a:t>Cpk</a:t>
            </a:r>
            <a:r>
              <a:rPr lang="pt-BR" sz="1600" dirty="0">
                <a:latin typeface="+mj-lt"/>
              </a:rPr>
              <a:t> &lt; </a:t>
            </a:r>
            <a:r>
              <a:rPr lang="pt-BR" sz="1600" dirty="0" err="1">
                <a:latin typeface="+mj-lt"/>
              </a:rPr>
              <a:t>Cp</a:t>
            </a:r>
            <a:r>
              <a:rPr lang="pt-BR" sz="1600" dirty="0">
                <a:latin typeface="+mj-lt"/>
              </a:rPr>
              <a:t> &lt; 1, o processo atual não é capaz. O processo está descentralizado para a esquerda, limite inferior, e possui baixo potencial.</a:t>
            </a:r>
          </a:p>
        </p:txBody>
      </p:sp>
    </p:spTree>
    <p:extLst>
      <p:ext uri="{BB962C8B-B14F-4D97-AF65-F5344CB8AC3E}">
        <p14:creationId xmlns:p14="http://schemas.microsoft.com/office/powerpoint/2010/main" val="2548300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l">
          <a:buNone/>
          <a:defRPr sz="22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[CURSOS] Novo Padrão de Slides - Voitto</Template>
  <TotalTime>1766</TotalTime>
  <Words>1710</Words>
  <Application>Microsoft Macintosh PowerPoint</Application>
  <PresentationFormat>Widescreen</PresentationFormat>
  <Paragraphs>331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Wingdings</vt:lpstr>
      <vt:lpstr>Tema do Office</vt:lpstr>
      <vt:lpstr> Certificação de Projetos Seis Sigma Aumento das entregas on time in full de tubos e escapamentos </vt:lpstr>
      <vt:lpstr> Certificação de Projetos Seis Sigma Aumento das entregas on time in full de tubos e escapamentos Fase de Definição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Marotta</dc:creator>
  <cp:lastModifiedBy>Arthur Claudino</cp:lastModifiedBy>
  <cp:revision>91</cp:revision>
  <dcterms:created xsi:type="dcterms:W3CDTF">2018-08-10T12:49:00Z</dcterms:created>
  <dcterms:modified xsi:type="dcterms:W3CDTF">2022-08-08T21:30:47Z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1046-11.2.0.9281</vt:lpwstr>
  </property>
</Properties>
</file>