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71" r:id="rId3"/>
    <p:sldId id="370" r:id="rId4"/>
    <p:sldId id="374" r:id="rId5"/>
    <p:sldId id="376" r:id="rId6"/>
    <p:sldId id="378" r:id="rId7"/>
    <p:sldId id="387" r:id="rId8"/>
    <p:sldId id="386" r:id="rId9"/>
    <p:sldId id="380" r:id="rId10"/>
    <p:sldId id="381" r:id="rId11"/>
    <p:sldId id="382" r:id="rId12"/>
    <p:sldId id="383" r:id="rId13"/>
    <p:sldId id="384" r:id="rId14"/>
    <p:sldId id="385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336"/>
    <a:srgbClr val="FA6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341978-63DE-4B19-9324-8852E723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642C-B971-4553-A9D2-FE3932B26E5A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CCF255-BA2F-4873-B7D5-EE888AB9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8C159C-2B93-4512-BBD7-D5E409C4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BC3D-51C0-42CE-91CC-7EE01C9889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7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1572" y="4502298"/>
            <a:ext cx="7728856" cy="845206"/>
          </a:xfrm>
        </p:spPr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Aumento das entregas </a:t>
            </a:r>
            <a:r>
              <a:rPr lang="pt-BR" altLang="pt-BR" i="1" dirty="0" err="1"/>
              <a:t>on</a:t>
            </a:r>
            <a:r>
              <a:rPr lang="pt-BR" altLang="pt-BR" i="1" dirty="0"/>
              <a:t> time in full de tubos e escapamentos</a:t>
            </a:r>
            <a:br>
              <a:rPr lang="pt-BR" altLang="pt-BR" i="1" dirty="0"/>
            </a:br>
            <a:r>
              <a:rPr lang="pt-BR" altLang="pt-BR" i="1" dirty="0"/>
              <a:t>Fase de Medição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D202AD61-C7AA-4B23-9269-BF0BCABB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1184334"/>
            <a:ext cx="2252869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 de Ishikawa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C18D6AD-A6C8-4057-946E-C2B10FEAB91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9357" y="4015409"/>
            <a:ext cx="9621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7D61AA-4AAC-496D-8B71-8F4D0F22739C}"/>
              </a:ext>
            </a:extLst>
          </p:cNvPr>
          <p:cNvSpPr txBox="1"/>
          <p:nvPr/>
        </p:nvSpPr>
        <p:spPr>
          <a:xfrm>
            <a:off x="10270435" y="3599910"/>
            <a:ext cx="161782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Efeito: Entregas fora do prazo e/ou com pedido incompleto de tubos e escapamentos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CBF938-A99D-4F36-943D-78DD7FA97437}"/>
              </a:ext>
            </a:extLst>
          </p:cNvPr>
          <p:cNvSpPr txBox="1"/>
          <p:nvPr/>
        </p:nvSpPr>
        <p:spPr>
          <a:xfrm>
            <a:off x="682487" y="1757842"/>
            <a:ext cx="1617821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Logística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AB607D-71D5-4FA4-A5DF-31A6F3908DE7}"/>
              </a:ext>
            </a:extLst>
          </p:cNvPr>
          <p:cNvSpPr txBox="1"/>
          <p:nvPr/>
        </p:nvSpPr>
        <p:spPr>
          <a:xfrm>
            <a:off x="5690756" y="1757841"/>
            <a:ext cx="1617821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Comercial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867ACD-209A-42F4-9525-FA41D3533377}"/>
              </a:ext>
            </a:extLst>
          </p:cNvPr>
          <p:cNvSpPr txBox="1"/>
          <p:nvPr/>
        </p:nvSpPr>
        <p:spPr>
          <a:xfrm>
            <a:off x="682487" y="5995974"/>
            <a:ext cx="1617821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Estoque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F6B44B-B155-4BA8-AD00-21BE14771828}"/>
              </a:ext>
            </a:extLst>
          </p:cNvPr>
          <p:cNvSpPr txBox="1"/>
          <p:nvPr/>
        </p:nvSpPr>
        <p:spPr>
          <a:xfrm>
            <a:off x="5690756" y="5995975"/>
            <a:ext cx="1617821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472F9C-71E4-4536-8D23-899DD7071C9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491398" y="2034841"/>
            <a:ext cx="2166202" cy="1980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522B3A-0A9D-4529-B3FE-ABA0B2DB1767}"/>
              </a:ext>
            </a:extLst>
          </p:cNvPr>
          <p:cNvCxnSpPr>
            <a:cxnSpLocks/>
          </p:cNvCxnSpPr>
          <p:nvPr/>
        </p:nvCxnSpPr>
        <p:spPr>
          <a:xfrm>
            <a:off x="6499666" y="2034841"/>
            <a:ext cx="2166202" cy="1980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C75095-C188-4183-A49C-13707AC671AA}"/>
              </a:ext>
            </a:extLst>
          </p:cNvPr>
          <p:cNvCxnSpPr>
            <a:cxnSpLocks/>
          </p:cNvCxnSpPr>
          <p:nvPr/>
        </p:nvCxnSpPr>
        <p:spPr>
          <a:xfrm flipV="1">
            <a:off x="1498552" y="4015408"/>
            <a:ext cx="2166202" cy="1980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BC5ED70-032F-46E6-B15F-080CC3B4FABB}"/>
              </a:ext>
            </a:extLst>
          </p:cNvPr>
          <p:cNvCxnSpPr>
            <a:cxnSpLocks/>
          </p:cNvCxnSpPr>
          <p:nvPr/>
        </p:nvCxnSpPr>
        <p:spPr>
          <a:xfrm flipV="1">
            <a:off x="6499666" y="4015408"/>
            <a:ext cx="2166202" cy="1980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35C4DA4-231A-4F1B-B870-9811D82EE0E9}"/>
              </a:ext>
            </a:extLst>
          </p:cNvPr>
          <p:cNvSpPr txBox="1"/>
          <p:nvPr/>
        </p:nvSpPr>
        <p:spPr>
          <a:xfrm>
            <a:off x="649357" y="3618847"/>
            <a:ext cx="227673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Composição fracionada de carga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8F23EBC-3B5A-4DB9-904F-98F1266EA51B}"/>
              </a:ext>
            </a:extLst>
          </p:cNvPr>
          <p:cNvSpPr txBox="1"/>
          <p:nvPr/>
        </p:nvSpPr>
        <p:spPr>
          <a:xfrm>
            <a:off x="2652891" y="2453870"/>
            <a:ext cx="227673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Composição não planejada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AC29C37-2E83-4DC5-9B9D-4A54E5957833}"/>
              </a:ext>
            </a:extLst>
          </p:cNvPr>
          <p:cNvSpPr txBox="1"/>
          <p:nvPr/>
        </p:nvSpPr>
        <p:spPr>
          <a:xfrm>
            <a:off x="102406" y="3208035"/>
            <a:ext cx="2472093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mapa geográfico no sistema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A90BB8E-326F-4F9D-8AC5-3E7E8ED8AF8B}"/>
              </a:ext>
            </a:extLst>
          </p:cNvPr>
          <p:cNvSpPr txBox="1"/>
          <p:nvPr/>
        </p:nvSpPr>
        <p:spPr>
          <a:xfrm>
            <a:off x="7876008" y="2658089"/>
            <a:ext cx="365097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informação do prazo combinado com o cliente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E6CFAC1-AD74-4145-A1C2-EAA6ADF9C27F}"/>
              </a:ext>
            </a:extLst>
          </p:cNvPr>
          <p:cNvSpPr txBox="1"/>
          <p:nvPr/>
        </p:nvSpPr>
        <p:spPr>
          <a:xfrm>
            <a:off x="4783633" y="2766218"/>
            <a:ext cx="2276738" cy="27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Antecipação de pedidos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BEB9233-ED5D-4875-A42D-0F1006C38151}"/>
              </a:ext>
            </a:extLst>
          </p:cNvPr>
          <p:cNvSpPr txBox="1"/>
          <p:nvPr/>
        </p:nvSpPr>
        <p:spPr>
          <a:xfrm>
            <a:off x="8265718" y="4526593"/>
            <a:ext cx="197614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Alteração de cronograma de produção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5F0B24-A879-45C6-A6FB-5EB02B312292}"/>
              </a:ext>
            </a:extLst>
          </p:cNvPr>
          <p:cNvSpPr txBox="1"/>
          <p:nvPr/>
        </p:nvSpPr>
        <p:spPr>
          <a:xfrm>
            <a:off x="7259444" y="2200755"/>
            <a:ext cx="3650976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Prazos acordados para sábados e domingos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F4E9F77-09D0-4373-8595-2F9EFC5CB6FC}"/>
              </a:ext>
            </a:extLst>
          </p:cNvPr>
          <p:cNvSpPr txBox="1"/>
          <p:nvPr/>
        </p:nvSpPr>
        <p:spPr>
          <a:xfrm>
            <a:off x="5137600" y="3217835"/>
            <a:ext cx="227673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Opções comerciais incompatíveis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77E38E4-4CDC-43D4-8930-D098DA178996}"/>
              </a:ext>
            </a:extLst>
          </p:cNvPr>
          <p:cNvSpPr txBox="1"/>
          <p:nvPr/>
        </p:nvSpPr>
        <p:spPr>
          <a:xfrm>
            <a:off x="2193565" y="2088979"/>
            <a:ext cx="3249625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Desconhecimento da capacidade de escoamento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ECD7BC7-8847-4B00-86AE-ABE03AD4A6D2}"/>
              </a:ext>
            </a:extLst>
          </p:cNvPr>
          <p:cNvSpPr txBox="1"/>
          <p:nvPr/>
        </p:nvSpPr>
        <p:spPr>
          <a:xfrm>
            <a:off x="3713369" y="4213955"/>
            <a:ext cx="235036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Desconhecimento do estoque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41AABA-6938-459F-85CF-3E980A4D8EF4}"/>
              </a:ext>
            </a:extLst>
          </p:cNvPr>
          <p:cNvSpPr txBox="1"/>
          <p:nvPr/>
        </p:nvSpPr>
        <p:spPr>
          <a:xfrm>
            <a:off x="8208568" y="3062934"/>
            <a:ext cx="3095488" cy="2876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avaliação sistemática da voz do cliente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255F813-EBAB-4DC7-A8D3-035CD5E1CA8D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2121450" y="2592369"/>
            <a:ext cx="531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423557FB-3347-445B-99E3-6F97D7F982EE}"/>
              </a:ext>
            </a:extLst>
          </p:cNvPr>
          <p:cNvCxnSpPr>
            <a:stCxn id="33" idx="3"/>
          </p:cNvCxnSpPr>
          <p:nvPr/>
        </p:nvCxnSpPr>
        <p:spPr>
          <a:xfrm flipV="1">
            <a:off x="2574499" y="3346534"/>
            <a:ext cx="3515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DC12AAA-13D6-414E-9207-1A3C99D4E5F0}"/>
              </a:ext>
            </a:extLst>
          </p:cNvPr>
          <p:cNvCxnSpPr>
            <a:stCxn id="31" idx="3"/>
          </p:cNvCxnSpPr>
          <p:nvPr/>
        </p:nvCxnSpPr>
        <p:spPr>
          <a:xfrm flipV="1">
            <a:off x="2926095" y="3757346"/>
            <a:ext cx="43623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94AABED1-5661-4586-B266-ABE6F10EE12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711837" y="2227479"/>
            <a:ext cx="481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4D7FCAC0-6ABF-4510-AF24-F3CC025DBFBD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838950" y="2339254"/>
            <a:ext cx="4204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A923CE1-EDE2-4F0E-9E69-AAF8C5DB4F67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7327627" y="2796588"/>
            <a:ext cx="54838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750E34A-5E6D-43D1-AD84-D2F2BB92E241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777534" y="3206761"/>
            <a:ext cx="431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3C6D1C0-21DB-40A2-BB54-93D831804BB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060371" y="2904718"/>
            <a:ext cx="411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A0D5C4D2-D0EF-4ADE-8F4B-497BC426DEB6}"/>
              </a:ext>
            </a:extLst>
          </p:cNvPr>
          <p:cNvCxnSpPr>
            <a:stCxn id="38" idx="3"/>
          </p:cNvCxnSpPr>
          <p:nvPr/>
        </p:nvCxnSpPr>
        <p:spPr>
          <a:xfrm flipV="1">
            <a:off x="7414339" y="3356334"/>
            <a:ext cx="5481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B46A12C-BBBA-4022-93A2-0E7BADB6C34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295436" y="4352455"/>
            <a:ext cx="417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9FD78FCE-1DC1-4997-AFA8-B1201296037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847433" y="4757426"/>
            <a:ext cx="418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66686B9-4C9E-4880-B522-F6E50B72E049}"/>
              </a:ext>
            </a:extLst>
          </p:cNvPr>
          <p:cNvSpPr txBox="1"/>
          <p:nvPr/>
        </p:nvSpPr>
        <p:spPr>
          <a:xfrm>
            <a:off x="7793818" y="5229044"/>
            <a:ext cx="197614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Produção ocorre de forma empurrada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E5BC8B1F-9AE5-4200-B794-B0BAC8156534}"/>
              </a:ext>
            </a:extLst>
          </p:cNvPr>
          <p:cNvCxnSpPr>
            <a:stCxn id="86" idx="1"/>
          </p:cNvCxnSpPr>
          <p:nvPr/>
        </p:nvCxnSpPr>
        <p:spPr>
          <a:xfrm flipH="1" flipV="1">
            <a:off x="7062845" y="5459876"/>
            <a:ext cx="73097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7470B25-445C-47E9-9B0E-0D6FA0C0CD03}"/>
              </a:ext>
            </a:extLst>
          </p:cNvPr>
          <p:cNvSpPr txBox="1"/>
          <p:nvPr/>
        </p:nvSpPr>
        <p:spPr>
          <a:xfrm>
            <a:off x="3222378" y="4623115"/>
            <a:ext cx="284135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Envio da carga não ocorre do local ideal</a:t>
            </a:r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E227C4D-BE3F-4A07-A909-6D99BAEFCFD1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2849533" y="4761615"/>
            <a:ext cx="372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0CE66CB9-69D1-4734-ABB4-349BB4B7B9D9}"/>
              </a:ext>
            </a:extLst>
          </p:cNvPr>
          <p:cNvSpPr txBox="1"/>
          <p:nvPr/>
        </p:nvSpPr>
        <p:spPr>
          <a:xfrm>
            <a:off x="2729044" y="5041138"/>
            <a:ext cx="284135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treinamento para expedição da carga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5C97C6D9-3A72-4F4B-8031-E6BD76D31C8E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2282324" y="5271971"/>
            <a:ext cx="446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A169A21-4AF3-4E31-8B0B-25CC416B44F6}"/>
              </a:ext>
            </a:extLst>
          </p:cNvPr>
          <p:cNvSpPr txBox="1"/>
          <p:nvPr/>
        </p:nvSpPr>
        <p:spPr>
          <a:xfrm>
            <a:off x="5599269" y="3669944"/>
            <a:ext cx="227673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Implantação incorreta do pedido</a:t>
            </a:r>
          </a:p>
        </p:txBody>
      </p: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90CCB050-7D75-4BA6-A410-759F74BCC94D}"/>
              </a:ext>
            </a:extLst>
          </p:cNvPr>
          <p:cNvCxnSpPr>
            <a:stCxn id="100" idx="3"/>
          </p:cNvCxnSpPr>
          <p:nvPr/>
        </p:nvCxnSpPr>
        <p:spPr>
          <a:xfrm flipV="1">
            <a:off x="7876008" y="3808443"/>
            <a:ext cx="5481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3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7" y="1184334"/>
            <a:ext cx="2806495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Outras causas do problema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0331A0AA-FD71-44F1-9B89-3F31038B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1675307"/>
            <a:ext cx="11383617" cy="44339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Produção ocorre de forma empurrada: A empresa possui um método de produção para estoque, ao invés de utilizar uma produção puxada usando conceitos Just in time.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Envio da carga não ocorre do local ideal: A carga poderia ser entregue de um ponto de distribuição mais próximo, porém ela é expedida da fábrica, aumentando o prazo de entrega.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Falta de treinamento para expedição da carga: As cargas são montadas incorretamente, faltando os produtos corretos para o cliente, devido à falta de treinamento dos colaboradores que realizam a expedição dos itens do estoque.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Implantação incorreta do pedido: Após a aprovação por parte do cliente do pedido, o comercial realiza a implantação incorreta do pedido no sistema, ocasionando falha na formação da carga.</a:t>
            </a:r>
          </a:p>
        </p:txBody>
      </p:sp>
    </p:spTree>
    <p:extLst>
      <p:ext uri="{BB962C8B-B14F-4D97-AF65-F5344CB8AC3E}">
        <p14:creationId xmlns:p14="http://schemas.microsoft.com/office/powerpoint/2010/main" val="301630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7" y="1184334"/>
            <a:ext cx="2806495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Matriz de causa e efeito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8DD867B5-AD8B-4633-BAB0-196F47AA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51438"/>
              </p:ext>
            </p:extLst>
          </p:nvPr>
        </p:nvGraphicFramePr>
        <p:xfrm>
          <a:off x="291547" y="1279870"/>
          <a:ext cx="1145743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24">
                  <a:extLst>
                    <a:ext uri="{9D8B030D-6E8A-4147-A177-3AD203B41FA5}">
                      <a16:colId xmlns:a16="http://schemas.microsoft.com/office/drawing/2014/main" val="751255463"/>
                    </a:ext>
                  </a:extLst>
                </a:gridCol>
                <a:gridCol w="403315">
                  <a:extLst>
                    <a:ext uri="{9D8B030D-6E8A-4147-A177-3AD203B41FA5}">
                      <a16:colId xmlns:a16="http://schemas.microsoft.com/office/drawing/2014/main" val="3125496099"/>
                    </a:ext>
                  </a:extLst>
                </a:gridCol>
                <a:gridCol w="3135519">
                  <a:extLst>
                    <a:ext uri="{9D8B030D-6E8A-4147-A177-3AD203B41FA5}">
                      <a16:colId xmlns:a16="http://schemas.microsoft.com/office/drawing/2014/main" val="1950154929"/>
                    </a:ext>
                  </a:extLst>
                </a:gridCol>
                <a:gridCol w="2000007">
                  <a:extLst>
                    <a:ext uri="{9D8B030D-6E8A-4147-A177-3AD203B41FA5}">
                      <a16:colId xmlns:a16="http://schemas.microsoft.com/office/drawing/2014/main" val="2409897347"/>
                    </a:ext>
                  </a:extLst>
                </a:gridCol>
                <a:gridCol w="2115879">
                  <a:extLst>
                    <a:ext uri="{9D8B030D-6E8A-4147-A177-3AD203B41FA5}">
                      <a16:colId xmlns:a16="http://schemas.microsoft.com/office/drawing/2014/main" val="3493137830"/>
                    </a:ext>
                  </a:extLst>
                </a:gridCol>
                <a:gridCol w="2136682">
                  <a:extLst>
                    <a:ext uri="{9D8B030D-6E8A-4147-A177-3AD203B41FA5}">
                      <a16:colId xmlns:a16="http://schemas.microsoft.com/office/drawing/2014/main" val="3173458314"/>
                    </a:ext>
                  </a:extLst>
                </a:gridCol>
                <a:gridCol w="1255104">
                  <a:extLst>
                    <a:ext uri="{9D8B030D-6E8A-4147-A177-3AD203B41FA5}">
                      <a16:colId xmlns:a16="http://schemas.microsoft.com/office/drawing/2014/main" val="2810646791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ysClr val="windowText" lastClr="000000"/>
                          </a:solidFill>
                        </a:rPr>
                        <a:t>Principais saídas do processo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52703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Saídas do processo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No prazo incompleto_ tubos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Fora do prazo </a:t>
                      </a:r>
                      <a:r>
                        <a:rPr lang="pt-BR" sz="1200" dirty="0" err="1"/>
                        <a:t>completo_tubos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Fora do prazo </a:t>
                      </a:r>
                      <a:r>
                        <a:rPr lang="pt-BR" sz="1200" dirty="0" err="1"/>
                        <a:t>completo_escap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54004"/>
                  </a:ext>
                </a:extLst>
              </a:tr>
              <a:tr h="280000">
                <a:tc rowSpan="16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Entradas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Possíveis </a:t>
                      </a:r>
                      <a:r>
                        <a:rPr lang="pt-BR" sz="1200" dirty="0" err="1"/>
                        <a:t>Xs</a:t>
                      </a:r>
                      <a:r>
                        <a:rPr lang="pt-BR" sz="1200" dirty="0"/>
                        <a:t> do processo (Causas)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64738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Composição fracionada da carga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71765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Composição não planejada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43898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Falta informação do prazo combinado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5028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Falta de mapa geográfico do sistema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13426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Antecipação de pedidos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70331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Prazos acordados para o final de semana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48829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Opções comerciais incompatíveis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103375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Desconhecimento capacidade de escoamento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0573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Falta avaliação sist. Da voz do 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25049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Desconhecimento do estoque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06492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Alterações do cronograma de produção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108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Produção ocorre de forma empurrada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81971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Envio da carga não ocorre do local ideal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1708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Falta de treinamento para expedição da carga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48568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Implantação incorreta do pedido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54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7" y="1184334"/>
            <a:ext cx="2806495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Matriz de esforço x impacto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43F0AB8-BBDE-4578-AF86-8B174E72B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97302"/>
              </p:ext>
            </p:extLst>
          </p:nvPr>
        </p:nvGraphicFramePr>
        <p:xfrm>
          <a:off x="696036" y="1828800"/>
          <a:ext cx="10359888" cy="447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71">
                  <a:extLst>
                    <a:ext uri="{9D8B030D-6E8A-4147-A177-3AD203B41FA5}">
                      <a16:colId xmlns:a16="http://schemas.microsoft.com/office/drawing/2014/main" val="2831711780"/>
                    </a:ext>
                  </a:extLst>
                </a:gridCol>
                <a:gridCol w="614150">
                  <a:extLst>
                    <a:ext uri="{9D8B030D-6E8A-4147-A177-3AD203B41FA5}">
                      <a16:colId xmlns:a16="http://schemas.microsoft.com/office/drawing/2014/main" val="1471481248"/>
                    </a:ext>
                  </a:extLst>
                </a:gridCol>
                <a:gridCol w="4599295">
                  <a:extLst>
                    <a:ext uri="{9D8B030D-6E8A-4147-A177-3AD203B41FA5}">
                      <a16:colId xmlns:a16="http://schemas.microsoft.com/office/drawing/2014/main" val="3081766628"/>
                    </a:ext>
                  </a:extLst>
                </a:gridCol>
                <a:gridCol w="4668772">
                  <a:extLst>
                    <a:ext uri="{9D8B030D-6E8A-4147-A177-3AD203B41FA5}">
                      <a16:colId xmlns:a16="http://schemas.microsoft.com/office/drawing/2014/main" val="3128245843"/>
                    </a:ext>
                  </a:extLst>
                </a:gridCol>
              </a:tblGrid>
              <a:tr h="1801504">
                <a:tc row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13336"/>
                          </a:solidFill>
                        </a:rPr>
                        <a:t>Esforço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13336"/>
                          </a:solidFill>
                        </a:rPr>
                        <a:t>Alto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Opções comerciais incompatíveis;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Envio da carga não ocorre do local ideal;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b="0" dirty="0">
                        <a:solidFill>
                          <a:srgbClr val="31333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Antecipação de pedidos;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Alterações no cronograma de produção;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Produção ocorre de forma empurrada;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Falta de treinamento para expedição da carga;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b="0" dirty="0">
                        <a:solidFill>
                          <a:srgbClr val="31333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94569"/>
                  </a:ext>
                </a:extLst>
              </a:tr>
              <a:tr h="192837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313336"/>
                          </a:solidFill>
                        </a:rPr>
                        <a:t>Baixo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Composição fracionada de carga;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Composição não planejada;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Prazos acordados para sábado e domingo;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Falta de avaliação sistêmica da voz do cliente;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Falta informação do prazo combinado;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Falta de mapa geográfico no sistema;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Desconhecimento da capacidade de escoamento;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Desconhecimento do estoque;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="0" dirty="0">
                          <a:solidFill>
                            <a:srgbClr val="313336"/>
                          </a:solidFill>
                        </a:rPr>
                        <a:t>Implantação incorreta do pedido.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b="0" dirty="0">
                        <a:solidFill>
                          <a:srgbClr val="31333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74008"/>
                  </a:ext>
                </a:extLst>
              </a:tr>
              <a:tr h="38213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Baixo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63204"/>
                  </a:ext>
                </a:extLst>
              </a:tr>
              <a:tr h="218364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Impacto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4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9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8" y="1184334"/>
            <a:ext cx="3557122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Priorização das causas potenciais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1055D7CF-362A-4D18-B3A2-F52055CE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1675307"/>
            <a:ext cx="11383617" cy="44339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As causas que serão priorizadas para seguir para a etapa de análise serão: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Composição fracionada de carga;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Composição não planejada;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Prazo acordados para sábado e domingo;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Falta de avaliação sistêmica da voz do cliente;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Falta de mapa geográfico no sistema;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Desconhecimento da capacidade de escoamento;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Desconhecimento do estoque;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Antecipação de pedidos.</a:t>
            </a:r>
          </a:p>
          <a:p>
            <a:pPr marL="838200" lvl="1" algn="just">
              <a:spcBef>
                <a:spcPct val="20000"/>
              </a:spcBef>
              <a:buFontTx/>
              <a:buChar char="-"/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9525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Através das ferramentas para auxílio nas tomadas de decisão, iremos classificar e definir quais serão as causas, entre todas as levantadas, que deverão ser priorizadas para melhoria do indicador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OTIF_entrega</a:t>
            </a:r>
            <a:r>
              <a:rPr lang="pt-BR" altLang="pt-BR" sz="1600">
                <a:latin typeface="+mj-lt"/>
                <a:cs typeface="Segoe UI" panose="020B0502040204020203" pitchFamily="34" charset="0"/>
              </a:rPr>
              <a:t>.</a:t>
            </a:r>
            <a:endParaRPr lang="pt-BR" altLang="pt-BR" sz="1600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14103" y="1256845"/>
            <a:ext cx="7046505" cy="39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básica de comportamento do início da estratificação de dados</a:t>
            </a:r>
          </a:p>
          <a:p>
            <a:pPr marL="0" indent="0" algn="ctr">
              <a:spcBef>
                <a:spcPct val="20000"/>
              </a:spcBef>
            </a:pP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ct val="20000"/>
              </a:spcBef>
            </a:pP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FAC42848-85D0-44AB-BB1D-FE586274A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196" y="1819035"/>
            <a:ext cx="5365060" cy="3870994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Para iniciar uma análise mais aprofundada do processo, estratificamos o indicador inicial em dois novos indicadores, o </a:t>
            </a:r>
            <a:r>
              <a:rPr lang="pt-BR" sz="1600" dirty="0" err="1">
                <a:latin typeface="+mj-lt"/>
              </a:rPr>
              <a:t>OTIF_tubos</a:t>
            </a:r>
            <a:r>
              <a:rPr lang="pt-BR" sz="1600" dirty="0">
                <a:latin typeface="+mj-lt"/>
              </a:rPr>
              <a:t> e </a:t>
            </a:r>
            <a:r>
              <a:rPr lang="pt-BR" sz="1600" dirty="0" err="1">
                <a:latin typeface="+mj-lt"/>
              </a:rPr>
              <a:t>OTIF_escapamentos</a:t>
            </a:r>
            <a:r>
              <a:rPr lang="pt-BR" sz="1600" dirty="0">
                <a:latin typeface="+mj-lt"/>
              </a:rPr>
              <a:t>, dessa forma, somos capazes de analisar a relação 	que existe entre cada produto isoladamente e o problema. A média de </a:t>
            </a:r>
            <a:r>
              <a:rPr lang="pt-BR" sz="1600" dirty="0" err="1">
                <a:latin typeface="+mj-lt"/>
              </a:rPr>
              <a:t>OTIF_tubos</a:t>
            </a:r>
            <a:r>
              <a:rPr lang="pt-BR" sz="1600" dirty="0">
                <a:latin typeface="+mj-lt"/>
              </a:rPr>
              <a:t> é 50,27% e seu desvio padrão é de 4,47%, já a média do </a:t>
            </a:r>
            <a:r>
              <a:rPr lang="pt-BR" sz="1600" dirty="0" err="1">
                <a:latin typeface="+mj-lt"/>
              </a:rPr>
              <a:t>OTIF_escapamentos</a:t>
            </a:r>
            <a:r>
              <a:rPr lang="pt-BR" sz="1600" dirty="0">
                <a:latin typeface="+mj-lt"/>
              </a:rPr>
              <a:t> é de 82,85% e seu desvio padrão é de 5,36%. O comportamento para cada produto é diferente, tanto quando avaliamos os padrões de média e desvio, quanto quando avaliamos a probabilidade de cada faixa de OTIF, em que a linha de escapamentos está mais bem distribuída, enquanto a linha de tubos apresenta grande concentração na faixa entre 47 e 49%. A análise básica leva a indício de forte influência da linha de tubos nos baixo valores de </a:t>
            </a:r>
            <a:r>
              <a:rPr lang="pt-BR" sz="1600" dirty="0" err="1">
                <a:latin typeface="+mj-lt"/>
              </a:rPr>
              <a:t>OTIF_entregas</a:t>
            </a:r>
            <a:r>
              <a:rPr lang="pt-BR" sz="1600" dirty="0">
                <a:latin typeface="+mj-lt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5D72B3-71A1-4397-BA17-5C256CE2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0" y="1819035"/>
            <a:ext cx="5806492" cy="38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14104" y="1256845"/>
            <a:ext cx="2504313" cy="5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Estratificação dos dados</a:t>
            </a:r>
          </a:p>
          <a:p>
            <a:pPr marL="0" indent="0" algn="ctr">
              <a:spcBef>
                <a:spcPct val="20000"/>
              </a:spcBef>
            </a:pP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E8EB6C-9231-4D54-A81F-51A25F72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7" y="1819035"/>
            <a:ext cx="2476500" cy="32956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64F131-DA8F-49FA-9174-E12AFAC5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81" y="1804931"/>
            <a:ext cx="5328845" cy="3552563"/>
          </a:xfrm>
          <a:prstGeom prst="rect">
            <a:avLst/>
          </a:prstGeom>
        </p:spPr>
      </p:pic>
      <p:sp>
        <p:nvSpPr>
          <p:cNvPr id="20" name="Text Box 29">
            <a:extLst>
              <a:ext uri="{FF2B5EF4-FFF2-40B4-BE49-F238E27FC236}">
                <a16:creationId xmlns:a16="http://schemas.microsoft.com/office/drawing/2014/main" id="{E56F1B4C-8154-41E0-9728-2601D3A1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990" y="1804930"/>
            <a:ext cx="3710266" cy="427781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Para analisar os principais focos do problema, estratificamos os novos indicadores em vários fatores que nos permitem mapear a origem das falhas. A estratificação escolhida está apresentada na figura à esquerda. Partindo do princípio que os itens foco concentram 80% de relevância, avaliamos que os 3 primeiros itens, que concentram 83,2% dos problemas acumulados devem ser tratados como focos. São eles: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1 – Pedidos entregues no prazo, porém incompletos da linha de tubos;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2 – Pedidos entregues completos, porém fora do prazo da linha de tubos;</a:t>
            </a:r>
          </a:p>
          <a:p>
            <a:pPr algn="just">
              <a:defRPr/>
            </a:pPr>
            <a:r>
              <a:rPr lang="pt-BR" sz="1600" dirty="0">
                <a:latin typeface="+mj-lt"/>
              </a:rPr>
              <a:t>3 – Pedidos entregues completos, porém fora do prazo da linha de escapamento.</a:t>
            </a:r>
          </a:p>
        </p:txBody>
      </p:sp>
    </p:spTree>
    <p:extLst>
      <p:ext uri="{BB962C8B-B14F-4D97-AF65-F5344CB8AC3E}">
        <p14:creationId xmlns:p14="http://schemas.microsoft.com/office/powerpoint/2010/main" val="15701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-826605" y="1114074"/>
            <a:ext cx="5881891" cy="27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de normalidade dos dados foco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330DE9-AE7B-4C88-9683-6B17F415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4" y="2127628"/>
            <a:ext cx="3800475" cy="32956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D883E3-6375-4DBC-BACC-A4BE2B14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04" y="2127628"/>
            <a:ext cx="3808745" cy="32956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1DF7EA-B3DB-46EA-B09B-68E12A93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974" y="2127628"/>
            <a:ext cx="3829050" cy="329565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362F7F6-997D-445E-8069-C1E4E1ED25EC}"/>
              </a:ext>
            </a:extLst>
          </p:cNvPr>
          <p:cNvCxnSpPr>
            <a:cxnSpLocks/>
          </p:cNvCxnSpPr>
          <p:nvPr/>
        </p:nvCxnSpPr>
        <p:spPr>
          <a:xfrm flipV="1">
            <a:off x="4014579" y="1537941"/>
            <a:ext cx="0" cy="388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950B530-161B-40BC-85CF-C80D523DDD43}"/>
              </a:ext>
            </a:extLst>
          </p:cNvPr>
          <p:cNvCxnSpPr>
            <a:cxnSpLocks/>
          </p:cNvCxnSpPr>
          <p:nvPr/>
        </p:nvCxnSpPr>
        <p:spPr>
          <a:xfrm flipV="1">
            <a:off x="7947149" y="1537940"/>
            <a:ext cx="0" cy="388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57A3771-C75C-4B84-87B8-AA354582460C}"/>
              </a:ext>
            </a:extLst>
          </p:cNvPr>
          <p:cNvCxnSpPr>
            <a:cxnSpLocks/>
          </p:cNvCxnSpPr>
          <p:nvPr/>
        </p:nvCxnSpPr>
        <p:spPr>
          <a:xfrm flipV="1">
            <a:off x="11888256" y="1534801"/>
            <a:ext cx="0" cy="388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8">
            <a:extLst>
              <a:ext uri="{FF2B5EF4-FFF2-40B4-BE49-F238E27FC236}">
                <a16:creationId xmlns:a16="http://schemas.microsoft.com/office/drawing/2014/main" id="{8B57E8FA-3B88-4F57-8E1F-7A3A9C6E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8" y="1630200"/>
            <a:ext cx="3817277" cy="49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sz="1200" dirty="0"/>
              <a:t>Pedidos entregues no prazo, porém incompletos da linha de tubos.</a:t>
            </a:r>
          </a:p>
          <a:p>
            <a:pPr marL="0" indent="0" algn="ctr">
              <a:spcBef>
                <a:spcPct val="20000"/>
              </a:spcBef>
            </a:pPr>
            <a:endParaRPr lang="pt-BR" altLang="pt-BR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579F6750-5998-40EE-9FBB-B786BCEFF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105" y="1627081"/>
            <a:ext cx="3817277" cy="49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200" dirty="0"/>
              <a:t>Pedidos entregues completos, porém fora do prazo da linha de tubos.</a:t>
            </a:r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E341AC21-8AFC-4E7B-BA9E-2F37C6BF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329" y="1627081"/>
            <a:ext cx="3817277" cy="49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sz="1200" dirty="0"/>
              <a:t>Pedidos entregues completos, porém fora do prazo da linha de escapamento.</a:t>
            </a:r>
            <a:endParaRPr lang="pt-BR" altLang="pt-BR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650882E6-FE5F-430C-AFAA-EB9A42D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4" y="5532446"/>
            <a:ext cx="11674153" cy="613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Os dados medidos para cada problema possuem p-valor&gt;0,05, portanto todos os problemas possuem comportamentos aproximadamente normais, e portanto previsíveis.</a:t>
            </a:r>
            <a:endParaRPr lang="pt-BR" altLang="pt-BR" sz="1600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8" y="1095352"/>
            <a:ext cx="3481489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Estatística descritiva dos dados foco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6035B9-A1D7-4EDB-9AF2-7CAD637BA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37" y="1274676"/>
            <a:ext cx="3743325" cy="1200150"/>
          </a:xfrm>
          <a:prstGeom prst="rect">
            <a:avLst/>
          </a:prstGeom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E58EA26B-5D0A-4E72-AEBC-41EAA996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2415651"/>
            <a:ext cx="5261113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Avaliando as diferenças entre as médias dos dados foco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E49DD04-5043-4DA5-9FBC-EB4189B2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8" y="2843882"/>
            <a:ext cx="4598504" cy="355691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B711C3E-5770-4B5C-9B99-CE943D32B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823" y="2842412"/>
            <a:ext cx="3233540" cy="10572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C3874E-2C1D-41B3-AE0B-B9256E1C9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131" y="2843882"/>
            <a:ext cx="3721223" cy="3185857"/>
          </a:xfrm>
          <a:prstGeom prst="rect">
            <a:avLst/>
          </a:prstGeom>
        </p:spPr>
      </p:pic>
      <p:sp>
        <p:nvSpPr>
          <p:cNvPr id="15" name="Rectangle 28">
            <a:extLst>
              <a:ext uri="{FF2B5EF4-FFF2-40B4-BE49-F238E27FC236}">
                <a16:creationId xmlns:a16="http://schemas.microsoft.com/office/drawing/2014/main" id="{69F65670-1B40-43D9-ACF9-CB5BA457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20" y="3901157"/>
            <a:ext cx="3233541" cy="2499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O teste ANOVA apresentou estes resultados. O gráfico apresenta forte indício visual da diferença das médias. Através do p-valor=0, rejeita-se a hipótese nula de que as médias são iguais, sendo portanto, ao menos uma diferente. O poder do teste para o espaço amostral utilizado, e diferença máxima das médias de 0,03 foi de aproximadamente 60%.</a:t>
            </a:r>
            <a:endParaRPr lang="pt-BR" altLang="pt-BR" sz="1600" dirty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8" y="1184334"/>
            <a:ext cx="5804452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Avaliando o comportamento dos indicadores no tempo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0331A0AA-FD71-44F1-9B89-3F31038B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020" y="1516283"/>
            <a:ext cx="5455145" cy="46724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É possível avaliar vários comportamentos característicos em cada gráfico e analisar possíveis causas. 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No indicador de pedidos de tubos entregues no prazo, incompletos, é possível notar uma alta variabilidade do valor do indicador em todo o período mensurado, em uma amplitude de quase 10%, os dados oscilam continuamente indicando um descontrole do processo gerador do indicador. 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Nos pedidos de tubos entregues fora do prazo, completos, temos uma variação brusca na amplitude entre os meses 6 e 12, e além disso, o processo se estabiliza nos últimos 6 meses em um valor mais alto do indicador em comparação com os primeiros meses. </a:t>
            </a:r>
          </a:p>
          <a:p>
            <a:pPr marL="285750" indent="-285750" algn="just">
              <a:spcBef>
                <a:spcPct val="20000"/>
              </a:spcBef>
              <a:buFontTx/>
              <a:buChar char="-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Nos pedidos de escapamentos entregues fora do prazo completos, é possível notar alta variabilidade e tendência de alta no indicador, levando o mesmo a índices piores no fim do prazo avaliado.</a:t>
            </a:r>
          </a:p>
          <a:p>
            <a:pPr marL="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O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Boxplot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 apresentado das variáveis nos indica que não são encontrados Outliers nos indicadores.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ADAEFD-8054-4EF4-9C2C-DD72D61B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514748"/>
            <a:ext cx="5536938" cy="22621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5165DE-5DEE-462F-808D-FC9F03B7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3937430"/>
            <a:ext cx="5526999" cy="22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7" y="1184334"/>
            <a:ext cx="7898295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Avaliando a meta dos indicadores foco para redução dos problemas triviais em 10%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0331A0AA-FD71-44F1-9B89-3F31038B6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1675307"/>
            <a:ext cx="11383617" cy="47254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Queremos reduzir o índice geral de defeitos em 13,1%. Considerando que os indicadores triviais só serão reduzidos em 10%, todo o restante do aumento deverá ocorrer pelos indicadores foco. Os problemas triviais, de acordo com o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pareto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 apresentado, acumulam 16,8% de todos as falhas que interferem em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OTIF_Entrega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. </a:t>
            </a: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Observa-se que os itens triviais foram reduzidos em 10%, e nos demais foram definidas metas de forma a equilibrar os valores, focando nos itens de maior índice de falhas.</a:t>
            </a: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  <a:p>
            <a:pPr marL="0" indent="0" algn="just">
              <a:spcBef>
                <a:spcPct val="20000"/>
              </a:spcBef>
            </a:pPr>
            <a:endParaRPr lang="pt-BR" altLang="pt-BR" sz="1600" dirty="0">
              <a:latin typeface="+mj-lt"/>
              <a:cs typeface="Segoe UI" panose="020B0502040204020203" pitchFamily="34" charset="0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1659D9E-6E85-70F9-2F90-07AA3B1A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56527"/>
              </p:ext>
            </p:extLst>
          </p:nvPr>
        </p:nvGraphicFramePr>
        <p:xfrm>
          <a:off x="388409" y="2591893"/>
          <a:ext cx="1118989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713">
                  <a:extLst>
                    <a:ext uri="{9D8B030D-6E8A-4147-A177-3AD203B41FA5}">
                      <a16:colId xmlns:a16="http://schemas.microsoft.com/office/drawing/2014/main" val="924665636"/>
                    </a:ext>
                  </a:extLst>
                </a:gridCol>
                <a:gridCol w="2119393">
                  <a:extLst>
                    <a:ext uri="{9D8B030D-6E8A-4147-A177-3AD203B41FA5}">
                      <a16:colId xmlns:a16="http://schemas.microsoft.com/office/drawing/2014/main" val="940537794"/>
                    </a:ext>
                  </a:extLst>
                </a:gridCol>
                <a:gridCol w="2043511">
                  <a:extLst>
                    <a:ext uri="{9D8B030D-6E8A-4147-A177-3AD203B41FA5}">
                      <a16:colId xmlns:a16="http://schemas.microsoft.com/office/drawing/2014/main" val="3728013237"/>
                    </a:ext>
                  </a:extLst>
                </a:gridCol>
                <a:gridCol w="2523277">
                  <a:extLst>
                    <a:ext uri="{9D8B030D-6E8A-4147-A177-3AD203B41FA5}">
                      <a16:colId xmlns:a16="http://schemas.microsoft.com/office/drawing/2014/main" val="2212732178"/>
                    </a:ext>
                  </a:extLst>
                </a:gridCol>
              </a:tblGrid>
              <a:tr h="356178">
                <a:tc>
                  <a:txBody>
                    <a:bodyPr/>
                    <a:lstStyle/>
                    <a:p>
                      <a:r>
                        <a:rPr lang="pt-BR" dirty="0"/>
                        <a:t>Indicador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Índice de defeitos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Metas definidas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Percentual de redução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No prazo incompleto </a:t>
                      </a:r>
                      <a:r>
                        <a:rPr lang="pt-BR" noProof="0"/>
                        <a:t>tubos</a:t>
                      </a:r>
                      <a:endParaRPr lang="pt-BR" noProof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24,13%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33,69%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Fora prazo completo tubos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17,74%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12,80%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27,85%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Fora prazo completo escapamentos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Fora prazo incompleto tubos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7,84%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10,00%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 prazo incompleto escapamentos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10,00%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9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Fora do prazo incompleto escapamentos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10,00%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4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16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291547" y="1184334"/>
            <a:ext cx="7898295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Metas individuais dos itens foco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8">
                <a:extLst>
                  <a:ext uri="{FF2B5EF4-FFF2-40B4-BE49-F238E27FC236}">
                    <a16:creationId xmlns:a16="http://schemas.microsoft.com/office/drawing/2014/main" id="{0331A0AA-FD71-44F1-9B89-3F31038B6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27" y="3253563"/>
                <a:ext cx="11383617" cy="30090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190500" indent="-1905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Com os percentuais de redução dos defeitos após definidas as metas, identificamos as metas de OTIF para escapamentos e tubos.</a:t>
                </a:r>
              </a:p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endParaRPr lang="pt-BR" altLang="pt-BR" sz="160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 algn="just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𝑀𝑒𝑡</m:t>
                      </m:r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𝑂𝑇𝐼</m:t>
                          </m:r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𝑇𝑢𝑏𝑜𝑠</m:t>
                              </m:r>
                            </m:sub>
                          </m:sSub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𝑂𝑇𝐼</m:t>
                      </m:r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𝑇𝑢𝑏𝑜𝑠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d>
                        <m:d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1+27,87%</m:t>
                          </m:r>
                        </m:e>
                      </m:d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=50,27∗1,2787=64,3%</m:t>
                      </m:r>
                    </m:oMath>
                  </m:oMathPara>
                </a14:m>
                <a:endParaRPr lang="pt-BR" altLang="pt-BR" sz="1600" dirty="0">
                  <a:latin typeface="+mj-lt"/>
                  <a:cs typeface="Segoe UI" panose="020B0502040204020203" pitchFamily="34" charset="0"/>
                </a:endParaRPr>
              </a:p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O mesmo feito para escapamentos;</a:t>
                </a:r>
              </a:p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Com as metas conforme definidas, teremos a meta dos tubos e escapamentos, </a:t>
                </a:r>
                <a:r>
                  <a:rPr lang="pt-BR" altLang="pt-BR" sz="1600" dirty="0" err="1">
                    <a:latin typeface="+mj-lt"/>
                    <a:cs typeface="Segoe UI" panose="020B0502040204020203" pitchFamily="34" charset="0"/>
                  </a:rPr>
                  <a:t>OTIF_entrega</a:t>
                </a: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, como a média entre os itens individuais;</a:t>
                </a:r>
              </a:p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endParaRPr lang="pt-BR" altLang="pt-BR" sz="160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 algn="just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𝑂𝑇𝐼</m:t>
                      </m:r>
                      <m:sSub>
                        <m:sSubPr>
                          <m:ctrlP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𝐸𝑛𝑡𝑟𝑒𝑔𝑎</m:t>
                          </m:r>
                        </m:sub>
                      </m:sSub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é</m:t>
                      </m:r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𝑑𝑖𝑎</m:t>
                      </m:r>
                      <m:d>
                        <m:dPr>
                          <m:ctrlP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𝑂𝑇𝐼</m:t>
                          </m:r>
                          <m:sSub>
                            <m:sSubPr>
                              <m:ctrlPr>
                                <a:rPr lang="pt-BR" altLang="pt-B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altLang="pt-B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𝐸𝑠𝑐𝑎𝑝𝑎𝑚𝑒𝑛𝑡𝑜𝑠</m:t>
                              </m:r>
                            </m:sub>
                          </m:sSub>
                          <m: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𝑂𝑇𝐼</m:t>
                          </m:r>
                          <m:sSub>
                            <m:sSubPr>
                              <m:ctrlPr>
                                <a:rPr lang="pt-BR" altLang="pt-B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altLang="pt-B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𝑇𝑢𝑏𝑜𝑠</m:t>
                              </m:r>
                            </m:sub>
                          </m:sSub>
                        </m:e>
                      </m:d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é</m:t>
                      </m:r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𝑑𝑖𝑎</m:t>
                      </m:r>
                      <m:d>
                        <m:dPr>
                          <m:ctrlP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64,3;89,43</m:t>
                          </m:r>
                        </m:e>
                      </m:d>
                      <m:r>
                        <a:rPr lang="pt-BR" altLang="pt-BR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=76,9%</m:t>
                      </m:r>
                    </m:oMath>
                  </m:oMathPara>
                </a14:m>
                <a:endParaRPr lang="pt-BR" altLang="pt-BR" sz="1600" dirty="0">
                  <a:latin typeface="+mj-lt"/>
                  <a:cs typeface="Segoe UI" panose="020B0502040204020203" pitchFamily="34" charset="0"/>
                </a:endParaRPr>
              </a:p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endParaRPr lang="pt-BR" altLang="pt-BR" sz="1600" dirty="0">
                  <a:latin typeface="+mj-lt"/>
                  <a:cs typeface="Segoe UI" panose="020B0502040204020203" pitchFamily="34" charset="0"/>
                </a:endParaRPr>
              </a:p>
              <a:p>
                <a:pPr marL="285750" indent="-285750" algn="just">
                  <a:spcBef>
                    <a:spcPct val="20000"/>
                  </a:spcBef>
                  <a:buFontTx/>
                  <a:buChar char="-"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Iremos agora analisar o comportamento do processo e as causas potenciais geradoras do problema;</a:t>
                </a:r>
              </a:p>
              <a:p>
                <a:pPr marL="0" indent="0" algn="just">
                  <a:spcBef>
                    <a:spcPct val="20000"/>
                  </a:spcBef>
                </a:pPr>
                <a:endParaRPr lang="pt-BR" altLang="pt-BR" sz="1600" dirty="0">
                  <a:latin typeface="+mj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Rectangle 28">
                <a:extLst>
                  <a:ext uri="{FF2B5EF4-FFF2-40B4-BE49-F238E27FC236}">
                    <a16:creationId xmlns:a16="http://schemas.microsoft.com/office/drawing/2014/main" id="{0331A0AA-FD71-44F1-9B89-3F31038B6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27" y="3253563"/>
                <a:ext cx="11383617" cy="3009014"/>
              </a:xfrm>
              <a:prstGeom prst="rect">
                <a:avLst/>
              </a:prstGeom>
              <a:blipFill>
                <a:blip r:embed="rId2"/>
                <a:stretch>
                  <a:fillRect l="-334" t="-418" r="-223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579F93-138F-F36A-B179-99C278AC1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98422"/>
              </p:ext>
            </p:extLst>
          </p:nvPr>
        </p:nvGraphicFramePr>
        <p:xfrm>
          <a:off x="121426" y="1530206"/>
          <a:ext cx="11383617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8053">
                  <a:extLst>
                    <a:ext uri="{9D8B030D-6E8A-4147-A177-3AD203B41FA5}">
                      <a16:colId xmlns:a16="http://schemas.microsoft.com/office/drawing/2014/main" val="2949926554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567237779"/>
                    </a:ext>
                  </a:extLst>
                </a:gridCol>
                <a:gridCol w="2200323">
                  <a:extLst>
                    <a:ext uri="{9D8B030D-6E8A-4147-A177-3AD203B41FA5}">
                      <a16:colId xmlns:a16="http://schemas.microsoft.com/office/drawing/2014/main" val="2025823895"/>
                    </a:ext>
                  </a:extLst>
                </a:gridCol>
                <a:gridCol w="2263023">
                  <a:extLst>
                    <a:ext uri="{9D8B030D-6E8A-4147-A177-3AD203B41FA5}">
                      <a16:colId xmlns:a16="http://schemas.microsoft.com/office/drawing/2014/main" val="1776233326"/>
                    </a:ext>
                  </a:extLst>
                </a:gridCol>
                <a:gridCol w="3005578">
                  <a:extLst>
                    <a:ext uri="{9D8B030D-6E8A-4147-A177-3AD203B41FA5}">
                      <a16:colId xmlns:a16="http://schemas.microsoft.com/office/drawing/2014/main" val="367754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Índice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defeitos</a:t>
                      </a:r>
                      <a:r>
                        <a:rPr lang="en-US" dirty="0"/>
                        <a:t> (Soma)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Metas (Soma)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Percental de </a:t>
                      </a:r>
                      <a:r>
                        <a:rPr lang="en-US" dirty="0" err="1"/>
                        <a:t>redução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 de </a:t>
                      </a:r>
                      <a:r>
                        <a:rPr lang="en-US" dirty="0" err="1"/>
                        <a:t>OTIF_Tubos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0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Tubos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64,3%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9371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D9D3535-D0B4-6369-4B1D-E0A173900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587"/>
              </p:ext>
            </p:extLst>
          </p:nvPr>
        </p:nvGraphicFramePr>
        <p:xfrm>
          <a:off x="121428" y="2287344"/>
          <a:ext cx="113836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373">
                  <a:extLst>
                    <a:ext uri="{9D8B030D-6E8A-4147-A177-3AD203B41FA5}">
                      <a16:colId xmlns:a16="http://schemas.microsoft.com/office/drawing/2014/main" val="294992655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567237779"/>
                    </a:ext>
                  </a:extLst>
                </a:gridCol>
                <a:gridCol w="2179839">
                  <a:extLst>
                    <a:ext uri="{9D8B030D-6E8A-4147-A177-3AD203B41FA5}">
                      <a16:colId xmlns:a16="http://schemas.microsoft.com/office/drawing/2014/main" val="2025823895"/>
                    </a:ext>
                  </a:extLst>
                </a:gridCol>
                <a:gridCol w="2267458">
                  <a:extLst>
                    <a:ext uri="{9D8B030D-6E8A-4147-A177-3AD203B41FA5}">
                      <a16:colId xmlns:a16="http://schemas.microsoft.com/office/drawing/2014/main" val="1776233326"/>
                    </a:ext>
                  </a:extLst>
                </a:gridCol>
                <a:gridCol w="3011465">
                  <a:extLst>
                    <a:ext uri="{9D8B030D-6E8A-4147-A177-3AD203B41FA5}">
                      <a16:colId xmlns:a16="http://schemas.microsoft.com/office/drawing/2014/main" val="367754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Índice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defeitos</a:t>
                      </a:r>
                      <a:r>
                        <a:rPr lang="en-US" dirty="0"/>
                        <a:t> (Soma)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Metas (Soma)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Percental de </a:t>
                      </a:r>
                      <a:r>
                        <a:rPr lang="en-US" dirty="0" err="1"/>
                        <a:t>redução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 de </a:t>
                      </a:r>
                      <a:r>
                        <a:rPr lang="en-US" dirty="0" err="1"/>
                        <a:t>OTIF_Escapamentos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Escapamentos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9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5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Medição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D202AD61-C7AA-4B23-9269-BF0BCABB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8" y="1184334"/>
            <a:ext cx="3021496" cy="3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 </a:t>
            </a:r>
            <a:r>
              <a:rPr lang="pt-BR" alt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gerador do problema</a:t>
            </a:r>
            <a:endParaRPr lang="pt-BR" altLang="pt-BR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66959DD-CB50-4D31-8CE1-495B331345D4}"/>
              </a:ext>
            </a:extLst>
          </p:cNvPr>
          <p:cNvGrpSpPr/>
          <p:nvPr/>
        </p:nvGrpSpPr>
        <p:grpSpPr>
          <a:xfrm>
            <a:off x="261160" y="1541252"/>
            <a:ext cx="7312968" cy="4766782"/>
            <a:chOff x="592459" y="1514748"/>
            <a:chExt cx="11295797" cy="4593602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A2D6914A-1614-4211-BFC9-BEC13A79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459" y="1514748"/>
              <a:ext cx="11295797" cy="4593602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7BFA2E8-074F-4F5E-96AB-6F9A72BBE810}"/>
                </a:ext>
              </a:extLst>
            </p:cNvPr>
            <p:cNvSpPr/>
            <p:nvPr/>
          </p:nvSpPr>
          <p:spPr>
            <a:xfrm>
              <a:off x="6019862" y="2223396"/>
              <a:ext cx="1231107" cy="6096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5DA641B-52A2-4208-9533-0A40D5B5B919}"/>
                </a:ext>
              </a:extLst>
            </p:cNvPr>
            <p:cNvSpPr/>
            <p:nvPr/>
          </p:nvSpPr>
          <p:spPr>
            <a:xfrm>
              <a:off x="7517401" y="2196892"/>
              <a:ext cx="1515913" cy="6361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52AAEB1-1E0F-497D-A3E2-D2337AB68AC9}"/>
                </a:ext>
              </a:extLst>
            </p:cNvPr>
            <p:cNvSpPr/>
            <p:nvPr/>
          </p:nvSpPr>
          <p:spPr>
            <a:xfrm>
              <a:off x="2225481" y="5273133"/>
              <a:ext cx="1231107" cy="4885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8">
                <a:extLst>
                  <a:ext uri="{FF2B5EF4-FFF2-40B4-BE49-F238E27FC236}">
                    <a16:creationId xmlns:a16="http://schemas.microsoft.com/office/drawing/2014/main" id="{BDA0FD7B-0F09-42DF-81D1-C5FDBBAA1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128" y="749429"/>
                <a:ext cx="4504626" cy="555860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190500" indent="-1905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just">
                  <a:spcBef>
                    <a:spcPct val="20000"/>
                  </a:spcBef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Etapas críticas:</a:t>
                </a:r>
              </a:p>
              <a:p>
                <a:pPr marL="0" indent="0" algn="just">
                  <a:spcBef>
                    <a:spcPct val="20000"/>
                  </a:spcBef>
                </a:pPr>
                <a:r>
                  <a:rPr lang="pt-BR" altLang="pt-BR" sz="1200" dirty="0">
                    <a:latin typeface="+mj-lt"/>
                    <a:cs typeface="Segoe UI" panose="020B0502040204020203" pitchFamily="34" charset="0"/>
                  </a:rPr>
                  <a:t>1 – Consultar estoque:</a:t>
                </a:r>
              </a:p>
              <a:p>
                <a:pPr marL="0" indent="0" algn="just">
                  <a:spcBef>
                    <a:spcPct val="20000"/>
                  </a:spcBef>
                </a:pPr>
                <a:r>
                  <a:rPr lang="pt-BR" altLang="pt-BR" sz="1200" dirty="0">
                    <a:latin typeface="+mj-lt"/>
                    <a:cs typeface="Segoe UI" panose="020B0502040204020203" pitchFamily="34" charset="0"/>
                  </a:rPr>
                  <a:t>P.P.: Prazo para completar pedido do cliente;</a:t>
                </a: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𝑃𝑒𝑑𝑖𝑑𝑜𝑠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𝑐𝑜𝑚𝑝𝑙𝑒𝑡𝑜𝑠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𝑝𝑟𝑎𝑧𝑜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𝑠𝑜𝑙𝑖𝑐𝑖𝑡𝑎𝑑𝑜</m:t>
                      </m:r>
                    </m:oMath>
                  </m:oMathPara>
                </a14:m>
                <a:endParaRPr lang="pt-BR" altLang="pt-BR" sz="12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𝑐𝑜𝑛𝑒𝑥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ã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𝑖𝑛𝑡𝑒𝑟𝑛𝑒𝑡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𝑐𝑜𝑚𝑝𝑢𝑡𝑎𝑑𝑜𝑟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𝑎𝑐𝑒𝑠𝑠𝑜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𝑒𝑠𝑡𝑜𝑞𝑢𝑒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𝑉𝑒𝑛𝑑𝑒𝑑𝑜𝑟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𝑡𝑟𝑒𝑖𝑛𝑎𝑑𝑜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𝑃𝑒𝑑𝑖𝑑𝑜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𝑓𝑒𝑖𝑡𝑜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𝑝𝑒𝑙𝑜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𝑐𝑙𝑖𝑒𝑛𝑡𝑒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𝐷𝑖𝑠𝑝𝑜𝑛𝑖𝑏𝑖𝑙𝑖𝑑𝑎𝑑𝑒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𝑠𝑖𝑠𝑡𝑒𝑚𝑎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𝐸𝑠𝑡𝑜𝑞𝑢𝑒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𝑖𝑛𝑓𝑜𝑟𝑚𝑎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çõ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𝑎𝑡𝑢𝑎𝑙𝑖𝑧𝑎𝑑𝑎𝑠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:r>
                  <a:rPr lang="pt-BR" altLang="pt-BR" sz="1200" dirty="0">
                    <a:latin typeface="+mj-lt"/>
                    <a:cs typeface="Segoe UI" panose="020B0502040204020203" pitchFamily="34" charset="0"/>
                  </a:rPr>
                  <a:t>2- Enviar proposta comercial com preço e prazo:</a:t>
                </a:r>
              </a:p>
              <a:p>
                <a:pPr marL="0" indent="0">
                  <a:spcBef>
                    <a:spcPct val="20000"/>
                  </a:spcBef>
                </a:pPr>
                <a:r>
                  <a:rPr lang="pt-BR" altLang="pt-BR" sz="1200" b="0" dirty="0">
                    <a:latin typeface="+mj-lt"/>
                    <a:cs typeface="Segoe UI" panose="020B0502040204020203" pitchFamily="34" charset="0"/>
                  </a:rPr>
                  <a:t>P.P.:</a:t>
                </a:r>
                <a:r>
                  <a:rPr lang="pt-BR" altLang="pt-BR" sz="1200" dirty="0">
                    <a:latin typeface="+mj-lt"/>
                    <a:cs typeface="Segoe UI" panose="020B0502040204020203" pitchFamily="34" charset="0"/>
                  </a:rPr>
                  <a:t> E-mail com proposta contendo preço e prazo;</a:t>
                </a: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𝑃𝑟𝑎𝑧𝑜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𝑠𝑜𝑙𝑖𝑐𝑖𝑡𝑎𝑑𝑜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𝑒𝑛𝑡𝑟𝑒𝑔𝑎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𝐷𝑖𝑠𝑡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â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𝑛𝑐𝑖𝑎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𝑙𝑜𝑐𝑎𝑙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𝑒𝑛𝑡𝑟𝑒𝑔𝑎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𝑐𝑜𝑛𝑒𝑥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ã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𝑖𝑛𝑡𝑒𝑟𝑛𝑒𝑡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𝑐𝑜𝑚𝑝𝑢𝑡𝑎𝑑𝑜𝑟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𝑒𝑛𝑣𝑖𝑜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𝑚𝑎𝑖𝑙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𝑃𝑟𝑎𝑧𝑜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𝑐𝑜𝑚𝑝𝑙𝑒𝑡𝑎𝑟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𝑐𝑎𝑟𝑔𝑎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𝐷𝑖𝑠𝑡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â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𝑛𝑐𝑖𝑎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𝑒𝑛𝑡𝑟𝑒𝑔𝑎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𝑝𝑒𝑑𝑖𝑑𝑜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𝑀𝑎𝑝𝑎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𝑒𝑛𝑡𝑟𝑒𝑔𝑎𝑠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:r>
                  <a:rPr lang="pt-BR" altLang="pt-BR" sz="1200" dirty="0">
                    <a:latin typeface="+mj-lt"/>
                    <a:cs typeface="Segoe UI" panose="020B0502040204020203" pitchFamily="34" charset="0"/>
                  </a:rPr>
                  <a:t>3 – Aguardar formar a carga:</a:t>
                </a:r>
              </a:p>
              <a:p>
                <a:pPr marL="0" indent="0">
                  <a:spcBef>
                    <a:spcPct val="20000"/>
                  </a:spcBef>
                </a:pPr>
                <a:r>
                  <a:rPr lang="pt-BR" altLang="pt-BR" sz="1200" b="0" dirty="0">
                    <a:latin typeface="+mj-lt"/>
                    <a:cs typeface="Segoe UI" panose="020B0502040204020203" pitchFamily="34" charset="0"/>
                  </a:rPr>
                  <a:t>P.P.: Carga formada, etiquetada e embalada para transporte;</a:t>
                </a: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𝐼𝑡𝑒𝑛𝑠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𝑐𝑜𝑟𝑟𝑒𝑡𝑜𝑠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𝑐𝑎𝑟𝑔𝑎</m:t>
                      </m:r>
                    </m:oMath>
                  </m:oMathPara>
                </a14:m>
                <a:endParaRPr lang="pt-BR" altLang="pt-BR" sz="120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𝑇𝑒𝑚𝑝𝑜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𝑎𝑡𝑟𝑎𝑠𝑜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𝑓𝑜𝑟𝑚𝑎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çã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𝑐𝑎𝑟𝑔𝑎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𝑃𝑒𝑑𝑖𝑑𝑜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𝑓𝑒𝑖𝑡𝑜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𝑝𝑒𝑙𝑜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𝑐𝑙𝑖𝑒𝑛𝑡𝑒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𝑃𝑟𝑎𝑧𝑜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𝑠𝑜𝑙𝑖𝑐𝑖𝑡𝑎𝑑𝑜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𝑐𝑜𝑚𝑝𝑙𝑒𝑡𝑎𝑟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𝑝𝑒𝑑𝑖𝑑𝑜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pt-BR" altLang="pt-BR" sz="12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𝐿𝑖𝑏𝑒𝑟𝑎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çã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𝑑𝑜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𝑓𝑟𝑒𝑡𝑒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pt-BR" altLang="pt-BR" sz="12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𝐸𝑚𝑏𝑎𝑙𝑎𝑔𝑒𝑛𝑠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pt-BR" altLang="pt-BR" sz="12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12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sub>
                      </m:sSub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𝐹𝑢𝑛𝑐𝑖𝑜𝑛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𝑟𝑖𝑜𝑠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𝑡𝑟𝑒𝑖𝑛𝑎𝑑𝑜𝑠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𝑝𝑎𝑟𝑎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𝑒𝑡𝑖𝑞𝑢𝑒𝑡𝑎𝑟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𝑠𝑒𝑝𝑎𝑟𝑎𝑟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𝑐𝑎𝑟𝑔𝑎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(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pt-BR" altLang="pt-BR" sz="12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2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pt-BR" altLang="pt-BR" sz="1200" b="0" dirty="0">
                  <a:latin typeface="+mj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Rectangle 28">
                <a:extLst>
                  <a:ext uri="{FF2B5EF4-FFF2-40B4-BE49-F238E27FC236}">
                    <a16:creationId xmlns:a16="http://schemas.microsoft.com/office/drawing/2014/main" id="{BDA0FD7B-0F09-42DF-81D1-C5FDBBAA1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4128" y="749429"/>
                <a:ext cx="4504626" cy="5558605"/>
              </a:xfrm>
              <a:prstGeom prst="rect">
                <a:avLst/>
              </a:prstGeom>
              <a:blipFill>
                <a:blip r:embed="rId3"/>
                <a:stretch>
                  <a:fillRect l="-540" t="-219" r="-1080" b="-54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84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8595</TotalTime>
  <Words>1912</Words>
  <Application>Microsoft Macintosh PowerPoint</Application>
  <PresentationFormat>Widescreen</PresentationFormat>
  <Paragraphs>365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Segoe UI</vt:lpstr>
      <vt:lpstr>Wingdings</vt:lpstr>
      <vt:lpstr>Tema do Office</vt:lpstr>
      <vt:lpstr> Certificação de Projetos Seis Sigma Aumento das entregas on time in full de tubos e escapamentos Fase de Medição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Arthur Claudino</cp:lastModifiedBy>
  <cp:revision>162</cp:revision>
  <dcterms:created xsi:type="dcterms:W3CDTF">2018-08-10T12:49:00Z</dcterms:created>
  <dcterms:modified xsi:type="dcterms:W3CDTF">2024-03-24T10:40:04Z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