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303" r:id="rId3"/>
    <p:sldId id="298" r:id="rId4"/>
    <p:sldId id="299" r:id="rId5"/>
    <p:sldId id="300" r:id="rId6"/>
    <p:sldId id="301" r:id="rId7"/>
    <p:sldId id="302" r:id="rId8"/>
    <p:sldId id="30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T5886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B"/>
    <a:srgbClr val="31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s://www.instagram.com/grupovoitto/?hl=pt-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s://www.facebook.com/grupovoitto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voitto.com.br/" TargetMode="External"/><Relationship Id="rId9" Type="http://schemas.openxmlformats.org/officeDocument/2006/relationships/hyperlink" Target="https://www.youtube.com/channel/UCr2UVc__HXel0LITdAO7Kvw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231572" y="4502298"/>
            <a:ext cx="7728856" cy="618341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>
            <a:lvl1pPr algn="ctr">
              <a:defRPr sz="1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8" name="Grupo 12"/>
          <p:cNvGrpSpPr/>
          <p:nvPr userDrawn="1"/>
        </p:nvGrpSpPr>
        <p:grpSpPr>
          <a:xfrm>
            <a:off x="2451958" y="1992349"/>
            <a:ext cx="6519605" cy="2778994"/>
            <a:chOff x="2451958" y="2407028"/>
            <a:chExt cx="6519605" cy="2778994"/>
          </a:xfrm>
        </p:grpSpPr>
        <p:grpSp>
          <p:nvGrpSpPr>
            <p:cNvPr id="9" name="Grupo 9"/>
            <p:cNvGrpSpPr/>
            <p:nvPr/>
          </p:nvGrpSpPr>
          <p:grpSpPr>
            <a:xfrm>
              <a:off x="3220437" y="2407028"/>
              <a:ext cx="5751126" cy="1559150"/>
              <a:chOff x="3220437" y="2342631"/>
              <a:chExt cx="5751126" cy="1559150"/>
            </a:xfrm>
          </p:grpSpPr>
          <p:pic>
            <p:nvPicPr>
              <p:cNvPr id="13" name="Imagem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085" y="2342631"/>
                <a:ext cx="3413831" cy="1030814"/>
              </a:xfrm>
              <a:prstGeom prst="rect">
                <a:avLst/>
              </a:prstGeom>
            </p:spPr>
          </p:pic>
          <p:sp>
            <p:nvSpPr>
              <p:cNvPr id="14" name="CaixaDeTexto 13"/>
              <p:cNvSpPr txBox="1"/>
              <p:nvPr/>
            </p:nvSpPr>
            <p:spPr>
              <a:xfrm>
                <a:off x="3220437" y="3532449"/>
                <a:ext cx="5751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Capacitações completas para um mercado competitivo</a:t>
                </a:r>
              </a:p>
            </p:txBody>
          </p:sp>
        </p:grpSp>
        <p:sp>
          <p:nvSpPr>
            <p:cNvPr id="12" name="CaixaDeTexto 11"/>
            <p:cNvSpPr txBox="1"/>
            <p:nvPr/>
          </p:nvSpPr>
          <p:spPr>
            <a:xfrm>
              <a:off x="2451958" y="481669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6478073"/>
            <a:ext cx="11024315" cy="14400"/>
          </a:xfrm>
          <a:prstGeom prst="rect">
            <a:avLst/>
          </a:prstGeom>
          <a:solidFill>
            <a:schemeClr val="tx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-2148" y="6540320"/>
            <a:ext cx="11024315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63" y="6181860"/>
            <a:ext cx="920472" cy="50317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9" y="560101"/>
            <a:ext cx="216127" cy="22127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972846" y="276357"/>
            <a:ext cx="10515600" cy="78876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 userDrawn="1">
            <p:ph idx="1"/>
          </p:nvPr>
        </p:nvSpPr>
        <p:spPr>
          <a:xfrm>
            <a:off x="838200" y="1961637"/>
            <a:ext cx="10515600" cy="4351338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Conteúdo 2"/>
          <p:cNvSpPr txBox="1"/>
          <p:nvPr userDrawn="1"/>
        </p:nvSpPr>
        <p:spPr>
          <a:xfrm>
            <a:off x="554688" y="2089854"/>
            <a:ext cx="6068181" cy="3429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pt-BR" sz="2400" dirty="0"/>
          </a:p>
          <a:p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606204" y="496876"/>
            <a:ext cx="2408989" cy="6260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06204" y="496511"/>
            <a:ext cx="2408990" cy="626084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</a:rPr>
              <a:t>MÓDULO X</a:t>
            </a:r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06204" y="2006722"/>
            <a:ext cx="6068181" cy="4351338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Char char="ü"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>
              <a:buFont typeface="Wingdings" panose="05000000000000000000" pitchFamily="2" charset="2"/>
              <a:buChar char="ü"/>
            </a:pP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Lição 1: XXXXX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Lição 2:</a:t>
            </a:r>
          </a:p>
        </p:txBody>
      </p:sp>
      <p:sp>
        <p:nvSpPr>
          <p:cNvPr id="14" name="Espaço Reservado para Texto 20"/>
          <p:cNvSpPr>
            <a:spLocks noGrp="1"/>
          </p:cNvSpPr>
          <p:nvPr>
            <p:ph type="body" sz="quarter" idx="11" hasCustomPrompt="1"/>
          </p:nvPr>
        </p:nvSpPr>
        <p:spPr>
          <a:xfrm>
            <a:off x="606204" y="1200376"/>
            <a:ext cx="6068181" cy="46166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2pPr>
            <a:lvl3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3pPr>
            <a:lvl4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4pPr>
            <a:lvl5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5pPr>
          </a:lstStyle>
          <a:p>
            <a:pPr lvl="0"/>
            <a:r>
              <a:rPr lang="pt-BR" dirty="0"/>
              <a:t>Título do Módulo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2" cy="68579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2" y="2600426"/>
            <a:ext cx="3413831" cy="1030814"/>
          </a:xfrm>
          <a:prstGeom prst="rect">
            <a:avLst/>
          </a:prstGeom>
        </p:spPr>
      </p:pic>
      <p:sp>
        <p:nvSpPr>
          <p:cNvPr id="8" name="Retângulo 7">
            <a:hlinkClick r:id="rId4"/>
          </p:cNvPr>
          <p:cNvSpPr/>
          <p:nvPr userDrawn="1"/>
        </p:nvSpPr>
        <p:spPr>
          <a:xfrm>
            <a:off x="4248170" y="4399715"/>
            <a:ext cx="3854615" cy="60279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05" y="5252612"/>
            <a:ext cx="468000" cy="468000"/>
          </a:xfrm>
          <a:prstGeom prst="rect">
            <a:avLst/>
          </a:prstGeom>
        </p:spPr>
      </p:pic>
      <p:pic>
        <p:nvPicPr>
          <p:cNvPr id="10" name="Imagem 9">
            <a:hlinkClick r:id="rId7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03" y="5252612"/>
            <a:ext cx="473143" cy="468000"/>
          </a:xfrm>
          <a:prstGeom prst="rect">
            <a:avLst/>
          </a:prstGeom>
        </p:spPr>
      </p:pic>
      <p:pic>
        <p:nvPicPr>
          <p:cNvPr id="11" name="Imagem 10">
            <a:hlinkClick r:id="rId9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07" y="5252612"/>
            <a:ext cx="468000" cy="468000"/>
          </a:xfrm>
          <a:prstGeom prst="rect">
            <a:avLst/>
          </a:prstGeom>
        </p:spPr>
      </p:pic>
      <p:sp>
        <p:nvSpPr>
          <p:cNvPr id="12" name="CaixaDeTexto 11">
            <a:hlinkClick r:id="rId5"/>
          </p:cNvPr>
          <p:cNvSpPr txBox="1"/>
          <p:nvPr userDrawn="1"/>
        </p:nvSpPr>
        <p:spPr>
          <a:xfrm>
            <a:off x="2878976" y="5286557"/>
            <a:ext cx="162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aixaDeTexto 12">
            <a:hlinkClick r:id="rId7"/>
          </p:cNvPr>
          <p:cNvSpPr txBox="1"/>
          <p:nvPr userDrawn="1"/>
        </p:nvSpPr>
        <p:spPr>
          <a:xfrm>
            <a:off x="5543736" y="5286557"/>
            <a:ext cx="1774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hlinkClick r:id="rId9"/>
          </p:cNvPr>
          <p:cNvSpPr txBox="1"/>
          <p:nvPr userDrawn="1"/>
        </p:nvSpPr>
        <p:spPr>
          <a:xfrm>
            <a:off x="8323367" y="5252612"/>
            <a:ext cx="152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hlinkClick r:id="rId4"/>
          </p:cNvPr>
          <p:cNvSpPr txBox="1"/>
          <p:nvPr userDrawn="1"/>
        </p:nvSpPr>
        <p:spPr>
          <a:xfrm>
            <a:off x="4822543" y="4470279"/>
            <a:ext cx="270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www.voitto.com.br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642C-B971-4553-A9D2-FE3932B26E5A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BC3D-51C0-42CE-91CC-7EE01C9889C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 altLang="pt-BR" i="1" dirty="0"/>
            </a:br>
            <a:r>
              <a:rPr lang="pt-BR" altLang="pt-BR" i="1" dirty="0"/>
              <a:t>Certificação de Projetos Seis Sigma</a:t>
            </a:r>
            <a:br>
              <a:rPr lang="pt-BR" altLang="pt-BR" i="1" dirty="0"/>
            </a:br>
            <a:r>
              <a:rPr lang="pt-BR" altLang="pt-BR" i="1" dirty="0"/>
              <a:t>Inserir Título do Projeto</a:t>
            </a:r>
            <a:br>
              <a:rPr lang="pt-BR" altLang="pt-BR" i="1" dirty="0"/>
            </a:b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/>
          <p:cNvSpPr txBox="1"/>
          <p:nvPr/>
        </p:nvSpPr>
        <p:spPr>
          <a:xfrm>
            <a:off x="929144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Análise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61135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885135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393135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674371" y="1197008"/>
            <a:ext cx="4368000" cy="3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Etapa de análise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869135" y="360761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377135" y="360761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D9206CE8-EDA7-4B0E-8B07-2FFFFC01D20F}"/>
              </a:ext>
            </a:extLst>
          </p:cNvPr>
          <p:cNvSpPr txBox="1">
            <a:spLocks/>
          </p:cNvSpPr>
          <p:nvPr/>
        </p:nvSpPr>
        <p:spPr>
          <a:xfrm>
            <a:off x="382200" y="1685570"/>
            <a:ext cx="11142143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A etapa de análise será responsável pela comprovação das causas para o baixo valor do indicador </a:t>
            </a:r>
            <a:r>
              <a:rPr lang="pt-BR" altLang="pt-BR" sz="1600" dirty="0" err="1">
                <a:latin typeface="+mj-lt"/>
                <a:cs typeface="Segoe UI" panose="020B0502040204020203" pitchFamily="34" charset="0"/>
              </a:rPr>
              <a:t>OTIF_entregas</a:t>
            </a: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 levantadas na etapa anterior através de fatos e dados. As análises utilizadas serão teste de igualdade de variâncias, teste ANOVA, testes de hipótese para duas amostras e teste </a:t>
            </a:r>
            <a:r>
              <a:rPr lang="pt-BR" altLang="pt-BR" sz="1600" dirty="0" err="1">
                <a:latin typeface="+mj-lt"/>
                <a:cs typeface="Segoe UI" panose="020B0502040204020203" pitchFamily="34" charset="0"/>
              </a:rPr>
              <a:t>Qui</a:t>
            </a: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-quadrado, serão comprovadas três causas para sequencia do projeto e as demais serão dadas como comprovadas. As causas a serem comprovadas e os respectivos métodos serão:</a:t>
            </a:r>
          </a:p>
          <a:p>
            <a:pPr algn="just"/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Falta de Mapa Geográfico: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Teste de igualdade de variâncias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Teste ANOVA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Teste de hipótese</a:t>
            </a:r>
          </a:p>
          <a:p>
            <a:pPr algn="just"/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Composição Fracionada de cargas: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Teste </a:t>
            </a:r>
            <a:r>
              <a:rPr lang="pt-BR" altLang="pt-BR" sz="1600" dirty="0" err="1">
                <a:latin typeface="+mj-lt"/>
                <a:cs typeface="Segoe UI" panose="020B0502040204020203" pitchFamily="34" charset="0"/>
              </a:rPr>
              <a:t>qui</a:t>
            </a: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-quadrado</a:t>
            </a:r>
          </a:p>
          <a:p>
            <a:pPr algn="just"/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Prazos acordados para sábados e domingos: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Teste </a:t>
            </a:r>
            <a:r>
              <a:rPr lang="pt-BR" altLang="pt-BR" sz="1600" dirty="0" err="1">
                <a:latin typeface="+mj-lt"/>
                <a:cs typeface="Segoe UI" panose="020B0502040204020203" pitchFamily="34" charset="0"/>
              </a:rPr>
              <a:t>qui</a:t>
            </a: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-quadrado</a:t>
            </a:r>
          </a:p>
        </p:txBody>
      </p:sp>
    </p:spTree>
    <p:extLst>
      <p:ext uri="{BB962C8B-B14F-4D97-AF65-F5344CB8AC3E}">
        <p14:creationId xmlns:p14="http://schemas.microsoft.com/office/powerpoint/2010/main" val="283818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/>
          <p:cNvSpPr txBox="1"/>
          <p:nvPr/>
        </p:nvSpPr>
        <p:spPr>
          <a:xfrm>
            <a:off x="929144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Análise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61135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885135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393135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674371" y="1197008"/>
            <a:ext cx="4368000" cy="3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Análise falta de mapa Geográfico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869135" y="360761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377135" y="360761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D9206CE8-EDA7-4B0E-8B07-2FFFFC01D20F}"/>
              </a:ext>
            </a:extLst>
          </p:cNvPr>
          <p:cNvSpPr txBox="1">
            <a:spLocks/>
          </p:cNvSpPr>
          <p:nvPr/>
        </p:nvSpPr>
        <p:spPr>
          <a:xfrm>
            <a:off x="6480312" y="1685570"/>
            <a:ext cx="5287614" cy="4610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A primeira análise visa avaliar os prazos de entrega entre as diferentes regiões geográficas, buscando saber se existem diferenças significativas entre as variâncias e as médias dos prazos de entrega. O p-valor do teste de igualdade de variâncias para comparações múltiplas retornou o valor 0,00, como p-valor&lt;0,05, indica que rejeitamos a hipótese nula, de que todas as variâncias são iguais, e portanto, pelo menos uma das variâncias é diferente.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O p-valor do ANOVA foi de 0,00, como p-valor&lt;0,05, rejeitamos a hipótese nula, o que indica que pelo menos uma média é diferente. Os gráficos apresentam as informações de forma visual. É possível perceber que todos os estados presentam variações diferentes no tempo de entrega, e que o estado norte apresenta maior variação dentre todos. É possível ainda verificar que a média é significativamente diferente, sendo que as entregas ocorrem de 2 a 3 dias na região sudeste, e podem levar mais de 10 dias na região norte. Isso indica que a falta de um mapa geográfico pode ser um grande problema, uma vez que o desconhecimento de tais informações pode ter como consequência a solicitação de prazos incorretos. Portanto o próximo passo é analisar a relação entre os tempos de transporte e os prazos acordados.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847FAD2-FE4B-4607-84E6-9DFF14944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10" y="1685570"/>
            <a:ext cx="5888520" cy="23050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4F4E90E-819C-406D-B7A7-7EACDF206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10" y="3990620"/>
            <a:ext cx="5888520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/>
          <p:cNvSpPr txBox="1"/>
          <p:nvPr/>
        </p:nvSpPr>
        <p:spPr>
          <a:xfrm>
            <a:off x="929144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Análise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61135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885135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393135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674371" y="1197008"/>
            <a:ext cx="4368000" cy="3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Análise Tempo de transporte x Prazo acordado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869135" y="360761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377135" y="360761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4" name="Rectangle 28">
            <a:extLst>
              <a:ext uri="{FF2B5EF4-FFF2-40B4-BE49-F238E27FC236}">
                <a16:creationId xmlns:a16="http://schemas.microsoft.com/office/drawing/2014/main" id="{34C3E5A5-D20D-4561-9F10-649856161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64" y="1856892"/>
            <a:ext cx="1272209" cy="3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Região sul</a:t>
            </a: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F329DFCA-3571-42DA-B3C3-075B0A0A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005" y="1856892"/>
            <a:ext cx="1587026" cy="3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Região sudeste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AE856F2-4AA0-4642-AF7F-921F0B9DF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005" y="2345454"/>
            <a:ext cx="3562350" cy="348615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1311CE5-345C-400A-BC90-B426C3A1B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64" y="2345454"/>
            <a:ext cx="3314700" cy="3438525"/>
          </a:xfrm>
          <a:prstGeom prst="rect">
            <a:avLst/>
          </a:prstGeom>
        </p:spPr>
      </p:pic>
      <p:sp>
        <p:nvSpPr>
          <p:cNvPr id="19" name="Rectangle 28">
            <a:extLst>
              <a:ext uri="{FF2B5EF4-FFF2-40B4-BE49-F238E27FC236}">
                <a16:creationId xmlns:a16="http://schemas.microsoft.com/office/drawing/2014/main" id="{B63A26BE-68EF-49DF-BF54-54D205B97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797" y="1856892"/>
            <a:ext cx="2122996" cy="3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Região centro-oeste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9ED3E55-0514-4E49-8C1A-BE3335D25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797" y="2321641"/>
            <a:ext cx="38766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/>
          <p:cNvSpPr txBox="1"/>
          <p:nvPr/>
        </p:nvSpPr>
        <p:spPr>
          <a:xfrm>
            <a:off x="929144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Análise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61135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885135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393135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674371" y="1197008"/>
            <a:ext cx="4368000" cy="3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Análise Tempo de transporte x Prazo acordado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869135" y="360761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377135" y="360761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4" name="Rectangle 28">
            <a:extLst>
              <a:ext uri="{FF2B5EF4-FFF2-40B4-BE49-F238E27FC236}">
                <a16:creationId xmlns:a16="http://schemas.microsoft.com/office/drawing/2014/main" id="{34C3E5A5-D20D-4561-9F10-649856161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3" y="1831975"/>
            <a:ext cx="1806951" cy="3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Região nordeste</a:t>
            </a: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F329DFCA-3571-42DA-B3C3-075B0A0A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299" y="1827415"/>
            <a:ext cx="1587026" cy="3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Região norte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941AF0C-2C4E-4097-9E8C-EB888162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7" y="2345454"/>
            <a:ext cx="3648075" cy="3429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53E7AD-0255-459F-9A2E-26823D794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299" y="2345454"/>
            <a:ext cx="3495675" cy="3438525"/>
          </a:xfrm>
          <a:prstGeom prst="rect">
            <a:avLst/>
          </a:prstGeom>
        </p:spPr>
      </p:pic>
      <p:sp>
        <p:nvSpPr>
          <p:cNvPr id="21" name="Espaço Reservado para Conteúdo 8">
            <a:extLst>
              <a:ext uri="{FF2B5EF4-FFF2-40B4-BE49-F238E27FC236}">
                <a16:creationId xmlns:a16="http://schemas.microsoft.com/office/drawing/2014/main" id="{63361934-1049-4C59-9E1B-88D82C069F91}"/>
              </a:ext>
            </a:extLst>
          </p:cNvPr>
          <p:cNvSpPr txBox="1">
            <a:spLocks/>
          </p:cNvSpPr>
          <p:nvPr/>
        </p:nvSpPr>
        <p:spPr>
          <a:xfrm>
            <a:off x="7254114" y="1754904"/>
            <a:ext cx="4805366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Analisando a situação por região, é possível avaliar que a média do tempo de transporte e do prazo de entrega solicitado é diferente em 3 situações, nos estados sul, nordeste e norte, sendo a diferença mais crítica no estado Nordeste, em que a diferença média dos prazos é de mais de 2 dias. A análise estatística retornou p-valor&lt;0,05 nesses três casos, portanto é possível comprovar através das medidas estatísticas que o prazo que vem sendo solicitado está de fato em desacordo com a média de tempo da entrega, na maior parte dos estados. Tendo em vista que o escopo considerado são entregas que se originam no sudeste, é possível notar ainda que existe uma relação direta entre a distância de entrega e os atrasos, sendo que os únicos estados que ocorrem entregas dentro dos prazos pedidos são sudeste e centro-oeste, que apresentaram p-valor&gt;0,05, indicando prazos solicitados coerentes com tempo de entrega. Dessa forma, é possível comprovar que a falta de mapa geográfico do sistema está relacionado ao baixo valor do indicador </a:t>
            </a:r>
            <a:r>
              <a:rPr lang="pt-BR" altLang="pt-BR" sz="1600" dirty="0" err="1">
                <a:latin typeface="+mj-lt"/>
                <a:cs typeface="Segoe UI" panose="020B0502040204020203" pitchFamily="34" charset="0"/>
              </a:rPr>
              <a:t>OTIF_entrega</a:t>
            </a: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76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/>
          <p:cNvSpPr txBox="1"/>
          <p:nvPr/>
        </p:nvSpPr>
        <p:spPr>
          <a:xfrm>
            <a:off x="929144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Análise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61135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885135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393135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674370" y="1197007"/>
            <a:ext cx="7409455" cy="35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Composição fracionada de carga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869135" y="360761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377135" y="360761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Espaço Reservado para Conteúdo 8">
                <a:extLst>
                  <a:ext uri="{FF2B5EF4-FFF2-40B4-BE49-F238E27FC236}">
                    <a16:creationId xmlns:a16="http://schemas.microsoft.com/office/drawing/2014/main" id="{63361934-1049-4C59-9E1B-88D82C069F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5365" y="1725425"/>
                <a:ext cx="6085770" cy="45030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pt-BR" altLang="pt-BR" sz="1600" dirty="0">
                    <a:latin typeface="+mj-lt"/>
                    <a:cs typeface="Segoe UI" panose="020B0502040204020203" pitchFamily="34" charset="0"/>
                  </a:rPr>
                  <a:t>Os dados de composição fracionada e não fracionada foram registrados de acordo com o status da entrega, e analisados através da metodologia </a:t>
                </a:r>
                <a:r>
                  <a:rPr lang="pt-BR" altLang="pt-BR" sz="1600" dirty="0" err="1">
                    <a:latin typeface="+mj-lt"/>
                    <a:cs typeface="Segoe UI" panose="020B0502040204020203" pitchFamily="34" charset="0"/>
                  </a:rPr>
                  <a:t>qui</a:t>
                </a:r>
                <a:r>
                  <a:rPr lang="pt-BR" altLang="pt-BR" sz="1600" dirty="0">
                    <a:latin typeface="+mj-lt"/>
                    <a:cs typeface="Segoe UI" panose="020B0502040204020203" pitchFamily="34" charset="0"/>
                  </a:rPr>
                  <a:t>-quadrado. Temos as seguintes hipóteses: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𝑁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ã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h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á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𝑎𝑠𝑠𝑜𝑐𝑖𝑎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çã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𝑒𝑛𝑡𝑟𝑒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𝑣𝑎𝑟𝑖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á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𝑣𝑒𝑖𝑠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𝑎𝑛𝑎𝑙𝑖𝑠𝑎𝑑𝑎𝑠</m:t>
                      </m:r>
                    </m:oMath>
                  </m:oMathPara>
                </a14:m>
                <a:endParaRPr lang="pt-BR" altLang="pt-BR" sz="16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b>
                      </m:sSub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𝐻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á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𝑎𝑠𝑠𝑜𝑐𝑖𝑎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çã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𝑒𝑛𝑡𝑟𝑒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𝑣𝑎𝑟𝑖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á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𝑣𝑒𝑖𝑠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𝑎𝑛𝑎𝑙𝑖𝑠𝑎𝑑𝑎𝑠</m:t>
                      </m:r>
                    </m:oMath>
                  </m:oMathPara>
                </a14:m>
                <a:endParaRPr lang="pt-BR" altLang="pt-BR" sz="16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 algn="just">
                  <a:buNone/>
                </a:pPr>
                <a:r>
                  <a:rPr lang="pt-BR" altLang="pt-BR" sz="1600" dirty="0">
                    <a:latin typeface="+mj-lt"/>
                    <a:cs typeface="Segoe UI" panose="020B0502040204020203" pitchFamily="34" charset="0"/>
                  </a:rPr>
                  <a:t>O p-valor da análise resultou 0,003, p-valor&lt;0,05, portanto rejeitamos a hipótese nula, e comprovamos que existe associação entre as variáveis, ou seja, a carga ser ou não fracionada, influencia no status final da entrega , e portanto no indicador </a:t>
                </a:r>
                <a:r>
                  <a:rPr lang="pt-BR" altLang="pt-BR" sz="1600" dirty="0" err="1">
                    <a:latin typeface="+mj-lt"/>
                    <a:cs typeface="Segoe UI" panose="020B0502040204020203" pitchFamily="34" charset="0"/>
                  </a:rPr>
                  <a:t>OTIF_Entrega</a:t>
                </a:r>
                <a:r>
                  <a:rPr lang="pt-BR" altLang="pt-BR" sz="1600" dirty="0">
                    <a:latin typeface="+mj-lt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1" name="Espaço Reservado para Conteúdo 8">
                <a:extLst>
                  <a:ext uri="{FF2B5EF4-FFF2-40B4-BE49-F238E27FC236}">
                    <a16:creationId xmlns:a16="http://schemas.microsoft.com/office/drawing/2014/main" id="{63361934-1049-4C59-9E1B-88D82C06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365" y="1725425"/>
                <a:ext cx="6085770" cy="4503097"/>
              </a:xfrm>
              <a:prstGeom prst="rect">
                <a:avLst/>
              </a:prstGeom>
              <a:blipFill>
                <a:blip r:embed="rId2"/>
                <a:stretch>
                  <a:fillRect l="-601" t="-947" r="-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17668E5C-E0A0-40D2-A4C4-ACDB42255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31" y="3976973"/>
            <a:ext cx="3619500" cy="1285875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AECF80C-2A2A-49F0-9A3B-F1EECC49B881}"/>
              </a:ext>
            </a:extLst>
          </p:cNvPr>
          <p:cNvSpPr/>
          <p:nvPr/>
        </p:nvSpPr>
        <p:spPr>
          <a:xfrm>
            <a:off x="3133603" y="4255475"/>
            <a:ext cx="609600" cy="7288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FA4AE13-F708-47BE-A63B-AFDA9952EA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194"/>
          <a:stretch/>
        </p:blipFill>
        <p:spPr>
          <a:xfrm>
            <a:off x="238831" y="1595153"/>
            <a:ext cx="5524500" cy="23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4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/>
          <p:cNvSpPr txBox="1"/>
          <p:nvPr/>
        </p:nvSpPr>
        <p:spPr>
          <a:xfrm>
            <a:off x="929144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Análise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61135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885135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393135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674370" y="1197007"/>
            <a:ext cx="7409455" cy="35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pt-BR" altLang="pt-BR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Prazos acordados para sábados e domingos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869135" y="360761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377135" y="360761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Espaço Reservado para Conteúdo 8">
                <a:extLst>
                  <a:ext uri="{FF2B5EF4-FFF2-40B4-BE49-F238E27FC236}">
                    <a16:creationId xmlns:a16="http://schemas.microsoft.com/office/drawing/2014/main" id="{63361934-1049-4C59-9E1B-88D82C069F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5365" y="1725425"/>
                <a:ext cx="6085770" cy="45030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pt-BR" altLang="pt-BR" sz="1600" dirty="0">
                    <a:latin typeface="+mj-lt"/>
                    <a:cs typeface="Segoe UI" panose="020B0502040204020203" pitchFamily="34" charset="0"/>
                  </a:rPr>
                  <a:t>Os dados de data solicitado para entrega entre dias  úteis e finais de semana foram registrados de acordo com o status da entrega, e analisados através da metodologia </a:t>
                </a:r>
                <a:r>
                  <a:rPr lang="pt-BR" altLang="pt-BR" sz="1600" dirty="0" err="1">
                    <a:latin typeface="+mj-lt"/>
                    <a:cs typeface="Segoe UI" panose="020B0502040204020203" pitchFamily="34" charset="0"/>
                  </a:rPr>
                  <a:t>qui</a:t>
                </a:r>
                <a:r>
                  <a:rPr lang="pt-BR" altLang="pt-BR" sz="1600" dirty="0">
                    <a:latin typeface="+mj-lt"/>
                    <a:cs typeface="Segoe UI" panose="020B0502040204020203" pitchFamily="34" charset="0"/>
                  </a:rPr>
                  <a:t>-quadrado. Temos as seguintes hipóteses: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𝑁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ã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h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á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𝑎𝑠𝑠𝑜𝑐𝑖𝑎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çã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𝑒𝑛𝑡𝑟𝑒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𝑣𝑎𝑟𝑖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á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𝑣𝑒𝑖𝑠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𝑎𝑛𝑎𝑙𝑖𝑠𝑎𝑑𝑎𝑠</m:t>
                      </m:r>
                    </m:oMath>
                  </m:oMathPara>
                </a14:m>
                <a:endParaRPr lang="pt-BR" altLang="pt-BR" sz="16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b>
                      </m:sSub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𝐻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á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𝑎𝑠𝑠𝑜𝑐𝑖𝑎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çã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𝑒𝑛𝑡𝑟𝑒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𝑣𝑎𝑟𝑖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á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𝑣𝑒𝑖𝑠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pt-BR" altLang="pt-B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𝑎𝑛𝑎𝑙𝑖𝑠𝑎𝑑𝑎𝑠</m:t>
                      </m:r>
                    </m:oMath>
                  </m:oMathPara>
                </a14:m>
                <a:endParaRPr lang="pt-BR" altLang="pt-BR" sz="1600" b="0" dirty="0">
                  <a:latin typeface="+mj-lt"/>
                  <a:cs typeface="Segoe UI" panose="020B0502040204020203" pitchFamily="34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pt-BR" altLang="pt-BR" sz="1600" dirty="0">
                    <a:latin typeface="+mj-lt"/>
                    <a:cs typeface="Segoe UI" panose="020B0502040204020203" pitchFamily="34" charset="0"/>
                  </a:rPr>
                  <a:t>O p-valor da análise resultou 0,003, p-valor&lt;0,05, portanto rejeitamos a hipótese nula, e conseguimos comprovar que existe associação entre as variáveis, ou seja, o prazo de entrega ser solicitado para dias úteis ou final de semana, influencia no status final da entrega, e portanto no indicador </a:t>
                </a:r>
                <a:r>
                  <a:rPr lang="pt-BR" altLang="pt-BR" sz="1600" dirty="0" err="1">
                    <a:latin typeface="+mj-lt"/>
                    <a:cs typeface="Segoe UI" panose="020B0502040204020203" pitchFamily="34" charset="0"/>
                  </a:rPr>
                  <a:t>OTIF_Entrega</a:t>
                </a:r>
                <a:r>
                  <a:rPr lang="pt-BR" altLang="pt-BR" sz="1600" dirty="0">
                    <a:latin typeface="+mj-lt"/>
                    <a:cs typeface="Segoe UI" panose="020B0502040204020203" pitchFamily="34" charset="0"/>
                  </a:rPr>
                  <a:t>.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pt-BR" altLang="pt-BR" sz="1600" b="0" dirty="0">
                  <a:latin typeface="+mj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1" name="Espaço Reservado para Conteúdo 8">
                <a:extLst>
                  <a:ext uri="{FF2B5EF4-FFF2-40B4-BE49-F238E27FC236}">
                    <a16:creationId xmlns:a16="http://schemas.microsoft.com/office/drawing/2014/main" id="{63361934-1049-4C59-9E1B-88D82C06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365" y="1725425"/>
                <a:ext cx="6085770" cy="4503097"/>
              </a:xfrm>
              <a:prstGeom prst="rect">
                <a:avLst/>
              </a:prstGeom>
              <a:blipFill>
                <a:blip r:embed="rId2"/>
                <a:stretch>
                  <a:fillRect l="-601" t="-947" r="-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949E3513-5DAC-4856-802B-81E3DAB062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724"/>
          <a:stretch/>
        </p:blipFill>
        <p:spPr>
          <a:xfrm>
            <a:off x="290865" y="1552192"/>
            <a:ext cx="4619625" cy="245290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A5005E9-3132-4AB8-B232-2565582D0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65" y="3976973"/>
            <a:ext cx="3619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9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/>
          <p:cNvSpPr txBox="1"/>
          <p:nvPr/>
        </p:nvSpPr>
        <p:spPr>
          <a:xfrm>
            <a:off x="929144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Análise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61135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885135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393135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869135" y="360761"/>
            <a:ext cx="508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377135" y="360761"/>
            <a:ext cx="508000" cy="3810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1" name="Espaço Reservado para Conteúdo 8">
            <a:extLst>
              <a:ext uri="{FF2B5EF4-FFF2-40B4-BE49-F238E27FC236}">
                <a16:creationId xmlns:a16="http://schemas.microsoft.com/office/drawing/2014/main" id="{63361934-1049-4C59-9E1B-88D82C069F91}"/>
              </a:ext>
            </a:extLst>
          </p:cNvPr>
          <p:cNvSpPr txBox="1">
            <a:spLocks/>
          </p:cNvSpPr>
          <p:nvPr/>
        </p:nvSpPr>
        <p:spPr>
          <a:xfrm>
            <a:off x="289207" y="1298713"/>
            <a:ext cx="11611927" cy="4381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Tendo em vista a comprovação de todas as causas priorizadas, na próxima etapa iremos tratar o plano de ação das seguintes causas: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ESFORÇO BAIXO E IMPACTO BAIXO (QUICK WINS)</a:t>
            </a:r>
          </a:p>
          <a:p>
            <a:pPr algn="just"/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Composição fracionada de carga</a:t>
            </a:r>
          </a:p>
          <a:p>
            <a:pPr algn="just"/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Composição não planejada</a:t>
            </a:r>
          </a:p>
          <a:p>
            <a:pPr algn="just"/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Prazos acordados para sábados e domingos</a:t>
            </a:r>
          </a:p>
          <a:p>
            <a:pPr algn="just"/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Falta de avaliação sistemática da voz do cliente</a:t>
            </a:r>
          </a:p>
          <a:p>
            <a:pPr marL="0" indent="0" algn="just">
              <a:buNone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ESFORÇO BAIXO E IMPACTO ALTO</a:t>
            </a:r>
          </a:p>
          <a:p>
            <a:pPr algn="just"/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Falta de mapa Geográfico do sistema</a:t>
            </a:r>
          </a:p>
          <a:p>
            <a:pPr algn="just"/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Desconhecimento da capacidade de escoamento</a:t>
            </a:r>
          </a:p>
          <a:p>
            <a:pPr algn="just"/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Desconhecimento do estoque</a:t>
            </a:r>
          </a:p>
          <a:p>
            <a:pPr marL="0" indent="0" algn="just">
              <a:buNone/>
            </a:pPr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ESFORÇO ALTO E IMPACTO ALTO</a:t>
            </a:r>
          </a:p>
          <a:p>
            <a:pPr algn="just"/>
            <a:r>
              <a:rPr lang="pt-BR" altLang="pt-BR" sz="1600" dirty="0">
                <a:latin typeface="+mj-lt"/>
                <a:cs typeface="Segoe UI" panose="020B0502040204020203" pitchFamily="34" charset="0"/>
              </a:rPr>
              <a:t>Antecipação de pedidos</a:t>
            </a:r>
            <a:endParaRPr lang="pt-BR" altLang="pt-BR" sz="1600" b="0" dirty="0"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2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l">
          <a:buNone/>
          <a:defRPr sz="22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[CURSOS] Novo Padrão de Slides - Voitto</Template>
  <TotalTime>1511</TotalTime>
  <Words>943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Segoe UI</vt:lpstr>
      <vt:lpstr>Wingdings</vt:lpstr>
      <vt:lpstr>Tema do Office</vt:lpstr>
      <vt:lpstr> Certificação de Projetos Seis Sigma Inserir Título do Projeto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 Marotta</dc:creator>
  <cp:lastModifiedBy>Arthur Assis</cp:lastModifiedBy>
  <cp:revision>76</cp:revision>
  <dcterms:created xsi:type="dcterms:W3CDTF">2018-08-10T12:49:00Z</dcterms:created>
  <dcterms:modified xsi:type="dcterms:W3CDTF">2021-12-30T17:09:38Z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1046-11.2.0.9281</vt:lpwstr>
  </property>
</Properties>
</file>