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334" r:id="rId3"/>
    <p:sldId id="341" r:id="rId4"/>
    <p:sldId id="342" r:id="rId5"/>
    <p:sldId id="337" r:id="rId6"/>
    <p:sldId id="316" r:id="rId7"/>
    <p:sldId id="339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5886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A"/>
    <a:srgbClr val="FA6E0B"/>
    <a:srgbClr val="31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grupovoitto/?hl=pt-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www.facebook.com/grupovoitto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voitto.com.br/" TargetMode="External"/><Relationship Id="rId9" Type="http://schemas.openxmlformats.org/officeDocument/2006/relationships/hyperlink" Target="https://www.youtube.com/channel/UCr2UVc__HXel0LITdAO7Kvw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31572" y="4502298"/>
            <a:ext cx="7728856" cy="618341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8" name="Grupo 12"/>
          <p:cNvGrpSpPr/>
          <p:nvPr userDrawn="1"/>
        </p:nvGrpSpPr>
        <p:grpSpPr>
          <a:xfrm>
            <a:off x="2451958" y="1992349"/>
            <a:ext cx="6519605" cy="2778994"/>
            <a:chOff x="2451958" y="2407028"/>
            <a:chExt cx="6519605" cy="2778994"/>
          </a:xfrm>
        </p:grpSpPr>
        <p:grpSp>
          <p:nvGrpSpPr>
            <p:cNvPr id="9" name="Grupo 9"/>
            <p:cNvGrpSpPr/>
            <p:nvPr/>
          </p:nvGrpSpPr>
          <p:grpSpPr>
            <a:xfrm>
              <a:off x="3220437" y="2407028"/>
              <a:ext cx="5751126" cy="1559150"/>
              <a:chOff x="3220437" y="2342631"/>
              <a:chExt cx="5751126" cy="1559150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085" y="2342631"/>
                <a:ext cx="3413831" cy="1030814"/>
              </a:xfrm>
              <a:prstGeom prst="rect">
                <a:avLst/>
              </a:prstGeom>
            </p:spPr>
          </p:pic>
          <p:sp>
            <p:nvSpPr>
              <p:cNvPr id="14" name="CaixaDeTexto 13"/>
              <p:cNvSpPr txBox="1"/>
              <p:nvPr/>
            </p:nvSpPr>
            <p:spPr>
              <a:xfrm>
                <a:off x="3220437" y="3532449"/>
                <a:ext cx="5751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Capacitações completas para um mercado competitivo</a:t>
                </a:r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2451958" y="481669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478073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-2148" y="6540320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63" y="6181860"/>
            <a:ext cx="920472" cy="50317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560101"/>
            <a:ext cx="216127" cy="2212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972846" y="276357"/>
            <a:ext cx="10515600" cy="78876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838200" y="1961637"/>
            <a:ext cx="10515600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Conteúdo 2"/>
          <p:cNvSpPr txBox="1"/>
          <p:nvPr userDrawn="1"/>
        </p:nvSpPr>
        <p:spPr>
          <a:xfrm>
            <a:off x="554688" y="2089854"/>
            <a:ext cx="6068181" cy="342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606204" y="496876"/>
            <a:ext cx="2408989" cy="6260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06204" y="496511"/>
            <a:ext cx="2408990" cy="626084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</a:rPr>
              <a:t>MÓDULO X</a:t>
            </a:r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6204" y="2006722"/>
            <a:ext cx="6068181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Char char="ü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1: XXXXX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2:</a:t>
            </a:r>
          </a:p>
        </p:txBody>
      </p:sp>
      <p:sp>
        <p:nvSpPr>
          <p:cNvPr id="14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6204" y="1200376"/>
            <a:ext cx="6068181" cy="46166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5pPr>
          </a:lstStyle>
          <a:p>
            <a:pPr lvl="0"/>
            <a:r>
              <a:rPr lang="pt-BR" dirty="0"/>
              <a:t>Título do Módulo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2" y="2600426"/>
            <a:ext cx="3413831" cy="1030814"/>
          </a:xfrm>
          <a:prstGeom prst="rect">
            <a:avLst/>
          </a:prstGeom>
        </p:spPr>
      </p:pic>
      <p:sp>
        <p:nvSpPr>
          <p:cNvPr id="8" name="Retângulo 7">
            <a:hlinkClick r:id="rId4"/>
          </p:cNvPr>
          <p:cNvSpPr/>
          <p:nvPr userDrawn="1"/>
        </p:nvSpPr>
        <p:spPr>
          <a:xfrm>
            <a:off x="4248170" y="4399715"/>
            <a:ext cx="3854615" cy="6027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05" y="5252612"/>
            <a:ext cx="468000" cy="468000"/>
          </a:xfrm>
          <a:prstGeom prst="rect">
            <a:avLst/>
          </a:prstGeom>
        </p:spPr>
      </p:pic>
      <p:pic>
        <p:nvPicPr>
          <p:cNvPr id="10" name="Imagem 9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5252612"/>
            <a:ext cx="473143" cy="468000"/>
          </a:xfrm>
          <a:prstGeom prst="rect">
            <a:avLst/>
          </a:prstGeom>
        </p:spPr>
      </p:pic>
      <p:pic>
        <p:nvPicPr>
          <p:cNvPr id="11" name="Imagem 10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07" y="5252612"/>
            <a:ext cx="468000" cy="468000"/>
          </a:xfrm>
          <a:prstGeom prst="rect">
            <a:avLst/>
          </a:prstGeom>
        </p:spPr>
      </p:pic>
      <p:sp>
        <p:nvSpPr>
          <p:cNvPr id="12" name="CaixaDeTexto 11">
            <a:hlinkClick r:id="rId5"/>
          </p:cNvPr>
          <p:cNvSpPr txBox="1"/>
          <p:nvPr userDrawn="1"/>
        </p:nvSpPr>
        <p:spPr>
          <a:xfrm>
            <a:off x="2878976" y="5286557"/>
            <a:ext cx="16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hlinkClick r:id="rId7"/>
          </p:cNvPr>
          <p:cNvSpPr txBox="1"/>
          <p:nvPr userDrawn="1"/>
        </p:nvSpPr>
        <p:spPr>
          <a:xfrm>
            <a:off x="5543736" y="5286557"/>
            <a:ext cx="1774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hlinkClick r:id="rId9"/>
          </p:cNvPr>
          <p:cNvSpPr txBox="1"/>
          <p:nvPr userDrawn="1"/>
        </p:nvSpPr>
        <p:spPr>
          <a:xfrm>
            <a:off x="8323367" y="5252612"/>
            <a:ext cx="152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hlinkClick r:id="rId4"/>
          </p:cNvPr>
          <p:cNvSpPr txBox="1"/>
          <p:nvPr userDrawn="1"/>
        </p:nvSpPr>
        <p:spPr>
          <a:xfrm>
            <a:off x="4822543" y="4470279"/>
            <a:ext cx="27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www.voitto.com.br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642C-B971-4553-A9D2-FE3932B26E5A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BC3D-51C0-42CE-91CC-7EE01C9889C5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altLang="pt-BR" i="1" dirty="0"/>
            </a:br>
            <a:r>
              <a:rPr lang="pt-BR" altLang="pt-BR" i="1" dirty="0"/>
              <a:t>Certificação de Projetos Seis Sigma</a:t>
            </a:r>
            <a:br>
              <a:rPr lang="pt-BR" altLang="pt-BR" i="1" dirty="0"/>
            </a:br>
            <a:r>
              <a:rPr lang="pt-BR" altLang="pt-BR" i="1" dirty="0"/>
              <a:t>Inserir Título do Projeto</a:t>
            </a:r>
            <a:br>
              <a:rPr lang="pt-BR" altLang="pt-BR" i="1" dirty="0"/>
            </a:b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7"/>
          <p:cNvSpPr txBox="1"/>
          <p:nvPr/>
        </p:nvSpPr>
        <p:spPr>
          <a:xfrm>
            <a:off x="903386" y="356720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Melhoria</a:t>
            </a: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47328" y="1309704"/>
            <a:ext cx="4368000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endParaRPr lang="pt-BR" altLang="pt-BR" sz="1600" dirty="0">
              <a:latin typeface="+mj-lt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335377" y="373640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1367377" y="373640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843377" y="373640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351377" y="373640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859377" y="373640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3BA8F3-F843-458D-B97E-41200C6D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97529"/>
              </p:ext>
            </p:extLst>
          </p:nvPr>
        </p:nvGraphicFramePr>
        <p:xfrm>
          <a:off x="121064" y="1036653"/>
          <a:ext cx="12023607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757">
                  <a:extLst>
                    <a:ext uri="{9D8B030D-6E8A-4147-A177-3AD203B41FA5}">
                      <a16:colId xmlns:a16="http://schemas.microsoft.com/office/drawing/2014/main" val="3622249819"/>
                    </a:ext>
                  </a:extLst>
                </a:gridCol>
                <a:gridCol w="2298362">
                  <a:extLst>
                    <a:ext uri="{9D8B030D-6E8A-4147-A177-3AD203B41FA5}">
                      <a16:colId xmlns:a16="http://schemas.microsoft.com/office/drawing/2014/main" val="2163946708"/>
                    </a:ext>
                  </a:extLst>
                </a:gridCol>
                <a:gridCol w="9507488">
                  <a:extLst>
                    <a:ext uri="{9D8B030D-6E8A-4147-A177-3AD203B41FA5}">
                      <a16:colId xmlns:a16="http://schemas.microsoft.com/office/drawing/2014/main" val="1493853326"/>
                    </a:ext>
                  </a:extLst>
                </a:gridCol>
              </a:tblGrid>
              <a:tr h="2577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Causa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Solução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374363"/>
                  </a:ext>
                </a:extLst>
              </a:tr>
              <a:tr h="257742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Composição fracionada da carga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Definir regras para a liberação de cargas junto à área comercial e logística.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424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Criar diferenciação para envio de cargas por relevância do cliente e tipo de produto.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224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Implementar opções comerciais que possibilitem vendas de cargas completas a preços mais atrativos e/ou permitam ao cliente escolher pagar pelo frete de uma carga incompleta.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673498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Composição não planejada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Utilizar a gestão a vista e o </a:t>
                      </a:r>
                      <a:r>
                        <a:rPr lang="pt-BR" sz="1200" dirty="0" err="1">
                          <a:solidFill>
                            <a:sysClr val="windowText" lastClr="000000"/>
                          </a:solidFill>
                        </a:rPr>
                        <a:t>Kanban</a:t>
                      </a:r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 para melhorar a comunicação entre as áreas de expedição e logística.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7339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Implementar código de barras para formação da carga, com dispositivo de informação visual comparativo entre o pedido e a carga formada para evitar erros na formação da carga.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980995"/>
                  </a:ext>
                </a:extLst>
              </a:tr>
              <a:tr h="2577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</a:rPr>
                        <a:t>Prazos acordados para sábados e domingos</a:t>
                      </a:r>
                      <a:endParaRPr lang="pt-BR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</a:rPr>
                        <a:t>Bloquear no sistema a formalização de pedidos cujo prazo acordado seja no sábado, domingo e feriado. </a:t>
                      </a:r>
                      <a:endParaRPr lang="pt-BR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74496"/>
                  </a:ext>
                </a:extLst>
              </a:tr>
              <a:tr h="2577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Falta de avaliação sistemática da voz do cliente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Implementar uma sistemática de gestão de carteira de cliente na área comercial, incluindo a abordagem periódica ao cliente para coletar informações relevantes.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49793"/>
                  </a:ext>
                </a:extLst>
              </a:tr>
              <a:tr h="25774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Falta de mapa geográfico no sistema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Implementar o mapa geográfico no sistema definindo o prazo de entrega para cada estado do Brasil e regiões críticas dentro de cada estado. </a:t>
                      </a:r>
                      <a:endParaRPr lang="pt-BR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12388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Desconhecimento da capacidade de escoamento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Criar um padrão para área comercial consultar com informações sobre tempo de montagem de cargas e capacidade de escoamento logístico.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7269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Implementar dispositivos para notificar aos interessados possíveis atrasos de produção. </a:t>
                      </a:r>
                      <a:endParaRPr lang="pt-BR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22591"/>
                  </a:ext>
                </a:extLst>
              </a:tr>
              <a:tr h="25774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Desconhecimento do estoque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Implementar a gestão à vista com previsibilidade futura para facilitar consulta da área comercial. </a:t>
                      </a:r>
                    </a:p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73002"/>
                  </a:ext>
                </a:extLst>
              </a:tr>
              <a:tr h="257742">
                <a:tc rowSpan="2"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Antecipação de pedidos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Criar um procedimento corporativo com regras de atendimento ao cliente (regras para prazos e antecipações). </a:t>
                      </a:r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140624"/>
                  </a:ext>
                </a:extLst>
              </a:tr>
              <a:tr h="25774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Diferenciar antecipação de faturamento do pedido e antecipação da entrega. </a:t>
                      </a:r>
                      <a:endParaRPr lang="pt-BR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9593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7"/>
          <p:cNvSpPr txBox="1"/>
          <p:nvPr/>
        </p:nvSpPr>
        <p:spPr>
          <a:xfrm>
            <a:off x="903386" y="356720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Melhoria</a:t>
            </a: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47328" y="1309704"/>
            <a:ext cx="4368000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endParaRPr lang="pt-BR" altLang="pt-BR" sz="1600" dirty="0">
              <a:latin typeface="+mj-lt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335377" y="373640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1367377" y="373640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843377" y="373640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351377" y="373640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859377" y="373640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7D62B2-43B2-3D83-ED51-E5EF59C09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45548"/>
              </p:ext>
            </p:extLst>
          </p:nvPr>
        </p:nvGraphicFramePr>
        <p:xfrm>
          <a:off x="121064" y="1036653"/>
          <a:ext cx="11688418" cy="458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296">
                  <a:extLst>
                    <a:ext uri="{9D8B030D-6E8A-4147-A177-3AD203B41FA5}">
                      <a16:colId xmlns:a16="http://schemas.microsoft.com/office/drawing/2014/main" val="2321893723"/>
                    </a:ext>
                  </a:extLst>
                </a:gridCol>
                <a:gridCol w="1559339">
                  <a:extLst>
                    <a:ext uri="{9D8B030D-6E8A-4147-A177-3AD203B41FA5}">
                      <a16:colId xmlns:a16="http://schemas.microsoft.com/office/drawing/2014/main" val="849292678"/>
                    </a:ext>
                  </a:extLst>
                </a:gridCol>
                <a:gridCol w="1559339">
                  <a:extLst>
                    <a:ext uri="{9D8B030D-6E8A-4147-A177-3AD203B41FA5}">
                      <a16:colId xmlns:a16="http://schemas.microsoft.com/office/drawing/2014/main" val="3591726863"/>
                    </a:ext>
                  </a:extLst>
                </a:gridCol>
                <a:gridCol w="1559339">
                  <a:extLst>
                    <a:ext uri="{9D8B030D-6E8A-4147-A177-3AD203B41FA5}">
                      <a16:colId xmlns:a16="http://schemas.microsoft.com/office/drawing/2014/main" val="2543984797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751047653"/>
                    </a:ext>
                  </a:extLst>
                </a:gridCol>
              </a:tblGrid>
              <a:tr h="457125">
                <a:tc>
                  <a:txBody>
                    <a:bodyPr/>
                    <a:lstStyle/>
                    <a:p>
                      <a:r>
                        <a:rPr lang="pt-BR" sz="1200" dirty="0"/>
                        <a:t> MATRIZ DE PRIORIZAÇÃO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Baixo  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Facilidade de 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Impacto de eliminação da 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1479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r>
                        <a:rPr lang="pt-BR" sz="1300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4296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Definir regras para a liberação de cargas junto à área comercial e logística.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56634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Criar diferenciação para envio de cargas por relevância do cliente e tipo de produto.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90202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Implementar opções comerciais que possibilitem vendas de cargas completas a preços mais atrativos e/ou permitam ao cliente escolher pagar pelo frete de uma carga incompleta.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03897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Utilizar a gestão a vista e o </a:t>
                      </a:r>
                      <a:r>
                        <a:rPr lang="pt-BR" sz="1200" dirty="0" err="1">
                          <a:solidFill>
                            <a:sysClr val="windowText" lastClr="000000"/>
                          </a:solidFill>
                        </a:rPr>
                        <a:t>Kanban</a:t>
                      </a:r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 para melhorar a comunicação entre as áreas de expedição e logística.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21446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Implementar código de barras para formação da carga, com dispositivo de informação visual comparativo entre o pedido e a carga formada para evitar erros na formação da carga.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61312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</a:rPr>
                        <a:t>Bloquear no sistema a formalização de pedidos cujo prazo acordado seja no sábado, domingo e feriado. </a:t>
                      </a:r>
                      <a:endParaRPr lang="pt-BR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084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Implementar uma sistemática de gestão de carteira de cliente na área comercial, incluindo a abordagem periódica ao cliente para coletar informações relevantes.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71952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Implementar o mapa geográfico no sistema definindo o prazo de entrega para cada estado do Brasil e regiões críticas dentro de cada estado. </a:t>
                      </a:r>
                      <a:endParaRPr lang="pt-BR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74051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Criar um padrão para área comercial consultar com informações sobre tempo de montagem de cargas e capacidade de escoamento logístico.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2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57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7"/>
          <p:cNvSpPr txBox="1"/>
          <p:nvPr/>
        </p:nvSpPr>
        <p:spPr>
          <a:xfrm>
            <a:off x="903386" y="356720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Melhoria</a:t>
            </a: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47328" y="1309704"/>
            <a:ext cx="4368000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endParaRPr lang="pt-BR" altLang="pt-BR" sz="1600" dirty="0">
              <a:latin typeface="+mj-lt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335377" y="373640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1367377" y="373640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843377" y="373640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351377" y="373640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859377" y="373640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7D62B2-43B2-3D83-ED51-E5EF59C09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95024"/>
              </p:ext>
            </p:extLst>
          </p:nvPr>
        </p:nvGraphicFramePr>
        <p:xfrm>
          <a:off x="121064" y="1036653"/>
          <a:ext cx="11688418" cy="230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296">
                  <a:extLst>
                    <a:ext uri="{9D8B030D-6E8A-4147-A177-3AD203B41FA5}">
                      <a16:colId xmlns:a16="http://schemas.microsoft.com/office/drawing/2014/main" val="2321893723"/>
                    </a:ext>
                  </a:extLst>
                </a:gridCol>
                <a:gridCol w="1559339">
                  <a:extLst>
                    <a:ext uri="{9D8B030D-6E8A-4147-A177-3AD203B41FA5}">
                      <a16:colId xmlns:a16="http://schemas.microsoft.com/office/drawing/2014/main" val="849292678"/>
                    </a:ext>
                  </a:extLst>
                </a:gridCol>
                <a:gridCol w="1559339">
                  <a:extLst>
                    <a:ext uri="{9D8B030D-6E8A-4147-A177-3AD203B41FA5}">
                      <a16:colId xmlns:a16="http://schemas.microsoft.com/office/drawing/2014/main" val="3591726863"/>
                    </a:ext>
                  </a:extLst>
                </a:gridCol>
                <a:gridCol w="1559339">
                  <a:extLst>
                    <a:ext uri="{9D8B030D-6E8A-4147-A177-3AD203B41FA5}">
                      <a16:colId xmlns:a16="http://schemas.microsoft.com/office/drawing/2014/main" val="2543984797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751047653"/>
                    </a:ext>
                  </a:extLst>
                </a:gridCol>
              </a:tblGrid>
              <a:tr h="457125">
                <a:tc>
                  <a:txBody>
                    <a:bodyPr/>
                    <a:lstStyle/>
                    <a:p>
                      <a:r>
                        <a:rPr lang="pt-BR" sz="1200" dirty="0"/>
                        <a:t> MATRIZ DE PRIORIZAÇÃO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Baixo  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Facilidade de 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Impacto de eliminação da 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1479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r>
                        <a:rPr lang="pt-BR" sz="1300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4296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Implementar dispositivos visuais para notificar aos interessados atrasos de produção. </a:t>
                      </a:r>
                      <a:endParaRPr lang="pt-BR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56634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Implementar a gestão à vista com previsibilidade futura para facilitar consulta da área comercial.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90202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Criar um procedimento corporativo com regras de atendimento ao cliente (regras para prazos e antecipações). </a:t>
                      </a:r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03897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Diferenciar antecipação de faturamento do pedido e antecipação da entrega. </a:t>
                      </a:r>
                      <a:endParaRPr lang="pt-BR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29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7"/>
          <p:cNvSpPr txBox="1"/>
          <p:nvPr/>
        </p:nvSpPr>
        <p:spPr>
          <a:xfrm>
            <a:off x="903386" y="356720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Melhoria</a:t>
            </a: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47328" y="1309704"/>
            <a:ext cx="4368000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endParaRPr lang="pt-BR" altLang="pt-BR" sz="1600" dirty="0">
              <a:latin typeface="+mj-lt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335377" y="373640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1367377" y="373640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843377" y="373640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351377" y="373640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859377" y="373640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11" name="Caixa de Texto 1">
            <a:extLst>
              <a:ext uri="{FF2B5EF4-FFF2-40B4-BE49-F238E27FC236}">
                <a16:creationId xmlns:a16="http://schemas.microsoft.com/office/drawing/2014/main" id="{C319097F-3716-7A07-FC79-0A836E17590A}"/>
              </a:ext>
            </a:extLst>
          </p:cNvPr>
          <p:cNvSpPr txBox="1"/>
          <p:nvPr/>
        </p:nvSpPr>
        <p:spPr>
          <a:xfrm>
            <a:off x="398809" y="1144270"/>
            <a:ext cx="11369040" cy="456946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Após a análise dos dados através da Matriz de Priorização, optou-se por eliminar as 2 piores notas, e manter as 6 maiores, resultando em um total de 9 medidas a serem priorizadas, levando ao seguintes resultados: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MDL2 Assets" panose="050A0102010101010101" charset="0"/>
              <a:cs typeface="Segoe MDL2 Assets" panose="050A0102010101010101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ysClr val="windowText" lastClr="000000"/>
                </a:solidFill>
              </a:rPr>
              <a:t>Implementar o mapa geográfico no sistema definindo o prazo de entrega para cada estado do Brasil e regiões críticas dentro de cada estado.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ysClr val="windowText" lastClr="000000"/>
                </a:solidFill>
              </a:rPr>
              <a:t>Bloquear no sistema a formalização de pedidos cujo prazo acordado seja no sábado, domingo e feriado.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ysClr val="windowText" lastClr="000000"/>
                </a:solidFill>
              </a:rPr>
              <a:t>Utilizar a gestão a vista e o </a:t>
            </a:r>
            <a:r>
              <a:rPr lang="pt-BR" dirty="0" err="1">
                <a:solidFill>
                  <a:sysClr val="windowText" lastClr="000000"/>
                </a:solidFill>
              </a:rPr>
              <a:t>Kanban</a:t>
            </a:r>
            <a:r>
              <a:rPr lang="pt-BR" dirty="0">
                <a:solidFill>
                  <a:sysClr val="windowText" lastClr="000000"/>
                </a:solidFill>
              </a:rPr>
              <a:t> para melhorar a comunicação entre as áreas de expedição e logística.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ysClr val="windowText" lastClr="000000"/>
                </a:solidFill>
              </a:rPr>
              <a:t>Definir regras para a liberação de cargas junto à área comercial e logística.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ysClr val="windowText" lastClr="000000"/>
                </a:solidFill>
              </a:rPr>
              <a:t>Criar diferenciação para envio de cargas por relevância do cliente e tipo de produto.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ysClr val="windowText" lastClr="000000"/>
                </a:solidFill>
              </a:rPr>
              <a:t>Diferenciar antecipação de faturamento do pedido e antecipação da entrega.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ysClr val="windowText" lastClr="000000"/>
                </a:solidFill>
              </a:rPr>
              <a:t>Criar um procedimento corporativo com regras de atendimento ao cliente (regras para prazos e antecipações).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ysClr val="windowText" lastClr="000000"/>
                </a:solidFill>
              </a:rPr>
              <a:t>Implementar código de barras para formação da carga, com dispositivo de informação visual comparativo entre o pedido e a carga formada para evitar erros na formação da carga.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ysClr val="windowText" lastClr="000000"/>
                </a:solidFill>
              </a:rPr>
              <a:t>Criar um padrão para área comercial consultar com informações sobre tempo de montagem de cargas e capacidade de escoamento logístico. 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ysClr val="windowText" lastClr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ysClr val="windowText" lastClr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ysClr val="windowText" lastClr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ysClr val="windowText" lastClr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pt-BR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Segoe MDL2 Assets" panose="050A0102010101010101" charset="0"/>
              <a:cs typeface="Segoe MDL2 Assets" panose="050A010201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03386" y="356720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Melhoria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335377" y="373640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1367377" y="373640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43377" y="373640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51377" y="373640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859377" y="373640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165E777D-7665-4D02-8A3A-892FB2ED969E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5W2H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F0F89F6-F5D7-E12E-6B87-9DEC40804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6453"/>
              </p:ext>
            </p:extLst>
          </p:nvPr>
        </p:nvGraphicFramePr>
        <p:xfrm>
          <a:off x="243067" y="1701478"/>
          <a:ext cx="11664000" cy="4463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36">
                  <a:extLst>
                    <a:ext uri="{9D8B030D-6E8A-4147-A177-3AD203B41FA5}">
                      <a16:colId xmlns:a16="http://schemas.microsoft.com/office/drawing/2014/main" val="2483455420"/>
                    </a:ext>
                  </a:extLst>
                </a:gridCol>
                <a:gridCol w="2520135">
                  <a:extLst>
                    <a:ext uri="{9D8B030D-6E8A-4147-A177-3AD203B41FA5}">
                      <a16:colId xmlns:a16="http://schemas.microsoft.com/office/drawing/2014/main" val="2189940382"/>
                    </a:ext>
                  </a:extLst>
                </a:gridCol>
                <a:gridCol w="1666286">
                  <a:extLst>
                    <a:ext uri="{9D8B030D-6E8A-4147-A177-3AD203B41FA5}">
                      <a16:colId xmlns:a16="http://schemas.microsoft.com/office/drawing/2014/main" val="1661971749"/>
                    </a:ext>
                  </a:extLst>
                </a:gridCol>
                <a:gridCol w="1666286">
                  <a:extLst>
                    <a:ext uri="{9D8B030D-6E8A-4147-A177-3AD203B41FA5}">
                      <a16:colId xmlns:a16="http://schemas.microsoft.com/office/drawing/2014/main" val="3575426939"/>
                    </a:ext>
                  </a:extLst>
                </a:gridCol>
                <a:gridCol w="1052995">
                  <a:extLst>
                    <a:ext uri="{9D8B030D-6E8A-4147-A177-3AD203B41FA5}">
                      <a16:colId xmlns:a16="http://schemas.microsoft.com/office/drawing/2014/main" val="922173396"/>
                    </a:ext>
                  </a:extLst>
                </a:gridCol>
                <a:gridCol w="2623005">
                  <a:extLst>
                    <a:ext uri="{9D8B030D-6E8A-4147-A177-3AD203B41FA5}">
                      <a16:colId xmlns:a16="http://schemas.microsoft.com/office/drawing/2014/main" val="4012436559"/>
                    </a:ext>
                  </a:extLst>
                </a:gridCol>
                <a:gridCol w="1322857">
                  <a:extLst>
                    <a:ext uri="{9D8B030D-6E8A-4147-A177-3AD203B41FA5}">
                      <a16:colId xmlns:a16="http://schemas.microsoft.com/office/drawing/2014/main" val="2650301175"/>
                    </a:ext>
                  </a:extLst>
                </a:gridCol>
              </a:tblGrid>
              <a:tr h="379329">
                <a:tc>
                  <a:txBody>
                    <a:bodyPr/>
                    <a:lstStyle/>
                    <a:p>
                      <a:r>
                        <a:rPr lang="en-US" sz="1400" dirty="0"/>
                        <a:t>What?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Much?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58324"/>
                  </a:ext>
                </a:extLst>
              </a:tr>
              <a:tr h="44535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Solução</a:t>
                      </a:r>
                      <a:r>
                        <a:rPr lang="en-US" sz="1400" dirty="0"/>
                        <a:t>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Facilitar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setor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comercial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fornecer</a:t>
                      </a:r>
                      <a:r>
                        <a:rPr lang="en-US" sz="1400" dirty="0"/>
                        <a:t> um </a:t>
                      </a:r>
                      <a:r>
                        <a:rPr lang="en-US" sz="1400" dirty="0" err="1"/>
                        <a:t>prazo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acertivo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Hugo Fonseca (</a:t>
                      </a:r>
                      <a:r>
                        <a:rPr lang="en-US" sz="1400" dirty="0" err="1"/>
                        <a:t>Analista</a:t>
                      </a:r>
                      <a:r>
                        <a:rPr lang="en-US" sz="1400" dirty="0"/>
                        <a:t> de dados)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Computadores</a:t>
                      </a:r>
                      <a:r>
                        <a:rPr lang="en-US" sz="1400" dirty="0"/>
                        <a:t> da </a:t>
                      </a:r>
                      <a:r>
                        <a:rPr lang="en-US" sz="1400" dirty="0" err="1"/>
                        <a:t>área</a:t>
                      </a:r>
                      <a:r>
                        <a:rPr lang="en-US" sz="1400" dirty="0"/>
                        <a:t> commercial.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Mapa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geografico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em</a:t>
                      </a:r>
                      <a:r>
                        <a:rPr lang="en-US" sz="1400" dirty="0"/>
                        <a:t> Power BI </a:t>
                      </a:r>
                      <a:r>
                        <a:rPr lang="en-US" sz="1400" dirty="0" err="1"/>
                        <a:t>alimentados</a:t>
                      </a:r>
                      <a:r>
                        <a:rPr lang="en-US" sz="1400" dirty="0"/>
                        <a:t> com as </a:t>
                      </a:r>
                      <a:r>
                        <a:rPr lang="en-US" sz="1400" dirty="0" err="1"/>
                        <a:t>informações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prazos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regiões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R$1.500,00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8213"/>
                  </a:ext>
                </a:extLst>
              </a:tr>
              <a:tr h="44535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Solução</a:t>
                      </a:r>
                      <a:r>
                        <a:rPr lang="en-US" sz="14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Não</a:t>
                      </a:r>
                      <a:r>
                        <a:rPr lang="en-US" sz="1400" dirty="0"/>
                        <a:t> ser </a:t>
                      </a:r>
                      <a:r>
                        <a:rPr lang="en-US" sz="1400" dirty="0" err="1"/>
                        <a:t>possível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técnicamente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acordar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prazos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nestes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dias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Rafael Lucio (</a:t>
                      </a:r>
                      <a:r>
                        <a:rPr lang="en-US" sz="1400" dirty="0" err="1"/>
                        <a:t>Coordenador</a:t>
                      </a:r>
                      <a:r>
                        <a:rPr lang="en-US" sz="1400" dirty="0"/>
                        <a:t> de 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Computadores</a:t>
                      </a:r>
                      <a:r>
                        <a:rPr lang="en-US" sz="1400" dirty="0"/>
                        <a:t> da </a:t>
                      </a:r>
                      <a:r>
                        <a:rPr lang="en-US" sz="1400" dirty="0" err="1"/>
                        <a:t>área</a:t>
                      </a:r>
                      <a:r>
                        <a:rPr lang="en-US" sz="1400" dirty="0"/>
                        <a:t> commercial.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Bloqueio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técnico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err="1"/>
                        <a:t>indisponibiliçãodas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datas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 </a:t>
                      </a:r>
                      <a:r>
                        <a:rPr lang="en-US" sz="1400" dirty="0" err="1"/>
                        <a:t>custo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54232"/>
                  </a:ext>
                </a:extLst>
              </a:tr>
              <a:tr h="44535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Solução</a:t>
                      </a:r>
                      <a:r>
                        <a:rPr lang="en-US" sz="14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Agilizar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organizar</a:t>
                      </a:r>
                      <a:r>
                        <a:rPr lang="en-US" sz="1400" dirty="0"/>
                        <a:t> o </a:t>
                      </a:r>
                      <a:r>
                        <a:rPr lang="en-US" sz="1400" dirty="0" err="1"/>
                        <a:t>processo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montagem</a:t>
                      </a:r>
                      <a:r>
                        <a:rPr lang="en-US" sz="1400" dirty="0"/>
                        <a:t> da carga.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Isadora Gonçalves (</a:t>
                      </a:r>
                      <a:r>
                        <a:rPr lang="en-US" sz="1400" dirty="0" err="1"/>
                        <a:t>Analista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suprimentos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 </a:t>
                      </a:r>
                      <a:r>
                        <a:rPr lang="en-US" sz="1400" dirty="0" err="1"/>
                        <a:t>parede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visivel</a:t>
                      </a:r>
                      <a:r>
                        <a:rPr lang="en-US" sz="1400" dirty="0"/>
                        <a:t> do </a:t>
                      </a:r>
                      <a:r>
                        <a:rPr lang="en-US" sz="1400" dirty="0" err="1"/>
                        <a:t>galpāo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logistico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Através</a:t>
                      </a:r>
                      <a:r>
                        <a:rPr lang="en-US" sz="1400" dirty="0"/>
                        <a:t> de Kanban </a:t>
                      </a:r>
                      <a:r>
                        <a:rPr lang="en-US" sz="1400" dirty="0" err="1"/>
                        <a:t>físico</a:t>
                      </a:r>
                      <a:r>
                        <a:rPr lang="en-US" sz="1400" dirty="0"/>
                        <a:t> com </a:t>
                      </a:r>
                      <a:r>
                        <a:rPr lang="en-US" sz="1400" dirty="0" err="1"/>
                        <a:t>todas</a:t>
                      </a:r>
                      <a:r>
                        <a:rPr lang="en-US" sz="1400" dirty="0"/>
                        <a:t> as cargas a </a:t>
                      </a:r>
                      <a:r>
                        <a:rPr lang="en-US" sz="1400" dirty="0" err="1"/>
                        <a:t>serem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montadas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montando</a:t>
                      </a:r>
                      <a:r>
                        <a:rPr lang="en-US" sz="1400" dirty="0"/>
                        <a:t>, e </a:t>
                      </a:r>
                      <a:r>
                        <a:rPr lang="en-US" sz="1400" dirty="0" err="1"/>
                        <a:t>prontas</a:t>
                      </a:r>
                      <a:r>
                        <a:rPr lang="en-US" sz="1400" dirty="0"/>
                        <a:t> e as </a:t>
                      </a:r>
                      <a:r>
                        <a:rPr lang="en-US" sz="1400" dirty="0" err="1"/>
                        <a:t>capacidades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cada</a:t>
                      </a:r>
                      <a:r>
                        <a:rPr lang="en-US" sz="1400" dirty="0"/>
                        <a:t> carga.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R$600,00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33378"/>
                  </a:ext>
                </a:extLst>
              </a:tr>
              <a:tr h="44535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Solução</a:t>
                      </a:r>
                      <a:r>
                        <a:rPr lang="en-US" sz="1400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 </a:t>
                      </a:r>
                      <a:r>
                        <a:rPr lang="en-US" sz="1400" dirty="0" err="1"/>
                        <a:t>regras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flexiveis</a:t>
                      </a:r>
                      <a:r>
                        <a:rPr lang="en-US" sz="1400" dirty="0"/>
                        <a:t> que </a:t>
                      </a:r>
                      <a:r>
                        <a:rPr lang="en-US" sz="1400" dirty="0" err="1"/>
                        <a:t>somente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liberar</a:t>
                      </a:r>
                      <a:r>
                        <a:rPr lang="en-US" sz="1400" dirty="0"/>
                        <a:t> cargas completes </a:t>
                      </a:r>
                      <a:r>
                        <a:rPr lang="en-US" sz="1400" dirty="0" err="1"/>
                        <a:t>promovando</a:t>
                      </a:r>
                      <a:r>
                        <a:rPr lang="en-US" sz="1400" dirty="0"/>
                        <a:t> o </a:t>
                      </a:r>
                      <a:r>
                        <a:rPr lang="en-US" sz="1400" dirty="0" err="1"/>
                        <a:t>cumprimento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prazos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Isadora Gonçalves (</a:t>
                      </a:r>
                      <a:r>
                        <a:rPr lang="en-US" sz="1400" dirty="0" err="1"/>
                        <a:t>Analista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suprimentos</a:t>
                      </a:r>
                      <a:r>
                        <a:rPr lang="en-US" sz="1400" dirty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Todas</a:t>
                      </a:r>
                      <a:r>
                        <a:rPr lang="en-US" sz="1400" dirty="0"/>
                        <a:t> as </a:t>
                      </a:r>
                      <a:r>
                        <a:rPr lang="en-US" sz="1400" dirty="0" err="1"/>
                        <a:t>unidades</a:t>
                      </a:r>
                      <a:r>
                        <a:rPr lang="en-US" sz="1400" dirty="0"/>
                        <a:t> de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Análise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perda</a:t>
                      </a:r>
                      <a:r>
                        <a:rPr lang="en-US" sz="1400" dirty="0"/>
                        <a:t> de valor </a:t>
                      </a:r>
                      <a:r>
                        <a:rPr lang="en-US" sz="1400" dirty="0" err="1"/>
                        <a:t>por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frete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em</a:t>
                      </a:r>
                      <a:r>
                        <a:rPr lang="en-US" sz="1400" dirty="0"/>
                        <a:t> carga </a:t>
                      </a:r>
                      <a:r>
                        <a:rPr lang="en-US" sz="1400" dirty="0" err="1"/>
                        <a:t>parciais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em</a:t>
                      </a:r>
                      <a:r>
                        <a:rPr lang="en-US" sz="1400" dirty="0"/>
                        <a:t> conjunto com </a:t>
                      </a:r>
                      <a:r>
                        <a:rPr lang="en-US" sz="1400" dirty="0" err="1"/>
                        <a:t>perda</a:t>
                      </a:r>
                      <a:r>
                        <a:rPr lang="en-US" sz="1400" dirty="0"/>
                        <a:t> de clients </a:t>
                      </a:r>
                      <a:r>
                        <a:rPr lang="en-US" sz="1400" dirty="0" err="1"/>
                        <a:t>por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atraso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 </a:t>
                      </a:r>
                      <a:r>
                        <a:rPr lang="en-US" sz="1400" dirty="0" err="1"/>
                        <a:t>custo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08760"/>
                  </a:ext>
                </a:extLst>
              </a:tr>
              <a:tr h="3453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Solução</a:t>
                      </a:r>
                      <a:r>
                        <a:rPr lang="en-US" sz="1400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Priorizar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clientes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recorrentes</a:t>
                      </a:r>
                      <a:r>
                        <a:rPr lang="en-US" sz="1400" dirty="0"/>
                        <a:t> e de alto valor.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Luisa </a:t>
                      </a:r>
                      <a:r>
                        <a:rPr lang="en-US" sz="1400" dirty="0" err="1"/>
                        <a:t>Iglésias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Sucesso</a:t>
                      </a:r>
                      <a:r>
                        <a:rPr lang="en-US" sz="1400" dirty="0"/>
                        <a:t> do </a:t>
                      </a:r>
                      <a:r>
                        <a:rPr lang="en-US" sz="1400" dirty="0" err="1"/>
                        <a:t>cliente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Todas</a:t>
                      </a:r>
                      <a:r>
                        <a:rPr lang="en-US" sz="1400" dirty="0"/>
                        <a:t> as </a:t>
                      </a:r>
                      <a:r>
                        <a:rPr lang="en-US" sz="1400" dirty="0" err="1"/>
                        <a:t>unidades</a:t>
                      </a:r>
                      <a:r>
                        <a:rPr lang="en-US" sz="1400" dirty="0"/>
                        <a:t> de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Criar</a:t>
                      </a:r>
                      <a:r>
                        <a:rPr lang="en-US" sz="1400" dirty="0"/>
                        <a:t> score para </a:t>
                      </a: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clientes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diferenciação</a:t>
                      </a:r>
                      <a:r>
                        <a:rPr lang="en-US" sz="1400" dirty="0"/>
                        <a:t> dos clients </a:t>
                      </a:r>
                      <a:r>
                        <a:rPr lang="en-US" sz="1400" dirty="0" err="1"/>
                        <a:t>por</a:t>
                      </a:r>
                      <a:r>
                        <a:rPr lang="en-US" sz="1400" dirty="0"/>
                        <a:t> score de </a:t>
                      </a:r>
                      <a:r>
                        <a:rPr lang="en-US" sz="1400" dirty="0" err="1"/>
                        <a:t>acordo</a:t>
                      </a:r>
                      <a:r>
                        <a:rPr lang="en-US" sz="1400" dirty="0"/>
                        <a:t> com o </a:t>
                      </a:r>
                      <a:r>
                        <a:rPr lang="en-US" sz="1400" dirty="0" err="1"/>
                        <a:t>quanto</a:t>
                      </a:r>
                      <a:r>
                        <a:rPr lang="en-US" sz="1400" dirty="0"/>
                        <a:t> o </a:t>
                      </a:r>
                      <a:r>
                        <a:rPr lang="en-US" sz="1400" dirty="0" err="1"/>
                        <a:t>cliente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compra</a:t>
                      </a:r>
                      <a:r>
                        <a:rPr lang="en-US" sz="1400" dirty="0"/>
                        <a:t> com a </a:t>
                      </a:r>
                      <a:r>
                        <a:rPr lang="en-US" sz="1400" dirty="0" err="1"/>
                        <a:t>empresa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 </a:t>
                      </a:r>
                      <a:r>
                        <a:rPr lang="en-US" sz="1400" dirty="0" err="1"/>
                        <a:t>custo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95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03386" y="356720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Melhoria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335377" y="373640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1367377" y="373640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43377" y="373640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51377" y="373640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859377" y="373640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165E777D-7665-4D02-8A3A-892FB2ED969E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5W2H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F0F89F6-F5D7-E12E-6B87-9DEC40804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51783"/>
              </p:ext>
            </p:extLst>
          </p:nvPr>
        </p:nvGraphicFramePr>
        <p:xfrm>
          <a:off x="243067" y="1701478"/>
          <a:ext cx="11631599" cy="394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930">
                  <a:extLst>
                    <a:ext uri="{9D8B030D-6E8A-4147-A177-3AD203B41FA5}">
                      <a16:colId xmlns:a16="http://schemas.microsoft.com/office/drawing/2014/main" val="2483455420"/>
                    </a:ext>
                  </a:extLst>
                </a:gridCol>
                <a:gridCol w="2974467">
                  <a:extLst>
                    <a:ext uri="{9D8B030D-6E8A-4147-A177-3AD203B41FA5}">
                      <a16:colId xmlns:a16="http://schemas.microsoft.com/office/drawing/2014/main" val="2189940382"/>
                    </a:ext>
                  </a:extLst>
                </a:gridCol>
                <a:gridCol w="1458321">
                  <a:extLst>
                    <a:ext uri="{9D8B030D-6E8A-4147-A177-3AD203B41FA5}">
                      <a16:colId xmlns:a16="http://schemas.microsoft.com/office/drawing/2014/main" val="1661971749"/>
                    </a:ext>
                  </a:extLst>
                </a:gridCol>
                <a:gridCol w="1018510">
                  <a:extLst>
                    <a:ext uri="{9D8B030D-6E8A-4147-A177-3AD203B41FA5}">
                      <a16:colId xmlns:a16="http://schemas.microsoft.com/office/drawing/2014/main" val="3575426939"/>
                    </a:ext>
                  </a:extLst>
                </a:gridCol>
                <a:gridCol w="1076381">
                  <a:extLst>
                    <a:ext uri="{9D8B030D-6E8A-4147-A177-3AD203B41FA5}">
                      <a16:colId xmlns:a16="http://schemas.microsoft.com/office/drawing/2014/main" val="922173396"/>
                    </a:ext>
                  </a:extLst>
                </a:gridCol>
                <a:gridCol w="3194419">
                  <a:extLst>
                    <a:ext uri="{9D8B030D-6E8A-4147-A177-3AD203B41FA5}">
                      <a16:colId xmlns:a16="http://schemas.microsoft.com/office/drawing/2014/main" val="4012436559"/>
                    </a:ext>
                  </a:extLst>
                </a:gridCol>
                <a:gridCol w="1145571">
                  <a:extLst>
                    <a:ext uri="{9D8B030D-6E8A-4147-A177-3AD203B41FA5}">
                      <a16:colId xmlns:a16="http://schemas.microsoft.com/office/drawing/2014/main" val="2650301175"/>
                    </a:ext>
                  </a:extLst>
                </a:gridCol>
              </a:tblGrid>
              <a:tr h="379329">
                <a:tc>
                  <a:txBody>
                    <a:bodyPr/>
                    <a:lstStyle/>
                    <a:p>
                      <a:r>
                        <a:rPr lang="en-US" sz="1400" dirty="0"/>
                        <a:t>What?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Much?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58324"/>
                  </a:ext>
                </a:extLst>
              </a:tr>
              <a:tr h="44535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Solução</a:t>
                      </a:r>
                      <a:r>
                        <a:rPr lang="en-US" sz="1400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Deixar</a:t>
                      </a:r>
                      <a:r>
                        <a:rPr lang="en-US" sz="1400" dirty="0"/>
                        <a:t> claro que </a:t>
                      </a:r>
                      <a:r>
                        <a:rPr lang="en-US" sz="1400" dirty="0" err="1"/>
                        <a:t>ainda</a:t>
                      </a:r>
                      <a:r>
                        <a:rPr lang="en-US" sz="1400" dirty="0"/>
                        <a:t> que o </a:t>
                      </a:r>
                      <a:r>
                        <a:rPr lang="en-US" sz="1400" dirty="0" err="1"/>
                        <a:t>produto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seja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faturado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rapidamente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situaçōes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logisticas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devem</a:t>
                      </a:r>
                      <a:r>
                        <a:rPr lang="en-US" sz="1400" dirty="0"/>
                        <a:t> ser </a:t>
                      </a:r>
                      <a:r>
                        <a:rPr lang="en-US" sz="1400" dirty="0" err="1"/>
                        <a:t>consideradas</a:t>
                      </a:r>
                      <a:r>
                        <a:rPr lang="en-US" sz="1400" dirty="0"/>
                        <a:t> para o </a:t>
                      </a:r>
                      <a:r>
                        <a:rPr lang="en-US" sz="1400" dirty="0" err="1"/>
                        <a:t>prazo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entrega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Jéssica</a:t>
                      </a:r>
                      <a:r>
                        <a:rPr lang="en-I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Ully</a:t>
                      </a:r>
                      <a:r>
                        <a:rPr lang="en-I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Coordenadora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relacionamento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E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Todas</a:t>
                      </a:r>
                      <a:r>
                        <a:rPr lang="en-US" sz="1400" dirty="0"/>
                        <a:t> as </a:t>
                      </a:r>
                      <a:r>
                        <a:rPr lang="en-US" sz="1400" dirty="0" err="1"/>
                        <a:t>unidades</a:t>
                      </a:r>
                      <a:r>
                        <a:rPr lang="en-US" sz="1400" dirty="0"/>
                        <a:t> do </a:t>
                      </a:r>
                      <a:r>
                        <a:rPr lang="en-US" sz="1400" dirty="0" err="1"/>
                        <a:t>projeto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Mantendo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contato</a:t>
                      </a:r>
                      <a:r>
                        <a:rPr lang="en-US" sz="1400" dirty="0"/>
                        <a:t> com o </a:t>
                      </a:r>
                      <a:r>
                        <a:rPr lang="en-US" sz="1400" dirty="0" err="1"/>
                        <a:t>cliente</a:t>
                      </a:r>
                      <a:r>
                        <a:rPr lang="en-US" sz="1400" dirty="0"/>
                        <a:t> e com a </a:t>
                      </a:r>
                      <a:r>
                        <a:rPr lang="en-US" sz="1400" dirty="0" err="1"/>
                        <a:t>área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comercial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err="1"/>
                        <a:t>alinhamento</a:t>
                      </a:r>
                      <a:r>
                        <a:rPr lang="en-US" sz="1400" dirty="0"/>
                        <a:t> da </a:t>
                      </a:r>
                      <a:r>
                        <a:rPr lang="en-US" sz="1400" dirty="0" err="1"/>
                        <a:t>informação</a:t>
                      </a:r>
                      <a:r>
                        <a:rPr lang="en-US" sz="1400" dirty="0"/>
                        <a:t> e do </a:t>
                      </a:r>
                      <a:r>
                        <a:rPr lang="en-US" sz="1400" dirty="0" err="1"/>
                        <a:t>processo</a:t>
                      </a:r>
                      <a:r>
                        <a:rPr lang="en-US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 </a:t>
                      </a:r>
                      <a:r>
                        <a:rPr lang="en-US" sz="1400" dirty="0" err="1"/>
                        <a:t>custo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8213"/>
                  </a:ext>
                </a:extLst>
              </a:tr>
              <a:tr h="44535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Solução</a:t>
                      </a:r>
                      <a:r>
                        <a:rPr lang="en-US" sz="1400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Deixar claras as posições da empresa com relação a prazos e antecipações.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Arthur </a:t>
                      </a:r>
                      <a:r>
                        <a:rPr lang="en-US" sz="1400" dirty="0" err="1"/>
                        <a:t>Claudino</a:t>
                      </a:r>
                      <a:r>
                        <a:rPr lang="en-US" sz="1400" dirty="0"/>
                        <a:t> Gomes de Assis (Green Belt)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Todas</a:t>
                      </a:r>
                      <a:r>
                        <a:rPr lang="en-US" sz="1400" dirty="0"/>
                        <a:t> as </a:t>
                      </a:r>
                      <a:r>
                        <a:rPr lang="en-US" sz="1400" dirty="0" err="1"/>
                        <a:t>unidades</a:t>
                      </a:r>
                      <a:r>
                        <a:rPr lang="en-US" sz="1400" dirty="0"/>
                        <a:t> do </a:t>
                      </a:r>
                      <a:r>
                        <a:rPr lang="en-US" sz="1400" dirty="0" err="1"/>
                        <a:t>projeto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Estabelecer</a:t>
                      </a:r>
                      <a:r>
                        <a:rPr lang="en-US" sz="1400" dirty="0"/>
                        <a:t> as </a:t>
                      </a:r>
                      <a:r>
                        <a:rPr lang="en-US" sz="1400" dirty="0" err="1"/>
                        <a:t>regras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err="1"/>
                        <a:t>definição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prazos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possibilidades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antecipações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treinar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colaboradores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R$1.600,00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5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Solução</a:t>
                      </a:r>
                      <a:r>
                        <a:rPr lang="en-US" sz="1400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 </a:t>
                      </a:r>
                      <a:r>
                        <a:rPr lang="en-US" sz="1400" dirty="0" err="1"/>
                        <a:t>uma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comprovação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objetiva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formação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correta</a:t>
                      </a:r>
                      <a:r>
                        <a:rPr lang="en-US" sz="1400" dirty="0"/>
                        <a:t> da carga, </a:t>
                      </a:r>
                      <a:r>
                        <a:rPr lang="en-US" sz="1400" dirty="0" err="1"/>
                        <a:t>tornando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erros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improváveis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Luiz Barroso (</a:t>
                      </a:r>
                      <a:r>
                        <a:rPr lang="en-US" sz="1400" dirty="0" err="1"/>
                        <a:t>Coordenador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Infraestrutura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Todas</a:t>
                      </a:r>
                      <a:r>
                        <a:rPr lang="en-US" sz="1400" dirty="0"/>
                        <a:t> as </a:t>
                      </a:r>
                      <a:r>
                        <a:rPr lang="en-US" sz="1400" dirty="0" err="1"/>
                        <a:t>unidades</a:t>
                      </a:r>
                      <a:r>
                        <a:rPr lang="en-US" sz="1400" dirty="0"/>
                        <a:t> do </a:t>
                      </a:r>
                      <a:r>
                        <a:rPr lang="en-US" sz="1400" dirty="0" err="1"/>
                        <a:t>projeto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Implementar</a:t>
                      </a:r>
                      <a:r>
                        <a:rPr lang="en-US" sz="1400" dirty="0"/>
                        <a:t> no </a:t>
                      </a:r>
                      <a:r>
                        <a:rPr lang="en-US" sz="1400" dirty="0" err="1"/>
                        <a:t>sistema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conferência</a:t>
                      </a:r>
                      <a:r>
                        <a:rPr lang="en-US" sz="1400" dirty="0"/>
                        <a:t> da carga </a:t>
                      </a:r>
                      <a:r>
                        <a:rPr lang="en-US" sz="1400" dirty="0" err="1"/>
                        <a:t>formada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através</a:t>
                      </a:r>
                      <a:r>
                        <a:rPr lang="en-US" sz="1400" dirty="0"/>
                        <a:t> de Código de barras no </a:t>
                      </a:r>
                      <a:r>
                        <a:rPr lang="en-US" sz="1400" dirty="0" err="1"/>
                        <a:t>produto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adquirir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equipamentos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err="1"/>
                        <a:t>execução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realizar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treinamento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R$2.000,00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33378"/>
                  </a:ext>
                </a:extLst>
              </a:tr>
              <a:tr h="44535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Solução</a:t>
                      </a:r>
                      <a:r>
                        <a:rPr lang="en-US" sz="140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Facilitar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informações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acertivas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imediatas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parte</a:t>
                      </a:r>
                      <a:r>
                        <a:rPr lang="en-US" sz="1400" dirty="0"/>
                        <a:t> do </a:t>
                      </a:r>
                      <a:r>
                        <a:rPr lang="en-US" sz="1400" dirty="0" err="1"/>
                        <a:t>setor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comercial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Arthur </a:t>
                      </a:r>
                      <a:r>
                        <a:rPr lang="en-US" sz="1400" dirty="0" err="1"/>
                        <a:t>Claudino</a:t>
                      </a:r>
                      <a:r>
                        <a:rPr lang="en-US" sz="1400" dirty="0"/>
                        <a:t> Gomes de Assis (Green Belt)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Computador</a:t>
                      </a:r>
                      <a:r>
                        <a:rPr lang="en-US" sz="1400" dirty="0"/>
                        <a:t> do </a:t>
                      </a:r>
                      <a:r>
                        <a:rPr lang="en-US" sz="1400" dirty="0" err="1"/>
                        <a:t>comercial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Através</a:t>
                      </a:r>
                      <a:r>
                        <a:rPr lang="en-US" sz="1400" dirty="0"/>
                        <a:t> de Sistema ERP </a:t>
                      </a:r>
                      <a:r>
                        <a:rPr lang="en-US" sz="1400" dirty="0" err="1"/>
                        <a:t>alimentados</a:t>
                      </a:r>
                      <a:r>
                        <a:rPr lang="en-US" sz="1400" dirty="0"/>
                        <a:t> com as </a:t>
                      </a:r>
                      <a:r>
                        <a:rPr lang="en-US" sz="1400" dirty="0" err="1"/>
                        <a:t>informações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em</a:t>
                      </a:r>
                      <a:r>
                        <a:rPr lang="en-US" sz="1400" dirty="0"/>
                        <a:t> tempo real </a:t>
                      </a:r>
                      <a:r>
                        <a:rPr lang="en-US" sz="1400" dirty="0" err="1"/>
                        <a:t>provindas</a:t>
                      </a:r>
                      <a:r>
                        <a:rPr lang="en-US" sz="1400" dirty="0"/>
                        <a:t> das </a:t>
                      </a:r>
                      <a:r>
                        <a:rPr lang="en-US" sz="1400" dirty="0" err="1"/>
                        <a:t>áreas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expedição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logistica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R$1.500,00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0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0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l">
          <a:buNone/>
          <a:defRPr sz="22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[CURSOS] Novo Padrão de Slides - Voitto</Template>
  <TotalTime>723</TotalTime>
  <Words>1363</Words>
  <Application>Microsoft Macintosh PowerPoint</Application>
  <PresentationFormat>Widescreen</PresentationFormat>
  <Paragraphs>244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MDL2 Assets</vt:lpstr>
      <vt:lpstr>Segoe UI</vt:lpstr>
      <vt:lpstr>Wingdings</vt:lpstr>
      <vt:lpstr>Tema do Office</vt:lpstr>
      <vt:lpstr> Certificação de Projetos Seis Sigma Inserir Título do Projeto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Marotta</dc:creator>
  <cp:lastModifiedBy>Arthur Claudino</cp:lastModifiedBy>
  <cp:revision>53</cp:revision>
  <dcterms:created xsi:type="dcterms:W3CDTF">2018-08-10T12:49:00Z</dcterms:created>
  <dcterms:modified xsi:type="dcterms:W3CDTF">2022-06-08T19:21:13Z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1046-11.2.0.9281</vt:lpwstr>
  </property>
</Properties>
</file>