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360" r:id="rId3"/>
    <p:sldId id="361" r:id="rId4"/>
    <p:sldId id="363" r:id="rId5"/>
    <p:sldId id="364" r:id="rId6"/>
    <p:sldId id="365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5886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B"/>
    <a:srgbClr val="31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grupovoitto/?hl=pt-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www.facebook.com/grupovoitto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voitto.com.br/" TargetMode="External"/><Relationship Id="rId9" Type="http://schemas.openxmlformats.org/officeDocument/2006/relationships/hyperlink" Target="https://www.youtube.com/channel/UCr2UVc__HXel0LITdAO7Kvw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31572" y="4502298"/>
            <a:ext cx="7728856" cy="618341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ctr"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8" name="Grupo 12"/>
          <p:cNvGrpSpPr/>
          <p:nvPr userDrawn="1"/>
        </p:nvGrpSpPr>
        <p:grpSpPr>
          <a:xfrm>
            <a:off x="2451958" y="1992349"/>
            <a:ext cx="6519605" cy="2778994"/>
            <a:chOff x="2451958" y="2407028"/>
            <a:chExt cx="6519605" cy="2778994"/>
          </a:xfrm>
        </p:grpSpPr>
        <p:grpSp>
          <p:nvGrpSpPr>
            <p:cNvPr id="9" name="Grupo 9"/>
            <p:cNvGrpSpPr/>
            <p:nvPr/>
          </p:nvGrpSpPr>
          <p:grpSpPr>
            <a:xfrm>
              <a:off x="3220437" y="2407028"/>
              <a:ext cx="5751126" cy="1559150"/>
              <a:chOff x="3220437" y="2342631"/>
              <a:chExt cx="5751126" cy="1559150"/>
            </a:xfrm>
          </p:grpSpPr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085" y="2342631"/>
                <a:ext cx="3413831" cy="1030814"/>
              </a:xfrm>
              <a:prstGeom prst="rect">
                <a:avLst/>
              </a:prstGeom>
            </p:spPr>
          </p:pic>
          <p:sp>
            <p:nvSpPr>
              <p:cNvPr id="14" name="CaixaDeTexto 13"/>
              <p:cNvSpPr txBox="1"/>
              <p:nvPr/>
            </p:nvSpPr>
            <p:spPr>
              <a:xfrm>
                <a:off x="3220437" y="3532449"/>
                <a:ext cx="5751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Capacitações completas para um mercado competitivo</a:t>
                </a:r>
              </a:p>
            </p:txBody>
          </p:sp>
        </p:grpSp>
        <p:sp>
          <p:nvSpPr>
            <p:cNvPr id="12" name="CaixaDeTexto 11"/>
            <p:cNvSpPr txBox="1"/>
            <p:nvPr/>
          </p:nvSpPr>
          <p:spPr>
            <a:xfrm>
              <a:off x="2451958" y="481669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6478073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-2148" y="6540320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63" y="6181860"/>
            <a:ext cx="920472" cy="50317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9" y="560101"/>
            <a:ext cx="216127" cy="2212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972846" y="276357"/>
            <a:ext cx="10515600" cy="78876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838200" y="1961637"/>
            <a:ext cx="10515600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Conteúdo 2"/>
          <p:cNvSpPr txBox="1"/>
          <p:nvPr userDrawn="1"/>
        </p:nvSpPr>
        <p:spPr>
          <a:xfrm>
            <a:off x="554688" y="2089854"/>
            <a:ext cx="6068181" cy="3429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pt-BR" sz="2400" dirty="0"/>
          </a:p>
          <a:p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606204" y="496876"/>
            <a:ext cx="2408989" cy="6260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06204" y="496511"/>
            <a:ext cx="2408990" cy="626084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</a:rPr>
              <a:t>MÓDULO X</a:t>
            </a:r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06204" y="2006722"/>
            <a:ext cx="6068181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Char char="ü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1: XXXXX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2:</a:t>
            </a:r>
          </a:p>
        </p:txBody>
      </p:sp>
      <p:sp>
        <p:nvSpPr>
          <p:cNvPr id="14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6204" y="1200376"/>
            <a:ext cx="6068181" cy="46166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2pPr>
            <a:lvl3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3pPr>
            <a:lvl4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4pPr>
            <a:lvl5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5pPr>
          </a:lstStyle>
          <a:p>
            <a:pPr lvl="0"/>
            <a:r>
              <a:rPr lang="pt-BR" dirty="0"/>
              <a:t>Título do Módulo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2" y="2600426"/>
            <a:ext cx="3413831" cy="1030814"/>
          </a:xfrm>
          <a:prstGeom prst="rect">
            <a:avLst/>
          </a:prstGeom>
        </p:spPr>
      </p:pic>
      <p:sp>
        <p:nvSpPr>
          <p:cNvPr id="8" name="Retângulo 7">
            <a:hlinkClick r:id="rId4"/>
          </p:cNvPr>
          <p:cNvSpPr/>
          <p:nvPr userDrawn="1"/>
        </p:nvSpPr>
        <p:spPr>
          <a:xfrm>
            <a:off x="4248170" y="4399715"/>
            <a:ext cx="3854615" cy="6027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05" y="5252612"/>
            <a:ext cx="468000" cy="468000"/>
          </a:xfrm>
          <a:prstGeom prst="rect">
            <a:avLst/>
          </a:prstGeom>
        </p:spPr>
      </p:pic>
      <p:pic>
        <p:nvPicPr>
          <p:cNvPr id="10" name="Imagem 9">
            <a:hlinkClick r:id="rId7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3" y="5252612"/>
            <a:ext cx="473143" cy="468000"/>
          </a:xfrm>
          <a:prstGeom prst="rect">
            <a:avLst/>
          </a:prstGeom>
        </p:spPr>
      </p:pic>
      <p:pic>
        <p:nvPicPr>
          <p:cNvPr id="11" name="Imagem 10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07" y="5252612"/>
            <a:ext cx="468000" cy="468000"/>
          </a:xfrm>
          <a:prstGeom prst="rect">
            <a:avLst/>
          </a:prstGeom>
        </p:spPr>
      </p:pic>
      <p:sp>
        <p:nvSpPr>
          <p:cNvPr id="12" name="CaixaDeTexto 11">
            <a:hlinkClick r:id="rId5"/>
          </p:cNvPr>
          <p:cNvSpPr txBox="1"/>
          <p:nvPr userDrawn="1"/>
        </p:nvSpPr>
        <p:spPr>
          <a:xfrm>
            <a:off x="2878976" y="5286557"/>
            <a:ext cx="162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hlinkClick r:id="rId7"/>
          </p:cNvPr>
          <p:cNvSpPr txBox="1"/>
          <p:nvPr userDrawn="1"/>
        </p:nvSpPr>
        <p:spPr>
          <a:xfrm>
            <a:off x="5543736" y="5286557"/>
            <a:ext cx="1774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hlinkClick r:id="rId9"/>
          </p:cNvPr>
          <p:cNvSpPr txBox="1"/>
          <p:nvPr userDrawn="1"/>
        </p:nvSpPr>
        <p:spPr>
          <a:xfrm>
            <a:off x="8323367" y="5252612"/>
            <a:ext cx="152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hlinkClick r:id="rId4"/>
          </p:cNvPr>
          <p:cNvSpPr txBox="1"/>
          <p:nvPr userDrawn="1"/>
        </p:nvSpPr>
        <p:spPr>
          <a:xfrm>
            <a:off x="4822543" y="4470279"/>
            <a:ext cx="27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www.voitto.com.br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642C-B971-4553-A9D2-FE3932B26E5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BC3D-51C0-42CE-91CC-7EE01C9889C5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altLang="pt-BR" i="1" dirty="0"/>
            </a:br>
            <a:r>
              <a:rPr lang="pt-BR" altLang="pt-BR" i="1" dirty="0"/>
              <a:t>Certificação de Projetos Seis Sigma</a:t>
            </a:r>
            <a:br>
              <a:rPr lang="pt-BR" altLang="pt-BR" i="1" dirty="0"/>
            </a:br>
            <a:r>
              <a:rPr lang="pt-BR" altLang="pt-BR" i="1" dirty="0"/>
              <a:t>Inserir Título do Projeto</a:t>
            </a:r>
            <a:br>
              <a:rPr lang="pt-BR" altLang="pt-BR" i="1" dirty="0"/>
            </a:b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16056" y="342776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Controle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815" y="1424181"/>
            <a:ext cx="11732419" cy="67993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essa avaliação, utilizou-se cartas de controle X-AM para cada um desses indicadores. A medida dos resultados do projeto se iniciam no mês 35, em que se finaliza a etapa de melhoria.</a:t>
            </a:r>
            <a:endParaRPr lang="pt-BR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Segoe MDL2 Assets" panose="050A0102010101010101" charset="0"/>
              <a:cs typeface="Segoe MDL2 Assets" panose="050A0102010101010101" charset="0"/>
            </a:endParaRPr>
          </a:p>
        </p:txBody>
      </p:sp>
      <p:sp>
        <p:nvSpPr>
          <p:cNvPr id="25" name="Caixa de Texto 9">
            <a:extLst>
              <a:ext uri="{FF2B5EF4-FFF2-40B4-BE49-F238E27FC236}">
                <a16:creationId xmlns:a16="http://schemas.microsoft.com/office/drawing/2014/main" id="{CFA5FBD9-D687-CCAD-6F56-AF2E1E570E2B}"/>
              </a:ext>
            </a:extLst>
          </p:cNvPr>
          <p:cNvSpPr txBox="1"/>
          <p:nvPr/>
        </p:nvSpPr>
        <p:spPr>
          <a:xfrm>
            <a:off x="6789676" y="1903853"/>
            <a:ext cx="5098559" cy="446398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 gráficos inferiores apresenta-se somente as cartas de controle para os resultados a partir do mês 35. Nota-se que ocorreu um aumento na média comparativa dos indicadores entre os últimos 17 meses e os últimos 6 de 2,7% para OTIF escapamentos, e 24,0% no caso de tubos, além do alcance da estabilidade do processo dentro dos limites de controle estabelecidos em ambos os casos, não ocorrendo mais causas especiais. Os gráficos superiores indicam ainda a mudança do patamar dos indicadores, bem como a melhoria de sua estabilidade. </a:t>
            </a:r>
          </a:p>
          <a:p>
            <a:pPr algn="just"/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Já comparando aos dados iniciais obtidos na etapa de Medição, os valores médios dos indicadores eram de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OTIF_tubos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50,27% e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OTIF_Escapamentos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82,85%, e definiu-se como meta específicas aos itens focos somados, o aumento de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OTIF_tubos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 14,03%, aumentando o mesmo em 24,23%, e para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OTIF_escapamentos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 6,58%, aumentando o mesmo em 8,25%. </a:t>
            </a:r>
            <a:r>
              <a:rPr lang="pt-B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Portanto o projeto atingiu suas metas específicas estabelecidas.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AFAFEB73-5F8E-F1B5-6723-0769818F6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" y="1954648"/>
            <a:ext cx="3376278" cy="2252509"/>
          </a:xfrm>
          <a:prstGeom prst="rect">
            <a:avLst/>
          </a:prstGeom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DC08DF57-73BA-2750-59A0-3FE6BD480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" y="4186296"/>
            <a:ext cx="3376278" cy="2224136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DA66A588-0D67-EF8D-3BC7-CF0ACFED7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56" y="1954648"/>
            <a:ext cx="3362480" cy="2231646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8746906C-741D-91C5-52EB-9178A8F77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56" y="4135846"/>
            <a:ext cx="3317214" cy="2274585"/>
          </a:xfrm>
          <a:prstGeom prst="rect">
            <a:avLst/>
          </a:prstGeom>
        </p:spPr>
      </p:pic>
      <p:sp>
        <p:nvSpPr>
          <p:cNvPr id="14" name="Caixa de Texto 9">
            <a:extLst>
              <a:ext uri="{FF2B5EF4-FFF2-40B4-BE49-F238E27FC236}">
                <a16:creationId xmlns:a16="http://schemas.microsoft.com/office/drawing/2014/main" id="{355245D7-FC37-EC02-7D24-54A78400304F}"/>
              </a:ext>
            </a:extLst>
          </p:cNvPr>
          <p:cNvSpPr txBox="1"/>
          <p:nvPr/>
        </p:nvSpPr>
        <p:spPr>
          <a:xfrm>
            <a:off x="155815" y="1017782"/>
            <a:ext cx="11732419" cy="38100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MDL2 Assets" panose="050A0102010101010101" charset="0"/>
                <a:cs typeface="Segoe MDL2 Assets" panose="050A0102010101010101" charset="0"/>
              </a:rPr>
              <a:t>Metas específicas – Avaliação de </a:t>
            </a:r>
            <a:r>
              <a:rPr lang="pt-BR" alt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MDL2 Assets" panose="050A0102010101010101" charset="0"/>
                <a:cs typeface="Segoe MDL2 Assets" panose="050A0102010101010101" charset="0"/>
              </a:rPr>
              <a:t>OTIF_Tubos</a:t>
            </a:r>
            <a:r>
              <a:rPr lang="pt-B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MDL2 Assets" panose="050A0102010101010101" charset="0"/>
                <a:cs typeface="Segoe MDL2 Assets" panose="050A0102010101010101" charset="0"/>
              </a:rPr>
              <a:t> e </a:t>
            </a:r>
            <a:r>
              <a:rPr lang="pt-BR" alt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MDL2 Assets" panose="050A0102010101010101" charset="0"/>
                <a:cs typeface="Segoe MDL2 Assets" panose="050A0102010101010101" charset="0"/>
              </a:rPr>
              <a:t>OTIF_Escapamentos</a:t>
            </a:r>
            <a:endParaRPr lang="pt-BR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Segoe MDL2 Assets" panose="050A0102010101010101" charset="0"/>
              <a:cs typeface="Segoe MDL2 Assets" panose="050A0102010101010101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Controle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823" y="1027723"/>
            <a:ext cx="11732419" cy="38100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MDL2 Assets" panose="050A0102010101010101" charset="0"/>
                <a:cs typeface="Segoe MDL2 Assets" panose="050A0102010101010101" charset="0"/>
              </a:rPr>
              <a:t>OTIF_Entregas</a:t>
            </a:r>
            <a:endParaRPr lang="pt-BR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Segoe MDL2 Assets" panose="050A0102010101010101" charset="0"/>
              <a:cs typeface="Segoe MDL2 Assets" panose="050A0102010101010101" charset="0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A66FE35-0EDC-2174-2B40-F50695B06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" y="3959592"/>
            <a:ext cx="3763213" cy="249200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EDC435DD-47DC-A2A6-C18C-72C57FC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7" y="1472224"/>
            <a:ext cx="3763213" cy="2495781"/>
          </a:xfrm>
          <a:prstGeom prst="rect">
            <a:avLst/>
          </a:prstGeom>
        </p:spPr>
      </p:pic>
      <p:sp>
        <p:nvSpPr>
          <p:cNvPr id="26" name="Caixa de Texto 9">
            <a:extLst>
              <a:ext uri="{FF2B5EF4-FFF2-40B4-BE49-F238E27FC236}">
                <a16:creationId xmlns:a16="http://schemas.microsoft.com/office/drawing/2014/main" id="{41E090F7-CBC6-6297-0449-8913F8E976EA}"/>
              </a:ext>
            </a:extLst>
          </p:cNvPr>
          <p:cNvSpPr txBox="1"/>
          <p:nvPr/>
        </p:nvSpPr>
        <p:spPr>
          <a:xfrm>
            <a:off x="3990769" y="1282325"/>
            <a:ext cx="7794830" cy="198407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valor do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OTIF_Entregas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os últimos 17 meses estava estabelecido em média em 73,2%, e é possível notar que o valor apresenta constante alta desde o mês 31, onde se iniciam realmente as ações do projeto, e se estabelece em um patamar superior, bem como estabilidade a partir do mês 35, onde se encerra a etapa de melhoria e chegamos à etapa de controle. Quando avaliamos a média, notamos que o indicador nos últimos 6 meses se manteve, com estabilidade, uma média de 82,8%, estando portanto acima da média definida para 76,9%.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Concluimos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portanto que a meta foi atingida e superada.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93374E-E465-BEA8-FFDE-FC1AA4B9B58B}"/>
              </a:ext>
            </a:extLst>
          </p:cNvPr>
          <p:cNvGrpSpPr/>
          <p:nvPr/>
        </p:nvGrpSpPr>
        <p:grpSpPr>
          <a:xfrm>
            <a:off x="3986109" y="3102509"/>
            <a:ext cx="3105151" cy="3349092"/>
            <a:chOff x="3990769" y="3465205"/>
            <a:chExt cx="3105151" cy="2986396"/>
          </a:xfrm>
        </p:grpSpPr>
        <p:pic>
          <p:nvPicPr>
            <p:cNvPr id="18" name="Picture 17" descr="Chart, histogram&#10;&#10;Description automatically generated">
              <a:extLst>
                <a:ext uri="{FF2B5EF4-FFF2-40B4-BE49-F238E27FC236}">
                  <a16:creationId xmlns:a16="http://schemas.microsoft.com/office/drawing/2014/main" id="{89974841-6F71-AE2C-9D05-2CE1C7D2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770" y="3859964"/>
              <a:ext cx="3105150" cy="259163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53F64B-5972-93A5-7224-690823A29310}"/>
                </a:ext>
              </a:extLst>
            </p:cNvPr>
            <p:cNvSpPr txBox="1"/>
            <p:nvPr/>
          </p:nvSpPr>
          <p:spPr>
            <a:xfrm>
              <a:off x="3990769" y="3465205"/>
              <a:ext cx="3095830" cy="43088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capacidade</a:t>
              </a: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processo</a:t>
              </a: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para </a:t>
              </a:r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OTIF_Entregas</a:t>
              </a: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Meses 35 a 40.</a:t>
              </a:r>
            </a:p>
          </p:txBody>
        </p:sp>
      </p:grpSp>
      <p:sp>
        <p:nvSpPr>
          <p:cNvPr id="32" name="Caixa de Texto 9">
            <a:extLst>
              <a:ext uri="{FF2B5EF4-FFF2-40B4-BE49-F238E27FC236}">
                <a16:creationId xmlns:a16="http://schemas.microsoft.com/office/drawing/2014/main" id="{D901CD49-D288-C687-DD21-21B39B85B4DF}"/>
              </a:ext>
            </a:extLst>
          </p:cNvPr>
          <p:cNvSpPr txBox="1"/>
          <p:nvPr/>
        </p:nvSpPr>
        <p:spPr>
          <a:xfrm>
            <a:off x="7086599" y="3012631"/>
            <a:ext cx="4699000" cy="323769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relatório de capabilidade do processo nos apresenta um valor de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0,92 e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Cpk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-0,16, indicando que o processo permanece não capaz, uma vez que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Cpk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1,33. Entretanto, o indicador não indica que existe um problema o indicador principal,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OTIF_entregas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O motivo de o processo não ser capaz deve-se ao fato de que o projeto empregado resultou em melhores resultados que os esperados inicialmente, e uma vez que a análise é feita de acordo com os limites de controle iniciais e o resultado do processo empregado move o resultado para acima do limite superior, o novo processo avaliado não entrega resultados conforme esperados inicialmente, e sim melhores.</a:t>
            </a:r>
          </a:p>
        </p:txBody>
      </p:sp>
    </p:spTree>
    <p:extLst>
      <p:ext uri="{BB962C8B-B14F-4D97-AF65-F5344CB8AC3E}">
        <p14:creationId xmlns:p14="http://schemas.microsoft.com/office/powerpoint/2010/main" val="356479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Controle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823" y="1027723"/>
            <a:ext cx="11732419" cy="38100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MDL2 Assets" panose="050A0102010101010101" charset="0"/>
                <a:cs typeface="Segoe MDL2 Assets" panose="050A0102010101010101" charset="0"/>
              </a:rPr>
              <a:t>Ganho financeiro do projeto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0B6671-B762-2CC8-B404-14B143B0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92714"/>
              </p:ext>
            </p:extLst>
          </p:nvPr>
        </p:nvGraphicFramePr>
        <p:xfrm>
          <a:off x="838200" y="1694686"/>
          <a:ext cx="10515600" cy="129431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443459">
                  <a:extLst>
                    <a:ext uri="{9D8B030D-6E8A-4147-A177-3AD203B41FA5}">
                      <a16:colId xmlns:a16="http://schemas.microsoft.com/office/drawing/2014/main" val="88618301"/>
                    </a:ext>
                  </a:extLst>
                </a:gridCol>
                <a:gridCol w="2059487">
                  <a:extLst>
                    <a:ext uri="{9D8B030D-6E8A-4147-A177-3AD203B41FA5}">
                      <a16:colId xmlns:a16="http://schemas.microsoft.com/office/drawing/2014/main" val="3988006968"/>
                    </a:ext>
                  </a:extLst>
                </a:gridCol>
                <a:gridCol w="863937">
                  <a:extLst>
                    <a:ext uri="{9D8B030D-6E8A-4147-A177-3AD203B41FA5}">
                      <a16:colId xmlns:a16="http://schemas.microsoft.com/office/drawing/2014/main" val="2997157285"/>
                    </a:ext>
                  </a:extLst>
                </a:gridCol>
                <a:gridCol w="1387535">
                  <a:extLst>
                    <a:ext uri="{9D8B030D-6E8A-4147-A177-3AD203B41FA5}">
                      <a16:colId xmlns:a16="http://schemas.microsoft.com/office/drawing/2014/main" val="2252788703"/>
                    </a:ext>
                  </a:extLst>
                </a:gridCol>
                <a:gridCol w="1431169">
                  <a:extLst>
                    <a:ext uri="{9D8B030D-6E8A-4147-A177-3AD203B41FA5}">
                      <a16:colId xmlns:a16="http://schemas.microsoft.com/office/drawing/2014/main" val="3904042912"/>
                    </a:ext>
                  </a:extLst>
                </a:gridCol>
                <a:gridCol w="1431169">
                  <a:extLst>
                    <a:ext uri="{9D8B030D-6E8A-4147-A177-3AD203B41FA5}">
                      <a16:colId xmlns:a16="http://schemas.microsoft.com/office/drawing/2014/main" val="99833508"/>
                    </a:ext>
                  </a:extLst>
                </a:gridCol>
                <a:gridCol w="898844">
                  <a:extLst>
                    <a:ext uri="{9D8B030D-6E8A-4147-A177-3AD203B41FA5}">
                      <a16:colId xmlns:a16="http://schemas.microsoft.com/office/drawing/2014/main" val="422103030"/>
                    </a:ext>
                  </a:extLst>
                </a:gridCol>
              </a:tblGrid>
              <a:tr h="186323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u="none" strike="noStrike" dirty="0">
                          <a:effectLst/>
                        </a:rPr>
                        <a:t>Meses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b="1" u="none" strike="noStrike" dirty="0">
                          <a:effectLst/>
                        </a:rPr>
                        <a:t>35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b="1" u="none" strike="noStrike" dirty="0">
                          <a:effectLst/>
                        </a:rPr>
                        <a:t>36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b="1" u="none" strike="noStrike" dirty="0">
                          <a:effectLst/>
                        </a:rPr>
                        <a:t>37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b="1" u="none" strike="noStrike" dirty="0">
                          <a:effectLst/>
                        </a:rPr>
                        <a:t>38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b="1" u="none" strike="noStrike" dirty="0">
                          <a:effectLst/>
                        </a:rPr>
                        <a:t>39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b="1" u="none" strike="noStrike" dirty="0">
                          <a:effectLst/>
                        </a:rPr>
                        <a:t>40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464354277"/>
                  </a:ext>
                </a:extLst>
              </a:tr>
              <a:tr h="186323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u="none" strike="noStrike" dirty="0">
                          <a:effectLst/>
                        </a:rPr>
                        <a:t>Percentual </a:t>
                      </a:r>
                      <a:r>
                        <a:rPr lang="en-IE" sz="1100" b="1" u="none" strike="noStrike" dirty="0" err="1">
                          <a:effectLst/>
                        </a:rPr>
                        <a:t>OTIF_Entregas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78.10%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81.50%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84.00%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83.10%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85.50%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84.50%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584367779"/>
                  </a:ext>
                </a:extLst>
              </a:tr>
              <a:tr h="186323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u="none" strike="noStrike" dirty="0">
                          <a:effectLst/>
                        </a:rPr>
                        <a:t>Percentual </a:t>
                      </a:r>
                      <a:r>
                        <a:rPr lang="en-IE" sz="1100" b="1" u="none" strike="noStrike" dirty="0" err="1">
                          <a:effectLst/>
                        </a:rPr>
                        <a:t>acima</a:t>
                      </a:r>
                      <a:r>
                        <a:rPr lang="en-IE" sz="1100" b="1" u="none" strike="noStrike" dirty="0">
                          <a:effectLst/>
                        </a:rPr>
                        <a:t> de 80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-1.90%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1.50%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4.00%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3.10%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5.50%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4.50%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446939246"/>
                  </a:ext>
                </a:extLst>
              </a:tr>
              <a:tr h="186323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u="none" strike="noStrike" dirty="0" err="1">
                          <a:effectLst/>
                        </a:rPr>
                        <a:t>Ganho</a:t>
                      </a:r>
                      <a:r>
                        <a:rPr lang="en-IE" sz="1100" b="1" u="none" strike="noStrike" dirty="0">
                          <a:effectLst/>
                        </a:rPr>
                        <a:t> modal </a:t>
                      </a:r>
                      <a:r>
                        <a:rPr lang="en-IE" sz="1100" b="1" u="none" strike="noStrike" dirty="0" err="1">
                          <a:effectLst/>
                        </a:rPr>
                        <a:t>terrestre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R$ 0.00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R$ 10,725.00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R$ 28,600.00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R$ 22,165.00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R$ 39,325.00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R$ 32,175.00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526588566"/>
                  </a:ext>
                </a:extLst>
              </a:tr>
              <a:tr h="186323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u="none" strike="noStrike" dirty="0" err="1">
                          <a:effectLst/>
                        </a:rPr>
                        <a:t>Ganho</a:t>
                      </a:r>
                      <a:r>
                        <a:rPr lang="en-IE" sz="1100" b="1" u="none" strike="noStrike" dirty="0">
                          <a:effectLst/>
                        </a:rPr>
                        <a:t> Modal </a:t>
                      </a:r>
                      <a:r>
                        <a:rPr lang="en-IE" sz="1100" b="1" u="none" strike="noStrike" dirty="0" err="1">
                          <a:effectLst/>
                        </a:rPr>
                        <a:t>Aéreo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R$ 0.00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R$ 6,525.00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R$ 17,400.00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R$ 13,485.00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R$ 23,925.00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R$ 19,575.00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422585993"/>
                  </a:ext>
                </a:extLst>
              </a:tr>
              <a:tr h="186323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u="none" strike="noStrike" dirty="0" err="1">
                          <a:effectLst/>
                        </a:rPr>
                        <a:t>Ganho</a:t>
                      </a:r>
                      <a:r>
                        <a:rPr lang="en-IE" sz="1100" b="1" u="none" strike="noStrike" dirty="0">
                          <a:effectLst/>
                        </a:rPr>
                        <a:t> total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R$ 0.00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R$ 17,250.00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R$ 46,000.00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R$ 35,650.00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R$ 63,250.00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>
                          <a:effectLst/>
                        </a:rPr>
                        <a:t>R$ 51,750.00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81246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E" sz="1100" b="1" u="none" strike="noStrike" dirty="0">
                          <a:effectLst/>
                        </a:rPr>
                        <a:t>Total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u="none" strike="noStrike" dirty="0">
                          <a:effectLst/>
                        </a:rPr>
                        <a:t>R$ 213,900.00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597388495"/>
                  </a:ext>
                </a:extLst>
              </a:tr>
            </a:tbl>
          </a:graphicData>
        </a:graphic>
      </p:graphicFrame>
      <p:sp>
        <p:nvSpPr>
          <p:cNvPr id="19" name="Caixa de Texto 9">
            <a:extLst>
              <a:ext uri="{FF2B5EF4-FFF2-40B4-BE49-F238E27FC236}">
                <a16:creationId xmlns:a16="http://schemas.microsoft.com/office/drawing/2014/main" id="{DF19F11D-A363-9029-3537-53DAC1AD7A3C}"/>
              </a:ext>
            </a:extLst>
          </p:cNvPr>
          <p:cNvSpPr txBox="1"/>
          <p:nvPr/>
        </p:nvSpPr>
        <p:spPr>
          <a:xfrm>
            <a:off x="2198585" y="3179243"/>
            <a:ext cx="7794830" cy="198407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valor do ganho financeiro do projeto nos 6 meses avaliados foi de R$213.900,00, levando em consideração 65 entregas no modal aéreo e 15 entregas via modal aéreo mensalmente. Isso indica que o valor que o projeto tem potencial para economia de caixa, seguindo o mesmo padrão que se encontra neste momento, com base em valores anuais, é um valor de R$427.800,00. 							</a:t>
            </a:r>
          </a:p>
        </p:txBody>
      </p:sp>
    </p:spTree>
    <p:extLst>
      <p:ext uri="{BB962C8B-B14F-4D97-AF65-F5344CB8AC3E}">
        <p14:creationId xmlns:p14="http://schemas.microsoft.com/office/powerpoint/2010/main" val="54739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Controle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823" y="1027723"/>
            <a:ext cx="11732419" cy="38100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MDL2 Assets" panose="050A0102010101010101" charset="0"/>
                <a:cs typeface="Segoe MDL2 Assets" panose="050A0102010101010101" charset="0"/>
              </a:rPr>
              <a:t>Plano de controle</a:t>
            </a:r>
          </a:p>
        </p:txBody>
      </p:sp>
      <p:sp>
        <p:nvSpPr>
          <p:cNvPr id="19" name="Caixa de Texto 9">
            <a:extLst>
              <a:ext uri="{FF2B5EF4-FFF2-40B4-BE49-F238E27FC236}">
                <a16:creationId xmlns:a16="http://schemas.microsoft.com/office/drawing/2014/main" id="{DF19F11D-A363-9029-3537-53DAC1AD7A3C}"/>
              </a:ext>
            </a:extLst>
          </p:cNvPr>
          <p:cNvSpPr txBox="1"/>
          <p:nvPr/>
        </p:nvSpPr>
        <p:spPr>
          <a:xfrm>
            <a:off x="155822" y="1408724"/>
            <a:ext cx="11732419" cy="469113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Foi definida como ”Dona do processo” a Coordenadora de Relacionamentos, Jéssica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Ully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por ser considerada uma posição estratégica na interface entre o cliente e a empresa;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Foi elaborado OCAP que será ativado sempre que a o valor de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OTIF_Entregas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abaixar além da especificação mínima de 75%;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processo será acompanhado e os resultados plotados quinzenalmente em uma carta de controle X-AM para acompanhamento;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Foi bloqueado no sistema a possibilidade de acordo de prazos para sábados, domingos e feriados;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colaboradores foram treinados nas novas regas para estabelecimento de prazos e como utilizar o sistema alimentado com informações em tempo reais para ter uma data mais assertiva;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Foram instalados nas áreas apropriadas os </a:t>
            </a:r>
            <a:r>
              <a:rPr lang="pt-B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Kanbans</a:t>
            </a: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físicos que permitem avaliações mais precisas das montagens das cargas;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cargas só são liberadas para saída para entrega após sinalizadas pelo sistema que todos os itens foram devidamente carregados, através da leitura dos códigos de barras;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Qualquer anomalia identificada será registrada em diário de bordo para tratativa posterior;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setor de relacionamento do cliente agora executa também abordagens aos clientes para análise de novos problemas e soluções a serem implementadas para melhoria contínua.			</a:t>
            </a:r>
          </a:p>
        </p:txBody>
      </p:sp>
    </p:spTree>
    <p:extLst>
      <p:ext uri="{BB962C8B-B14F-4D97-AF65-F5344CB8AC3E}">
        <p14:creationId xmlns:p14="http://schemas.microsoft.com/office/powerpoint/2010/main" val="269742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Controle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823" y="1027723"/>
            <a:ext cx="11732419" cy="38100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MDL2 Assets" panose="050A0102010101010101" charset="0"/>
                <a:cs typeface="Segoe MDL2 Assets" panose="050A0102010101010101" charset="0"/>
              </a:rPr>
              <a:t>Plano de controle</a:t>
            </a:r>
          </a:p>
        </p:txBody>
      </p:sp>
      <p:sp>
        <p:nvSpPr>
          <p:cNvPr id="19" name="Caixa de Texto 9">
            <a:extLst>
              <a:ext uri="{FF2B5EF4-FFF2-40B4-BE49-F238E27FC236}">
                <a16:creationId xmlns:a16="http://schemas.microsoft.com/office/drawing/2014/main" id="{DF19F11D-A363-9029-3537-53DAC1AD7A3C}"/>
              </a:ext>
            </a:extLst>
          </p:cNvPr>
          <p:cNvSpPr txBox="1"/>
          <p:nvPr/>
        </p:nvSpPr>
        <p:spPr>
          <a:xfrm>
            <a:off x="155822" y="1408724"/>
            <a:ext cx="11732419" cy="50109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OCAP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4D20AD05-DAAB-A987-26ED-D14E29192692}"/>
              </a:ext>
            </a:extLst>
          </p:cNvPr>
          <p:cNvSpPr/>
          <p:nvPr/>
        </p:nvSpPr>
        <p:spPr>
          <a:xfrm>
            <a:off x="3289696" y="1908859"/>
            <a:ext cx="2647404" cy="76393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OTIF_Entregas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abaixo</a:t>
            </a:r>
            <a:r>
              <a:rPr lang="en-US" sz="1200" dirty="0">
                <a:solidFill>
                  <a:schemeClr val="tx1"/>
                </a:solidFill>
              </a:rPr>
              <a:t> de 75%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F1B8CD-A1D6-6499-CCDD-0DDFB9731361}"/>
              </a:ext>
            </a:extLst>
          </p:cNvPr>
          <p:cNvSpPr/>
          <p:nvPr/>
        </p:nvSpPr>
        <p:spPr>
          <a:xfrm>
            <a:off x="1586088" y="2117085"/>
            <a:ext cx="1056493" cy="3474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Início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61FFFA-F845-0CE2-AC27-05D1B857DEDE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2642581" y="2290824"/>
            <a:ext cx="647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4BAC34-F2E8-1D19-5FDB-1888106AA789}"/>
              </a:ext>
            </a:extLst>
          </p:cNvPr>
          <p:cNvSpPr/>
          <p:nvPr/>
        </p:nvSpPr>
        <p:spPr>
          <a:xfrm>
            <a:off x="6353874" y="2117085"/>
            <a:ext cx="1360459" cy="347477"/>
          </a:xfrm>
          <a:prstGeom prst="rect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Segue o </a:t>
            </a:r>
            <a:r>
              <a:rPr lang="en-US" sz="1200" dirty="0" err="1">
                <a:solidFill>
                  <a:schemeClr val="tx1"/>
                </a:solidFill>
              </a:rPr>
              <a:t>processo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normalmente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FDE5EE-431A-393A-9518-AFBC05534ED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5937100" y="2290824"/>
            <a:ext cx="41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FC3536-BAC4-7DD1-7659-0BB359623DCD}"/>
              </a:ext>
            </a:extLst>
          </p:cNvPr>
          <p:cNvSpPr txBox="1"/>
          <p:nvPr/>
        </p:nvSpPr>
        <p:spPr>
          <a:xfrm>
            <a:off x="5911744" y="2074320"/>
            <a:ext cx="41677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Não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4A7C4586-5A4D-176F-D752-77941BA11887}"/>
              </a:ext>
            </a:extLst>
          </p:cNvPr>
          <p:cNvSpPr/>
          <p:nvPr/>
        </p:nvSpPr>
        <p:spPr>
          <a:xfrm>
            <a:off x="3289696" y="2962308"/>
            <a:ext cx="2647404" cy="76393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Prazo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informado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 err="1">
                <a:solidFill>
                  <a:schemeClr val="tx1"/>
                </a:solidFill>
              </a:rPr>
              <a:t>acordo</a:t>
            </a:r>
            <a:r>
              <a:rPr lang="en-US" sz="1200" dirty="0">
                <a:solidFill>
                  <a:schemeClr val="tx1"/>
                </a:solidFill>
              </a:rPr>
              <a:t> com o </a:t>
            </a:r>
            <a:r>
              <a:rPr lang="en-US" sz="1200" dirty="0" err="1">
                <a:solidFill>
                  <a:schemeClr val="tx1"/>
                </a:solidFill>
              </a:rPr>
              <a:t>sistema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4CFD28-7019-9047-CEDF-03FCB8216E65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4613398" y="2672789"/>
            <a:ext cx="0" cy="28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6967A4-0751-FA25-6D36-5AC931FFE65C}"/>
              </a:ext>
            </a:extLst>
          </p:cNvPr>
          <p:cNvSpPr/>
          <p:nvPr/>
        </p:nvSpPr>
        <p:spPr>
          <a:xfrm>
            <a:off x="6353873" y="3170534"/>
            <a:ext cx="1759267" cy="347477"/>
          </a:xfrm>
          <a:prstGeom prst="rect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Colher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justificativas</a:t>
            </a:r>
            <a:r>
              <a:rPr lang="en-US" sz="1200" dirty="0">
                <a:solidFill>
                  <a:schemeClr val="tx1"/>
                </a:solidFill>
              </a:rPr>
              <a:t> e </a:t>
            </a:r>
            <a:r>
              <a:rPr lang="en-US" sz="1200" dirty="0" err="1">
                <a:solidFill>
                  <a:schemeClr val="tx1"/>
                </a:solidFill>
              </a:rPr>
              <a:t>treinar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responsáveis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53D59B-CFBF-D971-3F5E-74D58F620950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5937100" y="3344273"/>
            <a:ext cx="41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16CB1D-AB9C-4FC3-7238-5994A16F58EF}"/>
              </a:ext>
            </a:extLst>
          </p:cNvPr>
          <p:cNvSpPr txBox="1"/>
          <p:nvPr/>
        </p:nvSpPr>
        <p:spPr>
          <a:xfrm>
            <a:off x="5911744" y="3082663"/>
            <a:ext cx="41677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Não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3B5BD42D-F5D5-A00B-E1A8-5830485ABEAF}"/>
              </a:ext>
            </a:extLst>
          </p:cNvPr>
          <p:cNvSpPr/>
          <p:nvPr/>
        </p:nvSpPr>
        <p:spPr>
          <a:xfrm>
            <a:off x="3289695" y="4015757"/>
            <a:ext cx="2647403" cy="76393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Sistema </a:t>
            </a:r>
            <a:r>
              <a:rPr lang="en-US" sz="1200" dirty="0" err="1">
                <a:solidFill>
                  <a:schemeClr val="tx1"/>
                </a:solidFill>
              </a:rPr>
              <a:t>está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atualizado</a:t>
            </a:r>
            <a:r>
              <a:rPr lang="en-US" sz="1200" dirty="0">
                <a:solidFill>
                  <a:schemeClr val="tx1"/>
                </a:solidFill>
              </a:rPr>
              <a:t> com </a:t>
            </a:r>
            <a:r>
              <a:rPr lang="en-US" sz="1200" dirty="0" err="1">
                <a:solidFill>
                  <a:schemeClr val="tx1"/>
                </a:solidFill>
              </a:rPr>
              <a:t>informações</a:t>
            </a:r>
            <a:r>
              <a:rPr lang="en-US" sz="1200" dirty="0">
                <a:solidFill>
                  <a:schemeClr val="tx1"/>
                </a:solidFill>
              </a:rPr>
              <a:t> reais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71A90B-385B-D0E6-2E2E-93994D4BFD04}"/>
              </a:ext>
            </a:extLst>
          </p:cNvPr>
          <p:cNvSpPr/>
          <p:nvPr/>
        </p:nvSpPr>
        <p:spPr>
          <a:xfrm>
            <a:off x="6353871" y="4223983"/>
            <a:ext cx="3498972" cy="347477"/>
          </a:xfrm>
          <a:prstGeom prst="rect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Analisar</a:t>
            </a:r>
            <a:r>
              <a:rPr lang="en-US" sz="1200" dirty="0">
                <a:solidFill>
                  <a:schemeClr val="tx1"/>
                </a:solidFill>
              </a:rPr>
              <a:t> justificative, </a:t>
            </a:r>
            <a:r>
              <a:rPr lang="en-US" sz="1200" dirty="0" err="1">
                <a:solidFill>
                  <a:schemeClr val="tx1"/>
                </a:solidFill>
              </a:rPr>
              <a:t>atualizar</a:t>
            </a:r>
            <a:r>
              <a:rPr lang="en-US" sz="1200" dirty="0">
                <a:solidFill>
                  <a:schemeClr val="tx1"/>
                </a:solidFill>
              </a:rPr>
              <a:t> Sistema e </a:t>
            </a:r>
            <a:r>
              <a:rPr lang="en-US" sz="1200" dirty="0" err="1">
                <a:solidFill>
                  <a:schemeClr val="tx1"/>
                </a:solidFill>
              </a:rPr>
              <a:t>treinar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colaborador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responsável</a:t>
            </a:r>
            <a:r>
              <a:rPr lang="en-US" sz="1200" dirty="0">
                <a:solidFill>
                  <a:schemeClr val="tx1"/>
                </a:solidFill>
              </a:rPr>
              <a:t> pela </a:t>
            </a:r>
            <a:r>
              <a:rPr lang="en-US" sz="1200" dirty="0" err="1">
                <a:solidFill>
                  <a:schemeClr val="tx1"/>
                </a:solidFill>
              </a:rPr>
              <a:t>alimentação</a:t>
            </a:r>
            <a:r>
              <a:rPr lang="en-US" sz="1200" dirty="0">
                <a:solidFill>
                  <a:schemeClr val="tx1"/>
                </a:solidFill>
              </a:rPr>
              <a:t> dos dados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24FBD3F3-783C-A061-A4E1-57901658E8B5}"/>
              </a:ext>
            </a:extLst>
          </p:cNvPr>
          <p:cNvSpPr/>
          <p:nvPr/>
        </p:nvSpPr>
        <p:spPr>
          <a:xfrm>
            <a:off x="3289694" y="5049576"/>
            <a:ext cx="2647403" cy="763930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Montagem</a:t>
            </a:r>
            <a:r>
              <a:rPr lang="en-US" sz="1200" dirty="0">
                <a:solidFill>
                  <a:schemeClr val="tx1"/>
                </a:solidFill>
              </a:rPr>
              <a:t> da carga </a:t>
            </a:r>
            <a:r>
              <a:rPr lang="en-US" sz="1200" dirty="0" err="1">
                <a:solidFill>
                  <a:schemeClr val="tx1"/>
                </a:solidFill>
              </a:rPr>
              <a:t>ocorreu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corretamente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80C28D-2F7C-7CE1-EEAA-6174306E578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937098" y="4397722"/>
            <a:ext cx="41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96CB77-1DAA-DC2D-694C-43FEDF14B28E}"/>
              </a:ext>
            </a:extLst>
          </p:cNvPr>
          <p:cNvSpPr txBox="1"/>
          <p:nvPr/>
        </p:nvSpPr>
        <p:spPr>
          <a:xfrm>
            <a:off x="5911744" y="4167475"/>
            <a:ext cx="41677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Não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D60CF9-EFBD-C809-89C1-F986635985D2}"/>
              </a:ext>
            </a:extLst>
          </p:cNvPr>
          <p:cNvSpPr/>
          <p:nvPr/>
        </p:nvSpPr>
        <p:spPr>
          <a:xfrm>
            <a:off x="6353871" y="5261469"/>
            <a:ext cx="3498972" cy="347477"/>
          </a:xfrm>
          <a:prstGeom prst="rect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Realizar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manutenção</a:t>
            </a:r>
            <a:r>
              <a:rPr lang="en-US" sz="1200" dirty="0">
                <a:solidFill>
                  <a:schemeClr val="tx1"/>
                </a:solidFill>
              </a:rPr>
              <a:t> no Sistema de montage de cargas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054B6F-1A20-226F-A056-60DCF73569A6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5937097" y="5431541"/>
            <a:ext cx="416774" cy="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791C51-7FB6-F21F-4525-8D853AEE21C8}"/>
              </a:ext>
            </a:extLst>
          </p:cNvPr>
          <p:cNvSpPr txBox="1"/>
          <p:nvPr/>
        </p:nvSpPr>
        <p:spPr>
          <a:xfrm>
            <a:off x="5911744" y="5206327"/>
            <a:ext cx="41677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Não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B00BDF-673A-B22E-5E4A-40397E053E30}"/>
              </a:ext>
            </a:extLst>
          </p:cNvPr>
          <p:cNvSpPr/>
          <p:nvPr/>
        </p:nvSpPr>
        <p:spPr>
          <a:xfrm>
            <a:off x="6353871" y="6051599"/>
            <a:ext cx="3498972" cy="347477"/>
          </a:xfrm>
          <a:prstGeom prst="rect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Analisar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casos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pointualmente</a:t>
            </a:r>
            <a:r>
              <a:rPr lang="en-US" sz="1200" dirty="0">
                <a:solidFill>
                  <a:schemeClr val="tx1"/>
                </a:solidFill>
              </a:rPr>
              <a:t> para </a:t>
            </a:r>
            <a:r>
              <a:rPr lang="en-US" sz="1200" dirty="0" err="1">
                <a:solidFill>
                  <a:schemeClr val="tx1"/>
                </a:solidFill>
              </a:rPr>
              <a:t>identificar</a:t>
            </a:r>
            <a:r>
              <a:rPr lang="en-US" sz="1200" dirty="0">
                <a:solidFill>
                  <a:schemeClr val="tx1"/>
                </a:solidFill>
              </a:rPr>
              <a:t> as </a:t>
            </a:r>
            <a:r>
              <a:rPr lang="en-US" sz="1200" dirty="0" err="1">
                <a:solidFill>
                  <a:schemeClr val="tx1"/>
                </a:solidFill>
              </a:rPr>
              <a:t>causas</a:t>
            </a:r>
            <a:r>
              <a:rPr lang="en-US" sz="1200" dirty="0">
                <a:solidFill>
                  <a:schemeClr val="tx1"/>
                </a:solidFill>
              </a:rPr>
              <a:t> e levanter </a:t>
            </a:r>
            <a:r>
              <a:rPr lang="en-US" sz="1200" dirty="0" err="1">
                <a:solidFill>
                  <a:schemeClr val="tx1"/>
                </a:solidFill>
              </a:rPr>
              <a:t>possíveis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soluções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0A5CACD-937D-377C-70B1-286651DA980D}"/>
              </a:ext>
            </a:extLst>
          </p:cNvPr>
          <p:cNvCxnSpPr>
            <a:cxnSpLocks/>
            <a:stCxn id="34" idx="2"/>
            <a:endCxn id="43" idx="1"/>
          </p:cNvCxnSpPr>
          <p:nvPr/>
        </p:nvCxnSpPr>
        <p:spPr>
          <a:xfrm rot="16200000" flipH="1">
            <a:off x="5277717" y="5149184"/>
            <a:ext cx="411832" cy="174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48341F-0919-1E7D-5B26-B8145EE1F618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flipH="1">
            <a:off x="4613397" y="3726238"/>
            <a:ext cx="1" cy="28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E6E52-3F2B-C482-6484-A56668EFD7C9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4613396" y="4779687"/>
            <a:ext cx="1" cy="26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6EDDA1-85F2-FD38-79C9-0CAE38407190}"/>
              </a:ext>
            </a:extLst>
          </p:cNvPr>
          <p:cNvSpPr txBox="1"/>
          <p:nvPr/>
        </p:nvSpPr>
        <p:spPr>
          <a:xfrm>
            <a:off x="4613395" y="2692419"/>
            <a:ext cx="41677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0D6C6B-6545-15A7-3803-AFA3BB3832EE}"/>
              </a:ext>
            </a:extLst>
          </p:cNvPr>
          <p:cNvSpPr txBox="1"/>
          <p:nvPr/>
        </p:nvSpPr>
        <p:spPr>
          <a:xfrm>
            <a:off x="4613395" y="3742722"/>
            <a:ext cx="41677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3AB69B-333D-4C98-CB4A-32245013A455}"/>
              </a:ext>
            </a:extLst>
          </p:cNvPr>
          <p:cNvSpPr txBox="1"/>
          <p:nvPr/>
        </p:nvSpPr>
        <p:spPr>
          <a:xfrm>
            <a:off x="4618690" y="4779686"/>
            <a:ext cx="41677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BE7552-DB60-42FD-E928-26BD5978D1A0}"/>
              </a:ext>
            </a:extLst>
          </p:cNvPr>
          <p:cNvSpPr txBox="1"/>
          <p:nvPr/>
        </p:nvSpPr>
        <p:spPr>
          <a:xfrm>
            <a:off x="5937097" y="5996190"/>
            <a:ext cx="41677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176062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l">
          <a:buNone/>
          <a:defRPr sz="22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[CURSOS] Novo Padrão de Slides - Voitto</Template>
  <TotalTime>1271</TotalTime>
  <Words>1003</Words>
  <Application>Microsoft Macintosh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MDL2 Assets</vt:lpstr>
      <vt:lpstr>Segoe UI</vt:lpstr>
      <vt:lpstr>Wingdings</vt:lpstr>
      <vt:lpstr>Tema do Office</vt:lpstr>
      <vt:lpstr> Certificação de Projetos Seis Sigma Inserir Título do Projeto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Marotta</dc:creator>
  <cp:lastModifiedBy>Arthur Claudino</cp:lastModifiedBy>
  <cp:revision>45</cp:revision>
  <dcterms:created xsi:type="dcterms:W3CDTF">2018-08-10T12:49:00Z</dcterms:created>
  <dcterms:modified xsi:type="dcterms:W3CDTF">2022-08-02T23:56:56Z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1046-11.2.0.9281</vt:lpwstr>
  </property>
</Properties>
</file>