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654"/>
  </p:normalViewPr>
  <p:slideViewPr>
    <p:cSldViewPr snapToGrid="0">
      <p:cViewPr varScale="1">
        <p:scale>
          <a:sx n="104" d="100"/>
          <a:sy n="104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F4DE-5FF0-49A4-9600-BA53ABCCB40E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681C-1E36-428A-8826-2E1A6AA307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44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about the Chi Squared test thar was performed as well.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9681C-1E36-428A-8826-2E1A6AA3074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76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5AE3-F47B-456B-80B9-49C9A8CB280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binomial-distribution/?ref=gcse" TargetMode="External"/><Relationship Id="rId2" Type="http://schemas.openxmlformats.org/officeDocument/2006/relationships/hyperlink" Target="https://stackoverflow.com/questions/67474348/how-do-i-create-a-bar-chart-with-percentage-values-in-python-plotly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tatistics/statistics_standard_normal_distribution.php" TargetMode="External"/><Relationship Id="rId5" Type="http://schemas.openxmlformats.org/officeDocument/2006/relationships/hyperlink" Target="https://www.kaggle.com/datasets/blastchar/telco-customer-churn" TargetMode="External"/><Relationship Id="rId4" Type="http://schemas.openxmlformats.org/officeDocument/2006/relationships/hyperlink" Target="https://www.scribbr.com/statistics/standard-normal-distribu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A7CE57C3-994F-48B6-853A-246BB3DE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5672668" cy="528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7EDB3-A8D0-45F0-BAC2-8905FE5F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111" y="2329645"/>
            <a:ext cx="7962180" cy="1521201"/>
          </a:xfrm>
        </p:spPr>
        <p:txBody>
          <a:bodyPr>
            <a:noAutofit/>
          </a:bodyPr>
          <a:lstStyle/>
          <a:p>
            <a:r>
              <a:rPr lang="en-US" sz="2800" dirty="0"/>
              <a:t>Predicting Churn in Telecommunication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6690A-CE78-FCC9-074E-747BC0D04162}"/>
              </a:ext>
            </a:extLst>
          </p:cNvPr>
          <p:cNvSpPr txBox="1"/>
          <p:nvPr/>
        </p:nvSpPr>
        <p:spPr>
          <a:xfrm>
            <a:off x="81481" y="6475088"/>
            <a:ext cx="21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400" dirty="0"/>
              <a:t>©CCT College Dublin 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52FE5-67E4-491C-C4DA-9E7624BE7F0B}"/>
              </a:ext>
            </a:extLst>
          </p:cNvPr>
          <p:cNvSpPr txBox="1">
            <a:spLocks/>
          </p:cNvSpPr>
          <p:nvPr/>
        </p:nvSpPr>
        <p:spPr>
          <a:xfrm>
            <a:off x="5672668" y="533497"/>
            <a:ext cx="5929859" cy="146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Strategic Thinking – CA2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Semester 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br>
              <a:rPr lang="en-GB" sz="3600" dirty="0"/>
            </a:b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CCT College Dublin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5D26B0-91B9-64F6-C342-00C6B736FF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5525" y="5042734"/>
            <a:ext cx="9144000" cy="143235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Arthur </a:t>
            </a:r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</a:rPr>
              <a:t>Claudino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Gomes de Assis (2023146)</a:t>
            </a:r>
            <a:endParaRPr lang="en-GB" sz="1600" b="1" baseline="60000" dirty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endParaRPr lang="en-GB" sz="2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840DD-01A8-208C-2B1B-8DF2049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7"/>
    </mc:Choice>
    <mc:Fallback xmlns="">
      <p:transition spd="slow" advTm="179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2AD0-16E8-3364-DF06-CAA69E8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Hyperparameter Tunning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F08FF-419D-BA1B-6A4A-1EB1A5F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65" y="3148013"/>
            <a:ext cx="6337848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6FC4F-2CC9-6105-9FF0-779A5D8B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3" y="1690688"/>
            <a:ext cx="4497387" cy="49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C335-E61F-D619-85FF-07F399A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1AE91-6B7D-F0AD-C504-560139EE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41" y="1825625"/>
            <a:ext cx="8220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E9E-9735-C8C9-74BF-E4D5A6E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8917-2E68-3D4C-B198-9A9922A7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features to churn:</a:t>
            </a:r>
          </a:p>
          <a:p>
            <a:pPr lvl="1"/>
            <a:r>
              <a:rPr lang="en-US" dirty="0"/>
              <a:t>Type of internet</a:t>
            </a:r>
          </a:p>
          <a:p>
            <a:pPr lvl="1"/>
            <a:r>
              <a:rPr lang="en-US" dirty="0"/>
              <a:t>Contract</a:t>
            </a:r>
          </a:p>
          <a:p>
            <a:pPr lvl="1"/>
            <a:r>
              <a:rPr lang="en-US" dirty="0"/>
              <a:t>Payment type</a:t>
            </a:r>
          </a:p>
          <a:p>
            <a:pPr lvl="1"/>
            <a:r>
              <a:rPr lang="en-US" dirty="0"/>
              <a:t>Extra service</a:t>
            </a:r>
          </a:p>
          <a:p>
            <a:r>
              <a:rPr lang="en-US" dirty="0"/>
              <a:t>Best model: Gaussian Naïve Bayes optimized with Grid Search</a:t>
            </a:r>
          </a:p>
          <a:p>
            <a:r>
              <a:rPr lang="en-US" dirty="0"/>
              <a:t>Split the dataset by internet type and analyze it separately.</a:t>
            </a:r>
          </a:p>
          <a:p>
            <a:r>
              <a:rPr lang="en-US" dirty="0"/>
              <a:t>Correlations among variables.</a:t>
            </a:r>
          </a:p>
          <a:p>
            <a:r>
              <a:rPr lang="en-US" dirty="0"/>
              <a:t>Verify Another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EAE8-4617-A838-B5F5-76608F7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0162F1-B736-7B88-8E40-65D4B89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71" y="1640711"/>
            <a:ext cx="97166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Dino, L., 2022.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/@24littledino/two-sample-chi-square-test-in-python-b9f2db89dc2b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16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Jain, K.,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 Vidhya.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/analytics-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vidhya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/how-to-improve-naive-bayes-9fa698e14cba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18 11 2023]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Jain, R., 2020.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/@ritesh.110587/correlation-between-categorical-variables-63f6bd9bf2f7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15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Kübler, R.,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Towards Data Science.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towardsdatascience.com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/learning-by-implementing-gaussian-naive-bayes-3f0e3d2c01b2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17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Sharma, A.,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 Vidhya.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www.analyticsvidhya.com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/blog/2021/01/gaussian-naive-bayes-with-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hyperpameter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-tuning/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15 11 2023].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Overflow [online] (May 10, 2021)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https://stackoverflow.com/questions/67474348/how-do-i-create-a-bar-chart-with-percentage-values-in-python-plotly-express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(16 Jul, 2020)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https://www.geeksforgeeks.org/python-binomial-distribution/?ref=gcse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Scribbr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Published on November 5, 2020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Pritha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Bhandari.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https://www.scribbr.com/statistics/standard-normal-distribution/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Kaggle, Updated 5 Years Ago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Blastchar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https://www.kaggle.com/datasets/blastchar/telco-customer-churn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W3Schools, Copyright 1999-2023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Refsnes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[online]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https://www.w3schools.com/statistics/statistics_standard_normal_distribution.php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4C5B-C7D0-7DC9-5202-FEEE5C7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34EB-803F-89FB-648A-3030BDE03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53D8-96B2-CF6F-A913-8A228FDA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Business understanding and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B901-DD77-82B9-DD4F-5A217764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Churn is a common problem in the telecommunications business and refers to customers who cancel or do not renew their contract with a telecommunications company in a given period. Churn is a very important indicator for telecommunications companies since it is much more expensive to attract new customers than to retain existing ones. </a:t>
            </a:r>
          </a:p>
          <a:p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/>
              <a:t>Price</a:t>
            </a:r>
          </a:p>
          <a:p>
            <a:r>
              <a:rPr lang="en-US" sz="1400" dirty="0"/>
              <a:t>Product/Market Fit</a:t>
            </a:r>
          </a:p>
          <a:p>
            <a:r>
              <a:rPr lang="en-US" sz="1400" dirty="0"/>
              <a:t>User Experience</a:t>
            </a:r>
          </a:p>
          <a:p>
            <a:r>
              <a:rPr lang="en-US" sz="1400" dirty="0"/>
              <a:t>Customer Experience</a:t>
            </a:r>
          </a:p>
          <a:p>
            <a:r>
              <a:rPr lang="en-US" sz="1400" dirty="0"/>
              <a:t>Other Causes</a:t>
            </a:r>
          </a:p>
        </p:txBody>
      </p:sp>
      <p:pic>
        <p:nvPicPr>
          <p:cNvPr id="6" name="Picture 5" descr="A fish in a tank&#10;&#10;Description automatically generated">
            <a:extLst>
              <a:ext uri="{FF2B5EF4-FFF2-40B4-BE49-F238E27FC236}">
                <a16:creationId xmlns:a16="http://schemas.microsoft.com/office/drawing/2014/main" id="{E3BC08EC-22FA-CDDD-79D2-46A64DEB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8361"/>
            <a:ext cx="5852668" cy="294096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F62B-0119-EEA1-EDC6-7D5C52B5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The dataset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710C1B8-9AE9-66B2-35FD-CCF2BF45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0" y="2008640"/>
            <a:ext cx="3794375" cy="4613225"/>
          </a:xfrm>
          <a:prstGeom prst="rect">
            <a:avLst/>
          </a:prstGeom>
        </p:spPr>
      </p:pic>
      <p:pic>
        <p:nvPicPr>
          <p:cNvPr id="4" name="Picture 3" descr="A screenshot of a phone service&#10;&#10;Description automatically generated">
            <a:extLst>
              <a:ext uri="{FF2B5EF4-FFF2-40B4-BE49-F238E27FC236}">
                <a16:creationId xmlns:a16="http://schemas.microsoft.com/office/drawing/2014/main" id="{66D2B166-A98A-291D-2F25-DA28F192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75" y="1888839"/>
            <a:ext cx="7521676" cy="246334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18045-EAE8-C54A-1EBE-6E623059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175" y="6061545"/>
            <a:ext cx="7637713" cy="1407572"/>
          </a:xfrm>
        </p:spPr>
        <p:txBody>
          <a:bodyPr>
            <a:normAutofit/>
          </a:bodyPr>
          <a:lstStyle/>
          <a:p>
            <a:r>
              <a:rPr lang="en-US" sz="1400" dirty="0"/>
              <a:t>Dataset was very much clean, only the column Total Charges had some blank spaces identified in the same rows where tenure was 0. Therefore, they was replaced by 0 also.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E8C20-92E4-B560-157F-C2F7FA2D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50" y="4135547"/>
            <a:ext cx="7356326" cy="19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2352-EF32-6062-085F-1A476F1A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green and red pie chart&#10;&#10;Description automatically generated">
            <a:extLst>
              <a:ext uri="{FF2B5EF4-FFF2-40B4-BE49-F238E27FC236}">
                <a16:creationId xmlns:a16="http://schemas.microsoft.com/office/drawing/2014/main" id="{266D7330-3383-BC2F-8288-73507814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8038"/>
            <a:ext cx="3190054" cy="2024921"/>
          </a:xfrm>
        </p:spPr>
      </p:pic>
      <p:pic>
        <p:nvPicPr>
          <p:cNvPr id="7" name="Picture 6" descr="A comparison of a pie chart&#10;&#10;Description automatically generated">
            <a:extLst>
              <a:ext uri="{FF2B5EF4-FFF2-40B4-BE49-F238E27FC236}">
                <a16:creationId xmlns:a16="http://schemas.microsoft.com/office/drawing/2014/main" id="{A8E790C9-BAB3-BB24-1603-66C80449F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6" y="1408130"/>
            <a:ext cx="3805184" cy="2148088"/>
          </a:xfrm>
          <a:prstGeom prst="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2585E81-619E-D8A6-F697-6393C9398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989459" cy="1657590"/>
          </a:xfrm>
          <a:prstGeom prst="rect">
            <a:avLst/>
          </a:prstGeom>
        </p:spPr>
      </p:pic>
      <p:pic>
        <p:nvPicPr>
          <p:cNvPr id="11" name="Picture 10" descr="A graph of a number of charge&#10;&#10;Description automatically generated with medium confidence">
            <a:extLst>
              <a:ext uri="{FF2B5EF4-FFF2-40B4-BE49-F238E27FC236}">
                <a16:creationId xmlns:a16="http://schemas.microsoft.com/office/drawing/2014/main" id="{BED2D533-3242-771C-D23C-D9A49266E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41" y="3490603"/>
            <a:ext cx="4989459" cy="1753113"/>
          </a:xfrm>
          <a:prstGeom prst="rect">
            <a:avLst/>
          </a:prstGeom>
        </p:spPr>
      </p:pic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45D4691-1095-9BAE-BDEB-CC4542CDE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54" y="1408130"/>
            <a:ext cx="4572824" cy="214808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ED22BD-F033-6742-A51B-BAE3D108E977}"/>
              </a:ext>
            </a:extLst>
          </p:cNvPr>
          <p:cNvSpPr txBox="1">
            <a:spLocks/>
          </p:cNvSpPr>
          <p:nvPr/>
        </p:nvSpPr>
        <p:spPr>
          <a:xfrm>
            <a:off x="838200" y="5417330"/>
            <a:ext cx="7637713" cy="140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Extra services reduces the chances of churn.</a:t>
            </a:r>
          </a:p>
          <a:p>
            <a:r>
              <a:rPr lang="en-US" sz="1400" dirty="0"/>
              <a:t>2/3 of customer that have churned had fiber optic service.</a:t>
            </a:r>
          </a:p>
          <a:p>
            <a:r>
              <a:rPr lang="en-US" sz="1400" dirty="0"/>
              <a:t>Online Security, Tech Support and Device Protection seem to influence churn the most.</a:t>
            </a:r>
          </a:p>
        </p:txBody>
      </p:sp>
    </p:spTree>
    <p:extLst>
      <p:ext uri="{BB962C8B-B14F-4D97-AF65-F5344CB8AC3E}">
        <p14:creationId xmlns:p14="http://schemas.microsoft.com/office/powerpoint/2010/main" val="22643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DC51-B793-4C2B-1E5B-C34092E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63193F4-3BA4-94A7-E51B-5DC7C1A4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2" y="1690688"/>
            <a:ext cx="6221545" cy="28765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7A966-D4B1-CF95-401F-05EA895B0C69}"/>
              </a:ext>
            </a:extLst>
          </p:cNvPr>
          <p:cNvSpPr txBox="1">
            <a:spLocks/>
          </p:cNvSpPr>
          <p:nvPr/>
        </p:nvSpPr>
        <p:spPr>
          <a:xfrm>
            <a:off x="6986156" y="3419319"/>
            <a:ext cx="3910874" cy="140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Total loss for churn: 139,131.</a:t>
            </a:r>
          </a:p>
          <a:p>
            <a:r>
              <a:rPr lang="en-US" sz="1400" dirty="0"/>
              <a:t>Loss just in customer with Phone Service, DSL internet and Electronic Check: 68,282. (49%)</a:t>
            </a:r>
          </a:p>
        </p:txBody>
      </p:sp>
      <p:pic>
        <p:nvPicPr>
          <p:cNvPr id="8" name="Picture 7" descr="A diagram of a comparison of a product&#10;&#10;Description automatically generated with medium confidence">
            <a:extLst>
              <a:ext uri="{FF2B5EF4-FFF2-40B4-BE49-F238E27FC236}">
                <a16:creationId xmlns:a16="http://schemas.microsoft.com/office/drawing/2014/main" id="{1445EBDB-6AC2-6D4A-4EAF-7FDC54CF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2" y="4681693"/>
            <a:ext cx="6221544" cy="21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109C-500E-880C-D4B0-3366CDA2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9CB29C7-BD2B-58AF-E149-C3ED9A55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41" y="1368135"/>
            <a:ext cx="7127810" cy="5124740"/>
          </a:xfrm>
        </p:spPr>
      </p:pic>
    </p:spTree>
    <p:extLst>
      <p:ext uri="{BB962C8B-B14F-4D97-AF65-F5344CB8AC3E}">
        <p14:creationId xmlns:p14="http://schemas.microsoft.com/office/powerpoint/2010/main" val="412666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263-C021-B0C7-9B82-8D3F0EF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8E3610B-5DA3-B3EE-1588-3EB8F5AC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850"/>
            <a:ext cx="6371900" cy="55181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352FA-69DF-19CF-1C47-DFE38AFA1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1339850"/>
            <a:ext cx="5024438" cy="1555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E5FC85-649E-C52F-157D-9A6DD9398573}"/>
              </a:ext>
            </a:extLst>
          </p:cNvPr>
          <p:cNvSpPr txBox="1">
            <a:spLocks/>
          </p:cNvSpPr>
          <p:nvPr/>
        </p:nvSpPr>
        <p:spPr>
          <a:xfrm>
            <a:off x="6943294" y="3039483"/>
            <a:ext cx="3910874" cy="45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with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8F93B-8768-150C-F78D-CA79A30F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94" y="5068350"/>
            <a:ext cx="4739119" cy="11897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B4F6AC-A322-C967-3A1D-3C11AC4EF5BF}"/>
              </a:ext>
            </a:extLst>
          </p:cNvPr>
          <p:cNvSpPr txBox="1">
            <a:spLocks/>
          </p:cNvSpPr>
          <p:nvPr/>
        </p:nvSpPr>
        <p:spPr>
          <a:xfrm>
            <a:off x="6943294" y="4617911"/>
            <a:ext cx="3910874" cy="45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with Total Charges</a:t>
            </a:r>
          </a:p>
        </p:txBody>
      </p:sp>
    </p:spTree>
    <p:extLst>
      <p:ext uri="{BB962C8B-B14F-4D97-AF65-F5344CB8AC3E}">
        <p14:creationId xmlns:p14="http://schemas.microsoft.com/office/powerpoint/2010/main" val="1381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8A7-B22B-31C6-2F4F-04DF8C8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AC64-9E2F-B53A-213F-15799AFC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062"/>
          </a:xfrm>
        </p:spPr>
        <p:txBody>
          <a:bodyPr/>
          <a:lstStyle/>
          <a:p>
            <a:r>
              <a:rPr lang="en-US" dirty="0"/>
              <a:t>Changing on business understanding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68B1A-6703-4E12-4F0C-F85A12E8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936"/>
            <a:ext cx="3684587" cy="402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62D81-3CFF-B2B6-7ED0-9C3BDE68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27" y="2471936"/>
            <a:ext cx="4058517" cy="4214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8A994C-DD9E-2785-C483-678ABC2BD11B}"/>
              </a:ext>
            </a:extLst>
          </p:cNvPr>
          <p:cNvSpPr/>
          <p:nvPr/>
        </p:nvSpPr>
        <p:spPr>
          <a:xfrm>
            <a:off x="838200" y="2357438"/>
            <a:ext cx="2405063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26A7B-7277-7F9F-179B-043C10DDD519}"/>
              </a:ext>
            </a:extLst>
          </p:cNvPr>
          <p:cNvSpPr/>
          <p:nvPr/>
        </p:nvSpPr>
        <p:spPr>
          <a:xfrm>
            <a:off x="8315325" y="5243512"/>
            <a:ext cx="1428750" cy="1068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4CEF7-28A1-C25D-444B-FA134395B1ED}"/>
              </a:ext>
            </a:extLst>
          </p:cNvPr>
          <p:cNvSpPr/>
          <p:nvPr/>
        </p:nvSpPr>
        <p:spPr>
          <a:xfrm>
            <a:off x="5203031" y="2700338"/>
            <a:ext cx="1785937" cy="585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D6AE88-0DE8-EA9F-4F50-2C86BF6A2569}"/>
              </a:ext>
            </a:extLst>
          </p:cNvPr>
          <p:cNvSpPr txBox="1">
            <a:spLocks/>
          </p:cNvSpPr>
          <p:nvPr/>
        </p:nvSpPr>
        <p:spPr>
          <a:xfrm>
            <a:off x="4800600" y="3500438"/>
            <a:ext cx="2763043" cy="299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Reduce Churn!</a:t>
            </a:r>
          </a:p>
          <a:p>
            <a:r>
              <a:rPr lang="en-US" sz="2000" dirty="0"/>
              <a:t>Focus on false negatives.</a:t>
            </a:r>
          </a:p>
          <a:p>
            <a:r>
              <a:rPr lang="en-US" sz="2000" dirty="0"/>
              <a:t>Focus on Recall</a:t>
            </a:r>
          </a:p>
          <a:p>
            <a:r>
              <a:rPr lang="en-US" sz="2000" dirty="0"/>
              <a:t>False positives are target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724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8BF-A99B-A274-E4C4-15FEE612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Applying 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CD986-688B-69D8-3259-5B301B1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2933700" cy="146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F8335-E1F9-F372-4132-2B6D312B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26" y="1027906"/>
            <a:ext cx="3863524" cy="3856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A3ECE-7C0E-5FDC-F261-8ADE8F97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26" y="2830513"/>
            <a:ext cx="3566324" cy="402748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78494-B5D8-57D5-C5E2-4AE6CF2A95BE}"/>
              </a:ext>
            </a:extLst>
          </p:cNvPr>
          <p:cNvCxnSpPr>
            <a:cxnSpLocks/>
          </p:cNvCxnSpPr>
          <p:nvPr/>
        </p:nvCxnSpPr>
        <p:spPr>
          <a:xfrm>
            <a:off x="2957513" y="2314575"/>
            <a:ext cx="4742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BF2B18-2CAF-9DF9-D6F5-96025A69D0FE}"/>
              </a:ext>
            </a:extLst>
          </p:cNvPr>
          <p:cNvCxnSpPr/>
          <p:nvPr/>
        </p:nvCxnSpPr>
        <p:spPr>
          <a:xfrm>
            <a:off x="2843213" y="1857375"/>
            <a:ext cx="2485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3F0A8-181A-6EC0-08B1-5CA8F349F735}"/>
              </a:ext>
            </a:extLst>
          </p:cNvPr>
          <p:cNvCxnSpPr/>
          <p:nvPr/>
        </p:nvCxnSpPr>
        <p:spPr>
          <a:xfrm>
            <a:off x="5328669" y="1857375"/>
            <a:ext cx="0" cy="828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610</Words>
  <Application>Microsoft Macintosh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Predicting Churn in Telecommunication</vt:lpstr>
      <vt:lpstr>Business understanding and data visualization</vt:lpstr>
      <vt:lpstr>The dataset</vt:lpstr>
      <vt:lpstr>Exploratory data Analysis</vt:lpstr>
      <vt:lpstr>Exploratory Data Analysis</vt:lpstr>
      <vt:lpstr>Data Structure</vt:lpstr>
      <vt:lpstr>Correlation Matrix</vt:lpstr>
      <vt:lpstr>Modelling</vt:lpstr>
      <vt:lpstr>Modelling – Applying Smote</vt:lpstr>
      <vt:lpstr>Modelling – Hyperparameter Tunning</vt:lpstr>
      <vt:lpstr>Features Importance</vt:lpstr>
      <vt:lpstr>Conclusion and next steps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energy generation predictive model by using several machine learning methods, hyperparameters, and cross-validation.</dc:title>
  <dc:creator>Dell Latitude</dc:creator>
  <cp:lastModifiedBy>Arthur Claudino</cp:lastModifiedBy>
  <cp:revision>11</cp:revision>
  <dcterms:created xsi:type="dcterms:W3CDTF">2023-04-27T12:40:27Z</dcterms:created>
  <dcterms:modified xsi:type="dcterms:W3CDTF">2023-11-21T12:29:47Z</dcterms:modified>
</cp:coreProperties>
</file>