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9"/>
    <p:restoredTop sz="94679"/>
  </p:normalViewPr>
  <p:slideViewPr>
    <p:cSldViewPr snapToGrid="0">
      <p:cViewPr varScale="1">
        <p:scale>
          <a:sx n="92" d="100"/>
          <a:sy n="92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287C05-281A-8946-9EBD-201EF7F081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F0C5338-EA42-AC4F-B2C8-0D4B529ADC04}">
      <dgm:prSet phldrT="[Text]"/>
      <dgm:spPr/>
      <dgm:t>
        <a:bodyPr/>
        <a:lstStyle/>
        <a:p>
          <a:r>
            <a:rPr lang="en-GB" dirty="0"/>
            <a:t>Clean and prepare data</a:t>
          </a:r>
        </a:p>
      </dgm:t>
    </dgm:pt>
    <dgm:pt modelId="{4E0C209B-57F8-3147-BB36-CB02EAEAC773}" type="parTrans" cxnId="{4D95B4C8-F26B-FF44-B6E8-A091431B41C8}">
      <dgm:prSet/>
      <dgm:spPr/>
      <dgm:t>
        <a:bodyPr/>
        <a:lstStyle/>
        <a:p>
          <a:endParaRPr lang="en-GB"/>
        </a:p>
      </dgm:t>
    </dgm:pt>
    <dgm:pt modelId="{E6F9DAED-ACF0-5A4B-B300-83C9E061358E}" type="sibTrans" cxnId="{4D95B4C8-F26B-FF44-B6E8-A091431B41C8}">
      <dgm:prSet/>
      <dgm:spPr/>
      <dgm:t>
        <a:bodyPr/>
        <a:lstStyle/>
        <a:p>
          <a:endParaRPr lang="en-GB"/>
        </a:p>
      </dgm:t>
    </dgm:pt>
    <dgm:pt modelId="{2CEE591F-FD27-3840-AD9B-8737BB814CD5}">
      <dgm:prSet phldrT="[Text]"/>
      <dgm:spPr/>
      <dgm:t>
        <a:bodyPr/>
        <a:lstStyle/>
        <a:p>
          <a:r>
            <a:rPr lang="en-GB" dirty="0"/>
            <a:t>Transform date series in standard</a:t>
          </a:r>
        </a:p>
      </dgm:t>
    </dgm:pt>
    <dgm:pt modelId="{D8ABEA6A-BB36-8E4D-AEC2-2C068777B673}" type="parTrans" cxnId="{5E148538-28F3-B948-87EE-8EB7D4DF0FAD}">
      <dgm:prSet/>
      <dgm:spPr/>
      <dgm:t>
        <a:bodyPr/>
        <a:lstStyle/>
        <a:p>
          <a:endParaRPr lang="en-GB"/>
        </a:p>
      </dgm:t>
    </dgm:pt>
    <dgm:pt modelId="{6D2D9715-6875-7C40-BBAE-B8A16DA6FB2E}" type="sibTrans" cxnId="{5E148538-28F3-B948-87EE-8EB7D4DF0FAD}">
      <dgm:prSet/>
      <dgm:spPr/>
      <dgm:t>
        <a:bodyPr/>
        <a:lstStyle/>
        <a:p>
          <a:endParaRPr lang="en-GB"/>
        </a:p>
      </dgm:t>
    </dgm:pt>
    <dgm:pt modelId="{498D56AC-7EA0-6A4C-96B1-80418D5A876E}">
      <dgm:prSet phldrT="[Text]"/>
      <dgm:spPr/>
      <dgm:t>
        <a:bodyPr/>
        <a:lstStyle/>
        <a:p>
          <a:r>
            <a:rPr lang="en-GB" dirty="0"/>
            <a:t>Solve null and duplicate values</a:t>
          </a:r>
        </a:p>
      </dgm:t>
    </dgm:pt>
    <dgm:pt modelId="{7DE8A27F-223D-E04B-8692-2803A6769371}" type="parTrans" cxnId="{C62A3EA3-2D67-A44A-8885-4790898E1896}">
      <dgm:prSet/>
      <dgm:spPr/>
      <dgm:t>
        <a:bodyPr/>
        <a:lstStyle/>
        <a:p>
          <a:endParaRPr lang="en-GB"/>
        </a:p>
      </dgm:t>
    </dgm:pt>
    <dgm:pt modelId="{BA6422A8-694C-6346-9E7E-01FD83DC4790}" type="sibTrans" cxnId="{C62A3EA3-2D67-A44A-8885-4790898E1896}">
      <dgm:prSet/>
      <dgm:spPr/>
      <dgm:t>
        <a:bodyPr/>
        <a:lstStyle/>
        <a:p>
          <a:endParaRPr lang="en-GB"/>
        </a:p>
      </dgm:t>
    </dgm:pt>
    <dgm:pt modelId="{40751D13-3C4F-C44A-82CD-780C6BBF0E3F}">
      <dgm:prSet phldrT="[Text]"/>
      <dgm:spPr/>
      <dgm:t>
        <a:bodyPr/>
        <a:lstStyle/>
        <a:p>
          <a:r>
            <a:rPr lang="en-GB" dirty="0"/>
            <a:t>EDA</a:t>
          </a:r>
        </a:p>
      </dgm:t>
    </dgm:pt>
    <dgm:pt modelId="{00D9B86D-1FDE-7343-AAD9-9DDD727478F3}" type="parTrans" cxnId="{0FCF7833-9E31-4E41-86E2-F375F01F6999}">
      <dgm:prSet/>
      <dgm:spPr/>
      <dgm:t>
        <a:bodyPr/>
        <a:lstStyle/>
        <a:p>
          <a:endParaRPr lang="en-GB"/>
        </a:p>
      </dgm:t>
    </dgm:pt>
    <dgm:pt modelId="{BA85D233-1C03-E24D-8815-FAE0B4C004AE}" type="sibTrans" cxnId="{0FCF7833-9E31-4E41-86E2-F375F01F6999}">
      <dgm:prSet/>
      <dgm:spPr/>
      <dgm:t>
        <a:bodyPr/>
        <a:lstStyle/>
        <a:p>
          <a:endParaRPr lang="en-GB"/>
        </a:p>
      </dgm:t>
    </dgm:pt>
    <dgm:pt modelId="{56DE0D55-F7E4-6245-A4B0-4F0B46F9383A}">
      <dgm:prSet phldrT="[Text]"/>
      <dgm:spPr/>
      <dgm:t>
        <a:bodyPr/>
        <a:lstStyle/>
        <a:p>
          <a:r>
            <a:rPr lang="en-GB" dirty="0"/>
            <a:t>Analyse different visualizations of the data</a:t>
          </a:r>
        </a:p>
      </dgm:t>
    </dgm:pt>
    <dgm:pt modelId="{30B7C304-C2F4-1E4C-985C-F2A4A4C304EF}" type="parTrans" cxnId="{9D5B9634-3920-2544-BABE-9B25CF365772}">
      <dgm:prSet/>
      <dgm:spPr/>
      <dgm:t>
        <a:bodyPr/>
        <a:lstStyle/>
        <a:p>
          <a:endParaRPr lang="en-GB"/>
        </a:p>
      </dgm:t>
    </dgm:pt>
    <dgm:pt modelId="{F78DAF44-2BEB-8349-B669-B8FD960BA88F}" type="sibTrans" cxnId="{9D5B9634-3920-2544-BABE-9B25CF365772}">
      <dgm:prSet/>
      <dgm:spPr/>
      <dgm:t>
        <a:bodyPr/>
        <a:lstStyle/>
        <a:p>
          <a:endParaRPr lang="en-GB"/>
        </a:p>
      </dgm:t>
    </dgm:pt>
    <dgm:pt modelId="{4C052FFD-E86B-E446-9FBB-37BE70AEFF17}">
      <dgm:prSet phldrT="[Text]"/>
      <dgm:spPr/>
      <dgm:t>
        <a:bodyPr/>
        <a:lstStyle/>
        <a:p>
          <a:r>
            <a:rPr lang="en-GB" dirty="0"/>
            <a:t>Analyse different </a:t>
          </a:r>
          <a:r>
            <a:rPr lang="en-GB" dirty="0" err="1"/>
            <a:t>seasonalities</a:t>
          </a:r>
          <a:endParaRPr lang="en-GB" dirty="0"/>
        </a:p>
      </dgm:t>
    </dgm:pt>
    <dgm:pt modelId="{DA0A52D9-30E6-DE46-8269-E0F9E0EEB936}" type="parTrans" cxnId="{E9BBBFAA-66FB-3B4B-A324-FC20AA167696}">
      <dgm:prSet/>
      <dgm:spPr/>
      <dgm:t>
        <a:bodyPr/>
        <a:lstStyle/>
        <a:p>
          <a:endParaRPr lang="en-GB"/>
        </a:p>
      </dgm:t>
    </dgm:pt>
    <dgm:pt modelId="{B314E3F1-AE23-4B4B-AA85-C6982A573647}" type="sibTrans" cxnId="{E9BBBFAA-66FB-3B4B-A324-FC20AA167696}">
      <dgm:prSet/>
      <dgm:spPr/>
      <dgm:t>
        <a:bodyPr/>
        <a:lstStyle/>
        <a:p>
          <a:endParaRPr lang="en-GB"/>
        </a:p>
      </dgm:t>
    </dgm:pt>
    <dgm:pt modelId="{5BAFB8E5-4611-5245-A9B8-AA3DD216C45C}">
      <dgm:prSet phldrT="[Text]"/>
      <dgm:spPr/>
      <dgm:t>
        <a:bodyPr/>
        <a:lstStyle/>
        <a:p>
          <a:r>
            <a:rPr lang="en-GB" dirty="0"/>
            <a:t>Create a baseline</a:t>
          </a:r>
        </a:p>
      </dgm:t>
    </dgm:pt>
    <dgm:pt modelId="{4869316E-B993-4748-B3D4-6CD5A1CF3CFC}" type="parTrans" cxnId="{29FD76C1-542F-6A4B-9FB1-146A0B66F047}">
      <dgm:prSet/>
      <dgm:spPr/>
      <dgm:t>
        <a:bodyPr/>
        <a:lstStyle/>
        <a:p>
          <a:endParaRPr lang="en-GB"/>
        </a:p>
      </dgm:t>
    </dgm:pt>
    <dgm:pt modelId="{E249BE54-05E8-AC48-9A07-4C2E6CE69415}" type="sibTrans" cxnId="{29FD76C1-542F-6A4B-9FB1-146A0B66F047}">
      <dgm:prSet/>
      <dgm:spPr/>
      <dgm:t>
        <a:bodyPr/>
        <a:lstStyle/>
        <a:p>
          <a:endParaRPr lang="en-GB"/>
        </a:p>
      </dgm:t>
    </dgm:pt>
    <dgm:pt modelId="{4C64D3DA-761D-7540-96E0-D63DC0B62A86}">
      <dgm:prSet phldrT="[Text]"/>
      <dgm:spPr/>
      <dgm:t>
        <a:bodyPr/>
        <a:lstStyle/>
        <a:p>
          <a:r>
            <a:rPr lang="en-GB" dirty="0"/>
            <a:t>Create baseline to compare models developed</a:t>
          </a:r>
        </a:p>
      </dgm:t>
    </dgm:pt>
    <dgm:pt modelId="{75955C50-8465-BB45-A6D7-05D2906FA218}" type="parTrans" cxnId="{6FE47F6C-6B7E-5146-8320-3095CE84DC86}">
      <dgm:prSet/>
      <dgm:spPr/>
      <dgm:t>
        <a:bodyPr/>
        <a:lstStyle/>
        <a:p>
          <a:endParaRPr lang="en-GB"/>
        </a:p>
      </dgm:t>
    </dgm:pt>
    <dgm:pt modelId="{167848AD-7F71-D84A-A688-C8B75B4CCEEC}" type="sibTrans" cxnId="{6FE47F6C-6B7E-5146-8320-3095CE84DC86}">
      <dgm:prSet/>
      <dgm:spPr/>
      <dgm:t>
        <a:bodyPr/>
        <a:lstStyle/>
        <a:p>
          <a:endParaRPr lang="en-GB"/>
        </a:p>
      </dgm:t>
    </dgm:pt>
    <dgm:pt modelId="{EE79B521-53CB-744B-9868-505B8E3E3F6B}">
      <dgm:prSet phldrT="[Text]"/>
      <dgm:spPr/>
      <dgm:t>
        <a:bodyPr/>
        <a:lstStyle/>
        <a:p>
          <a:r>
            <a:rPr lang="en-GB" dirty="0"/>
            <a:t>Plot them and create metric to compare models</a:t>
          </a:r>
        </a:p>
      </dgm:t>
    </dgm:pt>
    <dgm:pt modelId="{8C17F0D0-657B-F94A-BE53-D2BD993C7F68}" type="parTrans" cxnId="{F3783BE3-1D50-C74D-B0BC-66BFC2D7627C}">
      <dgm:prSet/>
      <dgm:spPr/>
      <dgm:t>
        <a:bodyPr/>
        <a:lstStyle/>
        <a:p>
          <a:endParaRPr lang="en-GB"/>
        </a:p>
      </dgm:t>
    </dgm:pt>
    <dgm:pt modelId="{07C08950-081F-E343-9BB5-9BEECA6F8E08}" type="sibTrans" cxnId="{F3783BE3-1D50-C74D-B0BC-66BFC2D7627C}">
      <dgm:prSet/>
      <dgm:spPr/>
      <dgm:t>
        <a:bodyPr/>
        <a:lstStyle/>
        <a:p>
          <a:endParaRPr lang="en-GB"/>
        </a:p>
      </dgm:t>
    </dgm:pt>
    <dgm:pt modelId="{FC0F8D65-57F2-C14A-826B-EC45586C7509}">
      <dgm:prSet/>
      <dgm:spPr/>
      <dgm:t>
        <a:bodyPr/>
        <a:lstStyle/>
        <a:p>
          <a:r>
            <a:rPr lang="en-GB" dirty="0"/>
            <a:t>Fit models and compare</a:t>
          </a:r>
        </a:p>
      </dgm:t>
    </dgm:pt>
    <dgm:pt modelId="{D82EDE78-ADF7-5D49-BA85-6CF925B38ABF}" type="parTrans" cxnId="{B3A5F3C2-DF62-C74C-AB9E-9E3C866AC2E1}">
      <dgm:prSet/>
      <dgm:spPr/>
      <dgm:t>
        <a:bodyPr/>
        <a:lstStyle/>
        <a:p>
          <a:endParaRPr lang="en-GB"/>
        </a:p>
      </dgm:t>
    </dgm:pt>
    <dgm:pt modelId="{FF305A4A-AB9D-2F40-946D-7D6E3771A012}" type="sibTrans" cxnId="{B3A5F3C2-DF62-C74C-AB9E-9E3C866AC2E1}">
      <dgm:prSet/>
      <dgm:spPr/>
      <dgm:t>
        <a:bodyPr/>
        <a:lstStyle/>
        <a:p>
          <a:endParaRPr lang="en-GB"/>
        </a:p>
      </dgm:t>
    </dgm:pt>
    <dgm:pt modelId="{75AA0C79-F2EF-724A-9F3E-B10237AFD107}">
      <dgm:prSet/>
      <dgm:spPr/>
      <dgm:t>
        <a:bodyPr/>
        <a:lstStyle/>
        <a:p>
          <a:r>
            <a:rPr lang="en-GB" dirty="0"/>
            <a:t>Fit models using the training data and get predictions.</a:t>
          </a:r>
        </a:p>
      </dgm:t>
    </dgm:pt>
    <dgm:pt modelId="{92474ABE-1DA6-4045-BBDD-90170CBE4C70}" type="parTrans" cxnId="{22374587-7BB1-3245-AF1B-2F92F00C3487}">
      <dgm:prSet/>
      <dgm:spPr/>
      <dgm:t>
        <a:bodyPr/>
        <a:lstStyle/>
        <a:p>
          <a:endParaRPr lang="en-GB"/>
        </a:p>
      </dgm:t>
    </dgm:pt>
    <dgm:pt modelId="{DA5C568C-63C4-D245-B172-61480F7CDF21}" type="sibTrans" cxnId="{22374587-7BB1-3245-AF1B-2F92F00C3487}">
      <dgm:prSet/>
      <dgm:spPr/>
      <dgm:t>
        <a:bodyPr/>
        <a:lstStyle/>
        <a:p>
          <a:endParaRPr lang="en-GB"/>
        </a:p>
      </dgm:t>
    </dgm:pt>
    <dgm:pt modelId="{5A268ABB-281D-0147-8867-4B54FB89A3CF}">
      <dgm:prSet/>
      <dgm:spPr/>
      <dgm:t>
        <a:bodyPr/>
        <a:lstStyle/>
        <a:p>
          <a:r>
            <a:rPr lang="en-GB" dirty="0"/>
            <a:t>Compare models with testing dataset.</a:t>
          </a:r>
        </a:p>
      </dgm:t>
    </dgm:pt>
    <dgm:pt modelId="{3710D711-1A83-0A40-BCCE-1B919D28A1F1}" type="sibTrans" cxnId="{AD055056-FA8F-CE42-B630-8EF9AE2BA7F9}">
      <dgm:prSet/>
      <dgm:spPr/>
      <dgm:t>
        <a:bodyPr/>
        <a:lstStyle/>
        <a:p>
          <a:endParaRPr lang="en-GB"/>
        </a:p>
      </dgm:t>
    </dgm:pt>
    <dgm:pt modelId="{E889E5B9-6442-E24A-B20B-547FAD247D57}" type="parTrans" cxnId="{AD055056-FA8F-CE42-B630-8EF9AE2BA7F9}">
      <dgm:prSet/>
      <dgm:spPr/>
      <dgm:t>
        <a:bodyPr/>
        <a:lstStyle/>
        <a:p>
          <a:endParaRPr lang="en-GB"/>
        </a:p>
      </dgm:t>
    </dgm:pt>
    <dgm:pt modelId="{803AF6DF-422D-5E43-96B3-BCF89F404F50}">
      <dgm:prSet/>
      <dgm:spPr/>
      <dgm:t>
        <a:bodyPr/>
        <a:lstStyle/>
        <a:p>
          <a:r>
            <a:rPr lang="en-GB" dirty="0"/>
            <a:t>Plot all the graphs and compare metrics.</a:t>
          </a:r>
        </a:p>
      </dgm:t>
    </dgm:pt>
    <dgm:pt modelId="{9B58BE1A-1E5F-7340-A850-86EC81D9BD8D}" type="sibTrans" cxnId="{C171A92A-22A2-D14C-B475-ADBE60ED664E}">
      <dgm:prSet/>
      <dgm:spPr/>
      <dgm:t>
        <a:bodyPr/>
        <a:lstStyle/>
        <a:p>
          <a:endParaRPr lang="en-GB"/>
        </a:p>
      </dgm:t>
    </dgm:pt>
    <dgm:pt modelId="{FFD4E1A0-6969-2C42-B9CC-F9A97A2014BB}" type="parTrans" cxnId="{C171A92A-22A2-D14C-B475-ADBE60ED664E}">
      <dgm:prSet/>
      <dgm:spPr/>
      <dgm:t>
        <a:bodyPr/>
        <a:lstStyle/>
        <a:p>
          <a:endParaRPr lang="en-GB"/>
        </a:p>
      </dgm:t>
    </dgm:pt>
    <dgm:pt modelId="{778205E2-7296-9A45-9267-874883E4A79C}">
      <dgm:prSet phldrT="[Text]"/>
      <dgm:spPr/>
      <dgm:t>
        <a:bodyPr/>
        <a:lstStyle/>
        <a:p>
          <a:r>
            <a:rPr lang="en-GB" dirty="0"/>
            <a:t>Decide which models would be tried.</a:t>
          </a:r>
        </a:p>
      </dgm:t>
    </dgm:pt>
    <dgm:pt modelId="{2C9D8DC1-705E-0644-9B0C-A76242798191}" type="parTrans" cxnId="{AB2A75FA-5C47-524D-AC39-AC9E855CFB08}">
      <dgm:prSet/>
      <dgm:spPr/>
      <dgm:t>
        <a:bodyPr/>
        <a:lstStyle/>
        <a:p>
          <a:endParaRPr lang="en-GB"/>
        </a:p>
      </dgm:t>
    </dgm:pt>
    <dgm:pt modelId="{1D01816F-E1CD-6746-9904-6E24BEDA605E}" type="sibTrans" cxnId="{AB2A75FA-5C47-524D-AC39-AC9E855CFB08}">
      <dgm:prSet/>
      <dgm:spPr/>
      <dgm:t>
        <a:bodyPr/>
        <a:lstStyle/>
        <a:p>
          <a:endParaRPr lang="en-GB"/>
        </a:p>
      </dgm:t>
    </dgm:pt>
    <dgm:pt modelId="{F895669C-DA71-FE44-9C70-DE17A9784085}" type="pres">
      <dgm:prSet presAssocID="{11287C05-281A-8946-9EBD-201EF7F081C7}" presName="linear" presStyleCnt="0">
        <dgm:presLayoutVars>
          <dgm:animLvl val="lvl"/>
          <dgm:resizeHandles val="exact"/>
        </dgm:presLayoutVars>
      </dgm:prSet>
      <dgm:spPr/>
    </dgm:pt>
    <dgm:pt modelId="{1877F962-FC12-E941-B5A1-57F14A9B6859}" type="pres">
      <dgm:prSet presAssocID="{BF0C5338-EA42-AC4F-B2C8-0D4B529ADC0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0BB91B6-7223-7D44-B94A-75223C64EDBA}" type="pres">
      <dgm:prSet presAssocID="{BF0C5338-EA42-AC4F-B2C8-0D4B529ADC04}" presName="childText" presStyleLbl="revTx" presStyleIdx="0" presStyleCnt="4">
        <dgm:presLayoutVars>
          <dgm:bulletEnabled val="1"/>
        </dgm:presLayoutVars>
      </dgm:prSet>
      <dgm:spPr/>
    </dgm:pt>
    <dgm:pt modelId="{9FED1449-8D09-CA44-B222-A742847DF26D}" type="pres">
      <dgm:prSet presAssocID="{40751D13-3C4F-C44A-82CD-780C6BBF0E3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54FDC3B-9985-314A-BF11-D12ABD6BE361}" type="pres">
      <dgm:prSet presAssocID="{40751D13-3C4F-C44A-82CD-780C6BBF0E3F}" presName="childText" presStyleLbl="revTx" presStyleIdx="1" presStyleCnt="4">
        <dgm:presLayoutVars>
          <dgm:bulletEnabled val="1"/>
        </dgm:presLayoutVars>
      </dgm:prSet>
      <dgm:spPr/>
    </dgm:pt>
    <dgm:pt modelId="{08F40FD4-3066-0B49-A1A9-42E380B91DA1}" type="pres">
      <dgm:prSet presAssocID="{5BAFB8E5-4611-5245-A9B8-AA3DD216C45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BC95556-29B9-CF48-A3FB-B8D401B4A706}" type="pres">
      <dgm:prSet presAssocID="{5BAFB8E5-4611-5245-A9B8-AA3DD216C45C}" presName="childText" presStyleLbl="revTx" presStyleIdx="2" presStyleCnt="4">
        <dgm:presLayoutVars>
          <dgm:bulletEnabled val="1"/>
        </dgm:presLayoutVars>
      </dgm:prSet>
      <dgm:spPr/>
    </dgm:pt>
    <dgm:pt modelId="{F88D2611-A407-F349-B96F-FB3203618296}" type="pres">
      <dgm:prSet presAssocID="{FC0F8D65-57F2-C14A-826B-EC45586C750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62930C1-4226-924C-BA1F-D5E4D55385AB}" type="pres">
      <dgm:prSet presAssocID="{FC0F8D65-57F2-C14A-826B-EC45586C7509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D907203-490F-554A-883B-E46D5D1D35FE}" type="presOf" srcId="{BF0C5338-EA42-AC4F-B2C8-0D4B529ADC04}" destId="{1877F962-FC12-E941-B5A1-57F14A9B6859}" srcOrd="0" destOrd="0" presId="urn:microsoft.com/office/officeart/2005/8/layout/vList2"/>
    <dgm:cxn modelId="{2D90D209-007F-2E4A-A08F-3ADBF2B095B3}" type="presOf" srcId="{2CEE591F-FD27-3840-AD9B-8737BB814CD5}" destId="{40BB91B6-7223-7D44-B94A-75223C64EDBA}" srcOrd="0" destOrd="0" presId="urn:microsoft.com/office/officeart/2005/8/layout/vList2"/>
    <dgm:cxn modelId="{F9C46625-FC84-694F-B3F6-E0DF085E5139}" type="presOf" srcId="{498D56AC-7EA0-6A4C-96B1-80418D5A876E}" destId="{40BB91B6-7223-7D44-B94A-75223C64EDBA}" srcOrd="0" destOrd="1" presId="urn:microsoft.com/office/officeart/2005/8/layout/vList2"/>
    <dgm:cxn modelId="{C171A92A-22A2-D14C-B475-ADBE60ED664E}" srcId="{FC0F8D65-57F2-C14A-826B-EC45586C7509}" destId="{803AF6DF-422D-5E43-96B3-BCF89F404F50}" srcOrd="2" destOrd="0" parTransId="{FFD4E1A0-6969-2C42-B9CC-F9A97A2014BB}" sibTransId="{9B58BE1A-1E5F-7340-A850-86EC81D9BD8D}"/>
    <dgm:cxn modelId="{0FCF7833-9E31-4E41-86E2-F375F01F6999}" srcId="{11287C05-281A-8946-9EBD-201EF7F081C7}" destId="{40751D13-3C4F-C44A-82CD-780C6BBF0E3F}" srcOrd="1" destOrd="0" parTransId="{00D9B86D-1FDE-7343-AAD9-9DDD727478F3}" sibTransId="{BA85D233-1C03-E24D-8815-FAE0B4C004AE}"/>
    <dgm:cxn modelId="{9D5B9634-3920-2544-BABE-9B25CF365772}" srcId="{40751D13-3C4F-C44A-82CD-780C6BBF0E3F}" destId="{56DE0D55-F7E4-6245-A4B0-4F0B46F9383A}" srcOrd="0" destOrd="0" parTransId="{30B7C304-C2F4-1E4C-985C-F2A4A4C304EF}" sibTransId="{F78DAF44-2BEB-8349-B669-B8FD960BA88F}"/>
    <dgm:cxn modelId="{5E148538-28F3-B948-87EE-8EB7D4DF0FAD}" srcId="{BF0C5338-EA42-AC4F-B2C8-0D4B529ADC04}" destId="{2CEE591F-FD27-3840-AD9B-8737BB814CD5}" srcOrd="0" destOrd="0" parTransId="{D8ABEA6A-BB36-8E4D-AEC2-2C068777B673}" sibTransId="{6D2D9715-6875-7C40-BBAE-B8A16DA6FB2E}"/>
    <dgm:cxn modelId="{48614C39-D54A-E14A-937D-868D82F04B9C}" type="presOf" srcId="{5A268ABB-281D-0147-8867-4B54FB89A3CF}" destId="{262930C1-4226-924C-BA1F-D5E4D55385AB}" srcOrd="0" destOrd="1" presId="urn:microsoft.com/office/officeart/2005/8/layout/vList2"/>
    <dgm:cxn modelId="{0F67A439-9957-F942-BC1D-C4529BDB6677}" type="presOf" srcId="{4C052FFD-E86B-E446-9FBB-37BE70AEFF17}" destId="{F54FDC3B-9985-314A-BF11-D12ABD6BE361}" srcOrd="0" destOrd="1" presId="urn:microsoft.com/office/officeart/2005/8/layout/vList2"/>
    <dgm:cxn modelId="{753EF13B-021E-3240-AE93-B9C70C0FE56D}" type="presOf" srcId="{75AA0C79-F2EF-724A-9F3E-B10237AFD107}" destId="{262930C1-4226-924C-BA1F-D5E4D55385AB}" srcOrd="0" destOrd="0" presId="urn:microsoft.com/office/officeart/2005/8/layout/vList2"/>
    <dgm:cxn modelId="{1FD4A14C-B48C-DB4F-B903-0AAA4905321D}" type="presOf" srcId="{803AF6DF-422D-5E43-96B3-BCF89F404F50}" destId="{262930C1-4226-924C-BA1F-D5E4D55385AB}" srcOrd="0" destOrd="2" presId="urn:microsoft.com/office/officeart/2005/8/layout/vList2"/>
    <dgm:cxn modelId="{AD055056-FA8F-CE42-B630-8EF9AE2BA7F9}" srcId="{FC0F8D65-57F2-C14A-826B-EC45586C7509}" destId="{5A268ABB-281D-0147-8867-4B54FB89A3CF}" srcOrd="1" destOrd="0" parTransId="{E889E5B9-6442-E24A-B20B-547FAD247D57}" sibTransId="{3710D711-1A83-0A40-BCCE-1B919D28A1F1}"/>
    <dgm:cxn modelId="{CBC9D35E-5F4A-D34C-B8D5-F0AE897CCE17}" type="presOf" srcId="{56DE0D55-F7E4-6245-A4B0-4F0B46F9383A}" destId="{F54FDC3B-9985-314A-BF11-D12ABD6BE361}" srcOrd="0" destOrd="0" presId="urn:microsoft.com/office/officeart/2005/8/layout/vList2"/>
    <dgm:cxn modelId="{6FE47F6C-6B7E-5146-8320-3095CE84DC86}" srcId="{5BAFB8E5-4611-5245-A9B8-AA3DD216C45C}" destId="{4C64D3DA-761D-7540-96E0-D63DC0B62A86}" srcOrd="0" destOrd="0" parTransId="{75955C50-8465-BB45-A6D7-05D2906FA218}" sibTransId="{167848AD-7F71-D84A-A688-C8B75B4CCEEC}"/>
    <dgm:cxn modelId="{3F674675-172D-9347-B8C6-CB238E68B694}" type="presOf" srcId="{40751D13-3C4F-C44A-82CD-780C6BBF0E3F}" destId="{9FED1449-8D09-CA44-B222-A742847DF26D}" srcOrd="0" destOrd="0" presId="urn:microsoft.com/office/officeart/2005/8/layout/vList2"/>
    <dgm:cxn modelId="{22374587-7BB1-3245-AF1B-2F92F00C3487}" srcId="{FC0F8D65-57F2-C14A-826B-EC45586C7509}" destId="{75AA0C79-F2EF-724A-9F3E-B10237AFD107}" srcOrd="0" destOrd="0" parTransId="{92474ABE-1DA6-4045-BBDD-90170CBE4C70}" sibTransId="{DA5C568C-63C4-D245-B172-61480F7CDF21}"/>
    <dgm:cxn modelId="{E891B39A-4FE6-EC45-9412-48B590BCE491}" type="presOf" srcId="{FC0F8D65-57F2-C14A-826B-EC45586C7509}" destId="{F88D2611-A407-F349-B96F-FB3203618296}" srcOrd="0" destOrd="0" presId="urn:microsoft.com/office/officeart/2005/8/layout/vList2"/>
    <dgm:cxn modelId="{C62A3EA3-2D67-A44A-8885-4790898E1896}" srcId="{BF0C5338-EA42-AC4F-B2C8-0D4B529ADC04}" destId="{498D56AC-7EA0-6A4C-96B1-80418D5A876E}" srcOrd="1" destOrd="0" parTransId="{7DE8A27F-223D-E04B-8692-2803A6769371}" sibTransId="{BA6422A8-694C-6346-9E7E-01FD83DC4790}"/>
    <dgm:cxn modelId="{E9BBBFAA-66FB-3B4B-A324-FC20AA167696}" srcId="{40751D13-3C4F-C44A-82CD-780C6BBF0E3F}" destId="{4C052FFD-E86B-E446-9FBB-37BE70AEFF17}" srcOrd="1" destOrd="0" parTransId="{DA0A52D9-30E6-DE46-8269-E0F9E0EEB936}" sibTransId="{B314E3F1-AE23-4B4B-AA85-C6982A573647}"/>
    <dgm:cxn modelId="{45E126AF-D8B2-DE43-A211-3C69EE3D0DF2}" type="presOf" srcId="{5BAFB8E5-4611-5245-A9B8-AA3DD216C45C}" destId="{08F40FD4-3066-0B49-A1A9-42E380B91DA1}" srcOrd="0" destOrd="0" presId="urn:microsoft.com/office/officeart/2005/8/layout/vList2"/>
    <dgm:cxn modelId="{29FD76C1-542F-6A4B-9FB1-146A0B66F047}" srcId="{11287C05-281A-8946-9EBD-201EF7F081C7}" destId="{5BAFB8E5-4611-5245-A9B8-AA3DD216C45C}" srcOrd="2" destOrd="0" parTransId="{4869316E-B993-4748-B3D4-6CD5A1CF3CFC}" sibTransId="{E249BE54-05E8-AC48-9A07-4C2E6CE69415}"/>
    <dgm:cxn modelId="{B3A5F3C2-DF62-C74C-AB9E-9E3C866AC2E1}" srcId="{11287C05-281A-8946-9EBD-201EF7F081C7}" destId="{FC0F8D65-57F2-C14A-826B-EC45586C7509}" srcOrd="3" destOrd="0" parTransId="{D82EDE78-ADF7-5D49-BA85-6CF925B38ABF}" sibTransId="{FF305A4A-AB9D-2F40-946D-7D6E3771A012}"/>
    <dgm:cxn modelId="{4D95B4C8-F26B-FF44-B6E8-A091431B41C8}" srcId="{11287C05-281A-8946-9EBD-201EF7F081C7}" destId="{BF0C5338-EA42-AC4F-B2C8-0D4B529ADC04}" srcOrd="0" destOrd="0" parTransId="{4E0C209B-57F8-3147-BB36-CB02EAEAC773}" sibTransId="{E6F9DAED-ACF0-5A4B-B300-83C9E061358E}"/>
    <dgm:cxn modelId="{F0D4CDCE-FADE-A142-9EFA-47FB59D0813E}" type="presOf" srcId="{11287C05-281A-8946-9EBD-201EF7F081C7}" destId="{F895669C-DA71-FE44-9C70-DE17A9784085}" srcOrd="0" destOrd="0" presId="urn:microsoft.com/office/officeart/2005/8/layout/vList2"/>
    <dgm:cxn modelId="{EB231DD4-3F91-504F-9CF0-429E01CAE8C9}" type="presOf" srcId="{4C64D3DA-761D-7540-96E0-D63DC0B62A86}" destId="{FBC95556-29B9-CF48-A3FB-B8D401B4A706}" srcOrd="0" destOrd="0" presId="urn:microsoft.com/office/officeart/2005/8/layout/vList2"/>
    <dgm:cxn modelId="{F3783BE3-1D50-C74D-B0BC-66BFC2D7627C}" srcId="{5BAFB8E5-4611-5245-A9B8-AA3DD216C45C}" destId="{EE79B521-53CB-744B-9868-505B8E3E3F6B}" srcOrd="1" destOrd="0" parTransId="{8C17F0D0-657B-F94A-BE53-D2BD993C7F68}" sibTransId="{07C08950-081F-E343-9BB5-9BEECA6F8E08}"/>
    <dgm:cxn modelId="{AB2A75FA-5C47-524D-AC39-AC9E855CFB08}" srcId="{5BAFB8E5-4611-5245-A9B8-AA3DD216C45C}" destId="{778205E2-7296-9A45-9267-874883E4A79C}" srcOrd="2" destOrd="0" parTransId="{2C9D8DC1-705E-0644-9B0C-A76242798191}" sibTransId="{1D01816F-E1CD-6746-9904-6E24BEDA605E}"/>
    <dgm:cxn modelId="{BCEF6AFD-72EC-1A4D-A4AD-153B269E5703}" type="presOf" srcId="{EE79B521-53CB-744B-9868-505B8E3E3F6B}" destId="{FBC95556-29B9-CF48-A3FB-B8D401B4A706}" srcOrd="0" destOrd="1" presId="urn:microsoft.com/office/officeart/2005/8/layout/vList2"/>
    <dgm:cxn modelId="{F649C4FE-12B2-8648-AD21-0DB91AA824E4}" type="presOf" srcId="{778205E2-7296-9A45-9267-874883E4A79C}" destId="{FBC95556-29B9-CF48-A3FB-B8D401B4A706}" srcOrd="0" destOrd="2" presId="urn:microsoft.com/office/officeart/2005/8/layout/vList2"/>
    <dgm:cxn modelId="{495DE30B-E512-4D41-8F87-A2A93869D83D}" type="presParOf" srcId="{F895669C-DA71-FE44-9C70-DE17A9784085}" destId="{1877F962-FC12-E941-B5A1-57F14A9B6859}" srcOrd="0" destOrd="0" presId="urn:microsoft.com/office/officeart/2005/8/layout/vList2"/>
    <dgm:cxn modelId="{F7915A7F-A692-2142-8643-0F9F88D6A22D}" type="presParOf" srcId="{F895669C-DA71-FE44-9C70-DE17A9784085}" destId="{40BB91B6-7223-7D44-B94A-75223C64EDBA}" srcOrd="1" destOrd="0" presId="urn:microsoft.com/office/officeart/2005/8/layout/vList2"/>
    <dgm:cxn modelId="{91036B9A-A2FD-2F4C-A92F-EBB08DF2AED9}" type="presParOf" srcId="{F895669C-DA71-FE44-9C70-DE17A9784085}" destId="{9FED1449-8D09-CA44-B222-A742847DF26D}" srcOrd="2" destOrd="0" presId="urn:microsoft.com/office/officeart/2005/8/layout/vList2"/>
    <dgm:cxn modelId="{FFE5B5BA-8690-224A-B6BE-C2B576ABCE06}" type="presParOf" srcId="{F895669C-DA71-FE44-9C70-DE17A9784085}" destId="{F54FDC3B-9985-314A-BF11-D12ABD6BE361}" srcOrd="3" destOrd="0" presId="urn:microsoft.com/office/officeart/2005/8/layout/vList2"/>
    <dgm:cxn modelId="{6C112763-686C-D141-8C89-410984A461CE}" type="presParOf" srcId="{F895669C-DA71-FE44-9C70-DE17A9784085}" destId="{08F40FD4-3066-0B49-A1A9-42E380B91DA1}" srcOrd="4" destOrd="0" presId="urn:microsoft.com/office/officeart/2005/8/layout/vList2"/>
    <dgm:cxn modelId="{6DA4067D-4F7E-1044-8C72-56927E60F274}" type="presParOf" srcId="{F895669C-DA71-FE44-9C70-DE17A9784085}" destId="{FBC95556-29B9-CF48-A3FB-B8D401B4A706}" srcOrd="5" destOrd="0" presId="urn:microsoft.com/office/officeart/2005/8/layout/vList2"/>
    <dgm:cxn modelId="{7D4EEAF8-E63F-714D-B06C-B9D4BA1ABE20}" type="presParOf" srcId="{F895669C-DA71-FE44-9C70-DE17A9784085}" destId="{F88D2611-A407-F349-B96F-FB3203618296}" srcOrd="6" destOrd="0" presId="urn:microsoft.com/office/officeart/2005/8/layout/vList2"/>
    <dgm:cxn modelId="{5678CA4A-E9D6-5F41-8B98-0D9909951496}" type="presParOf" srcId="{F895669C-DA71-FE44-9C70-DE17A9784085}" destId="{262930C1-4226-924C-BA1F-D5E4D55385A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7F962-FC12-E941-B5A1-57F14A9B6859}">
      <dsp:nvSpPr>
        <dsp:cNvPr id="0" name=""/>
        <dsp:cNvSpPr/>
      </dsp:nvSpPr>
      <dsp:spPr>
        <a:xfrm>
          <a:off x="0" y="23985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Clean and prepare data</a:t>
          </a:r>
        </a:p>
      </dsp:txBody>
      <dsp:txXfrm>
        <a:off x="22246" y="46231"/>
        <a:ext cx="10471108" cy="411223"/>
      </dsp:txXfrm>
    </dsp:sp>
    <dsp:sp modelId="{40BB91B6-7223-7D44-B94A-75223C64EDBA}">
      <dsp:nvSpPr>
        <dsp:cNvPr id="0" name=""/>
        <dsp:cNvSpPr/>
      </dsp:nvSpPr>
      <dsp:spPr>
        <a:xfrm>
          <a:off x="0" y="479700"/>
          <a:ext cx="10515600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Transform date series in standard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Solve null and duplicate values</a:t>
          </a:r>
        </a:p>
      </dsp:txBody>
      <dsp:txXfrm>
        <a:off x="0" y="479700"/>
        <a:ext cx="10515600" cy="521122"/>
      </dsp:txXfrm>
    </dsp:sp>
    <dsp:sp modelId="{9FED1449-8D09-CA44-B222-A742847DF26D}">
      <dsp:nvSpPr>
        <dsp:cNvPr id="0" name=""/>
        <dsp:cNvSpPr/>
      </dsp:nvSpPr>
      <dsp:spPr>
        <a:xfrm>
          <a:off x="0" y="1000822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EDA</a:t>
          </a:r>
        </a:p>
      </dsp:txBody>
      <dsp:txXfrm>
        <a:off x="22246" y="1023068"/>
        <a:ext cx="10471108" cy="411223"/>
      </dsp:txXfrm>
    </dsp:sp>
    <dsp:sp modelId="{F54FDC3B-9985-314A-BF11-D12ABD6BE361}">
      <dsp:nvSpPr>
        <dsp:cNvPr id="0" name=""/>
        <dsp:cNvSpPr/>
      </dsp:nvSpPr>
      <dsp:spPr>
        <a:xfrm>
          <a:off x="0" y="1456537"/>
          <a:ext cx="10515600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Analyse different visualizations of the data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Analyse different </a:t>
          </a:r>
          <a:r>
            <a:rPr lang="en-GB" sz="1500" kern="1200" dirty="0" err="1"/>
            <a:t>seasonalities</a:t>
          </a:r>
          <a:endParaRPr lang="en-GB" sz="1500" kern="1200" dirty="0"/>
        </a:p>
      </dsp:txBody>
      <dsp:txXfrm>
        <a:off x="0" y="1456537"/>
        <a:ext cx="10515600" cy="521122"/>
      </dsp:txXfrm>
    </dsp:sp>
    <dsp:sp modelId="{08F40FD4-3066-0B49-A1A9-42E380B91DA1}">
      <dsp:nvSpPr>
        <dsp:cNvPr id="0" name=""/>
        <dsp:cNvSpPr/>
      </dsp:nvSpPr>
      <dsp:spPr>
        <a:xfrm>
          <a:off x="0" y="1977660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Create a baseline</a:t>
          </a:r>
        </a:p>
      </dsp:txBody>
      <dsp:txXfrm>
        <a:off x="22246" y="1999906"/>
        <a:ext cx="10471108" cy="411223"/>
      </dsp:txXfrm>
    </dsp:sp>
    <dsp:sp modelId="{FBC95556-29B9-CF48-A3FB-B8D401B4A706}">
      <dsp:nvSpPr>
        <dsp:cNvPr id="0" name=""/>
        <dsp:cNvSpPr/>
      </dsp:nvSpPr>
      <dsp:spPr>
        <a:xfrm>
          <a:off x="0" y="2433375"/>
          <a:ext cx="10515600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Create baseline to compare models developed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Plot them and create metric to compare models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Decide which models would be tried.</a:t>
          </a:r>
        </a:p>
      </dsp:txBody>
      <dsp:txXfrm>
        <a:off x="0" y="2433375"/>
        <a:ext cx="10515600" cy="786599"/>
      </dsp:txXfrm>
    </dsp:sp>
    <dsp:sp modelId="{F88D2611-A407-F349-B96F-FB3203618296}">
      <dsp:nvSpPr>
        <dsp:cNvPr id="0" name=""/>
        <dsp:cNvSpPr/>
      </dsp:nvSpPr>
      <dsp:spPr>
        <a:xfrm>
          <a:off x="0" y="3219974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Fit models and compare</a:t>
          </a:r>
        </a:p>
      </dsp:txBody>
      <dsp:txXfrm>
        <a:off x="22246" y="3242220"/>
        <a:ext cx="10471108" cy="411223"/>
      </dsp:txXfrm>
    </dsp:sp>
    <dsp:sp modelId="{262930C1-4226-924C-BA1F-D5E4D55385AB}">
      <dsp:nvSpPr>
        <dsp:cNvPr id="0" name=""/>
        <dsp:cNvSpPr/>
      </dsp:nvSpPr>
      <dsp:spPr>
        <a:xfrm>
          <a:off x="0" y="3675690"/>
          <a:ext cx="10515600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Fit models using the training data and get predictions.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Compare models with testing dataset.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Plot all the graphs and compare metrics.</a:t>
          </a:r>
        </a:p>
      </dsp:txBody>
      <dsp:txXfrm>
        <a:off x="0" y="3675690"/>
        <a:ext cx="10515600" cy="786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EF4DE-5FF0-49A4-9600-BA53ABCCB40E}" type="datetimeFigureOut">
              <a:rPr lang="en-IE" smtClean="0"/>
              <a:t>10/11/2023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9681C-1E36-428A-8826-2E1A6AA3074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644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4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7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7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0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0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3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2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1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35AE3-F47B-456B-80B9-49C9A8CB2807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3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arge building in the background&#10;&#10;Description automatically generated">
            <a:extLst>
              <a:ext uri="{FF2B5EF4-FFF2-40B4-BE49-F238E27FC236}">
                <a16:creationId xmlns:a16="http://schemas.microsoft.com/office/drawing/2014/main" id="{A7CE57C3-994F-48B6-853A-246BB3DE0D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" t="1724"/>
          <a:stretch/>
        </p:blipFill>
        <p:spPr>
          <a:xfrm>
            <a:off x="0" y="0"/>
            <a:ext cx="5672668" cy="5283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17EDB3-A8D0-45F0-BAC2-8905FE5F0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3111" y="2329645"/>
            <a:ext cx="7962180" cy="1521201"/>
          </a:xfrm>
        </p:spPr>
        <p:txBody>
          <a:bodyPr>
            <a:noAutofit/>
          </a:bodyPr>
          <a:lstStyle/>
          <a:p>
            <a:r>
              <a:rPr lang="en-US" sz="2800" dirty="0"/>
              <a:t>Forecasting Electrical Demand in Spain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B6690A-CE78-FCC9-074E-747BC0D04162}"/>
              </a:ext>
            </a:extLst>
          </p:cNvPr>
          <p:cNvSpPr txBox="1"/>
          <p:nvPr/>
        </p:nvSpPr>
        <p:spPr>
          <a:xfrm>
            <a:off x="81481" y="6475088"/>
            <a:ext cx="219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1400" dirty="0"/>
              <a:t>©CCT College Dublin 2023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652FE5-67E4-491C-C4DA-9E7624BE7F0B}"/>
              </a:ext>
            </a:extLst>
          </p:cNvPr>
          <p:cNvSpPr txBox="1">
            <a:spLocks/>
          </p:cNvSpPr>
          <p:nvPr/>
        </p:nvSpPr>
        <p:spPr>
          <a:xfrm>
            <a:off x="5672668" y="533497"/>
            <a:ext cx="5929859" cy="14695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GB" sz="3600" dirty="0"/>
              <a:t>Machine Learning </a:t>
            </a:r>
            <a:r>
              <a:rPr lang="en-AE" sz="3600"/>
              <a:t>–</a:t>
            </a:r>
            <a:r>
              <a:rPr lang="en-GB" sz="3600" dirty="0"/>
              <a:t> CA1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GB" sz="3600" dirty="0"/>
              <a:t>Semester 2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br>
              <a:rPr lang="en-GB" sz="3600" dirty="0"/>
            </a:br>
            <a:r>
              <a:rPr lang="en-GB" sz="3600" dirty="0">
                <a:solidFill>
                  <a:schemeClr val="accent4">
                    <a:lumMod val="75000"/>
                  </a:schemeClr>
                </a:solidFill>
              </a:rPr>
              <a:t>CCT College Dublin</a:t>
            </a:r>
            <a:endParaRPr lang="en-GB" sz="3600" dirty="0">
              <a:solidFill>
                <a:srgbClr val="C00000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05D26B0-91B9-64F6-C342-00C6B736FF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15525" y="5042734"/>
            <a:ext cx="9144000" cy="1432354"/>
          </a:xfrm>
        </p:spPr>
        <p:txBody>
          <a:bodyPr>
            <a:normAutofit/>
          </a:bodyPr>
          <a:lstStyle/>
          <a:p>
            <a:pPr lvl="0"/>
            <a:r>
              <a:rPr lang="en-GB" sz="2800" b="1" dirty="0">
                <a:solidFill>
                  <a:schemeClr val="accent4">
                    <a:lumMod val="50000"/>
                  </a:schemeClr>
                </a:solidFill>
              </a:rPr>
              <a:t>Arthur </a:t>
            </a:r>
            <a:r>
              <a:rPr lang="en-GB" sz="2800" b="1" dirty="0" err="1">
                <a:solidFill>
                  <a:schemeClr val="accent4">
                    <a:lumMod val="50000"/>
                  </a:schemeClr>
                </a:solidFill>
              </a:rPr>
              <a:t>Claudino</a:t>
            </a:r>
            <a:r>
              <a:rPr lang="en-GB" sz="2800" b="1" dirty="0">
                <a:solidFill>
                  <a:schemeClr val="accent4">
                    <a:lumMod val="50000"/>
                  </a:schemeClr>
                </a:solidFill>
              </a:rPr>
              <a:t> Gomes de Assis (2023146)</a:t>
            </a:r>
            <a:endParaRPr lang="en-GB" sz="1600" b="1" baseline="60000" dirty="0">
              <a:solidFill>
                <a:schemeClr val="accent4">
                  <a:lumMod val="50000"/>
                </a:schemeClr>
              </a:solidFill>
            </a:endParaRPr>
          </a:p>
          <a:p>
            <a:pPr lvl="0"/>
            <a:endParaRPr lang="en-GB" sz="28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7840DD-01A8-208C-2B1B-8DF20498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25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27"/>
    </mc:Choice>
    <mc:Fallback xmlns="">
      <p:transition spd="slow" advTm="1792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53D8-96B2-CF6F-A913-8A228FDA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understanding and 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8B901-DD77-82B9-DD4F-5A217764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Allocating resources properly;</a:t>
            </a:r>
          </a:p>
          <a:p>
            <a:r>
              <a:rPr lang="en-US"/>
              <a:t>Avoid waste of energy;</a:t>
            </a:r>
          </a:p>
          <a:p>
            <a:r>
              <a:rPr lang="en-US"/>
              <a:t>Supply demand avoiding blackouts;</a:t>
            </a:r>
          </a:p>
          <a:p>
            <a:r>
              <a:rPr lang="en-US"/>
              <a:t>Tackling issues of climate change.</a:t>
            </a:r>
          </a:p>
          <a:p>
            <a:endParaRPr lang="en-US" dirty="0"/>
          </a:p>
        </p:txBody>
      </p:sp>
      <p:pic>
        <p:nvPicPr>
          <p:cNvPr id="5" name="Picture 4" descr="A blue graph with numbers&#10;&#10;Description automatically generated">
            <a:extLst>
              <a:ext uri="{FF2B5EF4-FFF2-40B4-BE49-F238E27FC236}">
                <a16:creationId xmlns:a16="http://schemas.microsoft.com/office/drawing/2014/main" id="{331D07C6-A68B-2A28-3E9C-189B66071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49" y="4531781"/>
            <a:ext cx="7772400" cy="232621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C0580E8-0548-E1B4-9CC6-F29F109E1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14" y="1399835"/>
            <a:ext cx="4767262" cy="313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2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E5CC-EB3D-3E43-0378-A8BCA604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performed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32E38A5-6352-E1EB-48E5-B8F837112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319355"/>
              </p:ext>
            </p:extLst>
          </p:nvPr>
        </p:nvGraphicFramePr>
        <p:xfrm>
          <a:off x="838200" y="1690688"/>
          <a:ext cx="1051560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732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1E39-12EE-76B6-DDDA-FF4EDF46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979" y="225309"/>
            <a:ext cx="10011697" cy="1274534"/>
          </a:xfrm>
        </p:spPr>
        <p:txBody>
          <a:bodyPr/>
          <a:lstStyle/>
          <a:p>
            <a:r>
              <a:rPr lang="en-US" dirty="0"/>
              <a:t>Analyzing </a:t>
            </a:r>
            <a:r>
              <a:rPr lang="en-US" dirty="0" err="1"/>
              <a:t>seasonalities</a:t>
            </a:r>
            <a:endParaRPr lang="en-US" dirty="0"/>
          </a:p>
        </p:txBody>
      </p:sp>
      <p:pic>
        <p:nvPicPr>
          <p:cNvPr id="6" name="Content Placeholder 5" descr="A graph of a graph of a number of days&#10;&#10;Description automatically generated with medium confidence">
            <a:extLst>
              <a:ext uri="{FF2B5EF4-FFF2-40B4-BE49-F238E27FC236}">
                <a16:creationId xmlns:a16="http://schemas.microsoft.com/office/drawing/2014/main" id="{A357F46B-0679-D9DB-AC66-5D3FCD20F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" y="252764"/>
            <a:ext cx="4130825" cy="4144734"/>
          </a:xfrm>
        </p:spPr>
      </p:pic>
      <p:pic>
        <p:nvPicPr>
          <p:cNvPr id="8" name="Picture 7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8355B45A-227C-BEA6-25A5-1FF545F44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" y="4397498"/>
            <a:ext cx="4130825" cy="2163275"/>
          </a:xfrm>
          <a:prstGeom prst="rect">
            <a:avLst/>
          </a:prstGeom>
        </p:spPr>
      </p:pic>
      <p:pic>
        <p:nvPicPr>
          <p:cNvPr id="10" name="Picture 9" descr="A graph showing a number of electricity consumption&#10;&#10;Description automatically generated">
            <a:extLst>
              <a:ext uri="{FF2B5EF4-FFF2-40B4-BE49-F238E27FC236}">
                <a16:creationId xmlns:a16="http://schemas.microsoft.com/office/drawing/2014/main" id="{86A42733-7784-9FD7-B8ED-6B09B9282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2" y="2531090"/>
            <a:ext cx="4130825" cy="1888639"/>
          </a:xfrm>
          <a:prstGeom prst="rect">
            <a:avLst/>
          </a:prstGeom>
        </p:spPr>
      </p:pic>
      <p:pic>
        <p:nvPicPr>
          <p:cNvPr id="12" name="Picture 11" descr="A graph with blue dots&#10;&#10;Description automatically generated">
            <a:extLst>
              <a:ext uri="{FF2B5EF4-FFF2-40B4-BE49-F238E27FC236}">
                <a16:creationId xmlns:a16="http://schemas.microsoft.com/office/drawing/2014/main" id="{8451BF19-D288-AAB4-4754-730C7D07D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3" y="4397498"/>
            <a:ext cx="4130825" cy="2207738"/>
          </a:xfrm>
          <a:prstGeom prst="rect">
            <a:avLst/>
          </a:prstGeom>
        </p:spPr>
      </p:pic>
      <p:pic>
        <p:nvPicPr>
          <p:cNvPr id="14" name="Picture 13" descr="A graph showing the amount of energy consumption&#10;&#10;Description automatically generated">
            <a:extLst>
              <a:ext uri="{FF2B5EF4-FFF2-40B4-BE49-F238E27FC236}">
                <a16:creationId xmlns:a16="http://schemas.microsoft.com/office/drawing/2014/main" id="{06FA51B3-3787-D2CD-BF80-0823B6BF5F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868" y="4419729"/>
            <a:ext cx="3873914" cy="23033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85DD33-2B44-6C7F-379D-D575BF5ADD5F}"/>
              </a:ext>
            </a:extLst>
          </p:cNvPr>
          <p:cNvSpPr txBox="1"/>
          <p:nvPr/>
        </p:nvSpPr>
        <p:spPr>
          <a:xfrm>
            <a:off x="8729907" y="2068121"/>
            <a:ext cx="7381566" cy="132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3 </a:t>
            </a:r>
            <a:r>
              <a:rPr lang="en-US" sz="1800" dirty="0" err="1"/>
              <a:t>Seasonalities</a:t>
            </a:r>
            <a:r>
              <a:rPr lang="en-US" sz="1800" dirty="0"/>
              <a:t> found: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1- Daily – 24 h;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2 – Weekly – 168h;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3 – Yearly – 8766 </a:t>
            </a:r>
            <a:r>
              <a:rPr lang="en-US" sz="1800" dirty="0">
                <a:solidFill>
                  <a:srgbClr val="FFFFFF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91057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59C2-07F7-BE92-0B1D-5066F288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 fit and results</a:t>
            </a:r>
            <a:endParaRPr lang="en-US" dirty="0"/>
          </a:p>
        </p:txBody>
      </p:sp>
      <p:pic>
        <p:nvPicPr>
          <p:cNvPr id="5" name="Content Placeholder 4" descr="A graph showing a number of blue and orange lines&#10;&#10;Description automatically generated">
            <a:extLst>
              <a:ext uri="{FF2B5EF4-FFF2-40B4-BE49-F238E27FC236}">
                <a16:creationId xmlns:a16="http://schemas.microsoft.com/office/drawing/2014/main" id="{D591E199-A325-FFC2-BBA2-9A6FC1A7B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24" y="13047"/>
            <a:ext cx="5705268" cy="2683829"/>
          </a:xfrm>
        </p:spPr>
      </p:pic>
      <p:pic>
        <p:nvPicPr>
          <p:cNvPr id="9" name="Picture 8" descr="A graph showing a wave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87AD0AD2-04F2-CC01-5F80-3F2519EDF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23" y="4315114"/>
            <a:ext cx="5758210" cy="2521974"/>
          </a:xfrm>
          <a:prstGeom prst="rect">
            <a:avLst/>
          </a:prstGeom>
        </p:spPr>
      </p:pic>
      <p:pic>
        <p:nvPicPr>
          <p:cNvPr id="11" name="Picture 10" descr="A graph showing a number of different colored lines&#10;&#10;Description automatically generated">
            <a:extLst>
              <a:ext uri="{FF2B5EF4-FFF2-40B4-BE49-F238E27FC236}">
                <a16:creationId xmlns:a16="http://schemas.microsoft.com/office/drawing/2014/main" id="{AAA139BC-41D4-EAD7-B090-7D00E0FF2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73444"/>
            <a:ext cx="5965825" cy="38105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8C1B12-41F1-3F56-A5B0-5AD1AB787CA0}"/>
              </a:ext>
            </a:extLst>
          </p:cNvPr>
          <p:cNvSpPr txBox="1"/>
          <p:nvPr/>
        </p:nvSpPr>
        <p:spPr>
          <a:xfrm>
            <a:off x="260555" y="5362402"/>
            <a:ext cx="5705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Unobserved components model:</a:t>
            </a:r>
          </a:p>
          <a:p>
            <a:r>
              <a:rPr lang="en-US" dirty="0"/>
              <a:t>MAE: 2324.05</a:t>
            </a:r>
          </a:p>
          <a:p>
            <a:r>
              <a:rPr lang="en-US" dirty="0"/>
              <a:t>MSE: 9064405.04</a:t>
            </a:r>
          </a:p>
          <a:p>
            <a:r>
              <a:rPr lang="en-US" dirty="0"/>
              <a:t>R Squared: 0.5978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AB57C7-3DE2-7A57-7094-66E0F6E2F791}"/>
              </a:ext>
            </a:extLst>
          </p:cNvPr>
          <p:cNvSpPr txBox="1"/>
          <p:nvPr/>
        </p:nvSpPr>
        <p:spPr>
          <a:xfrm>
            <a:off x="5965823" y="2542887"/>
            <a:ext cx="5705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Holt-Winters </a:t>
            </a:r>
            <a:r>
              <a:rPr lang="en-US" dirty="0" err="1"/>
              <a:t>Exponencial</a:t>
            </a:r>
            <a:r>
              <a:rPr lang="en-US" dirty="0"/>
              <a:t> Smoothing:</a:t>
            </a:r>
          </a:p>
          <a:p>
            <a:r>
              <a:rPr lang="en-US" dirty="0"/>
              <a:t>MAE: 2916.93</a:t>
            </a:r>
          </a:p>
          <a:p>
            <a:r>
              <a:rPr lang="en-US" dirty="0"/>
              <a:t>MSE: 13079513.55</a:t>
            </a:r>
          </a:p>
          <a:p>
            <a:r>
              <a:rPr lang="en-US" dirty="0"/>
              <a:t>R Squared: 0.4197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787C2C-3F08-27CE-1BC9-FCB228AE743F}"/>
              </a:ext>
            </a:extLst>
          </p:cNvPr>
          <p:cNvSpPr txBox="1"/>
          <p:nvPr/>
        </p:nvSpPr>
        <p:spPr>
          <a:xfrm>
            <a:off x="6011713" y="3143051"/>
            <a:ext cx="5705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 Squared: 9030.17</a:t>
            </a:r>
          </a:p>
          <a:p>
            <a:pPr algn="r"/>
            <a:r>
              <a:rPr lang="en-US" dirty="0"/>
              <a:t>MSE: 101904299.13</a:t>
            </a:r>
          </a:p>
          <a:p>
            <a:pPr algn="r"/>
            <a:r>
              <a:rPr lang="en-US" dirty="0"/>
              <a:t>MAE: -3.52</a:t>
            </a:r>
          </a:p>
          <a:p>
            <a:pPr algn="r"/>
            <a:r>
              <a:rPr lang="en-US" dirty="0"/>
              <a:t>SARIMA: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4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6C3C-66BE-E05C-50E9-CD974BC0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Conclusions</a:t>
            </a:r>
          </a:p>
        </p:txBody>
      </p:sp>
      <p:pic>
        <p:nvPicPr>
          <p:cNvPr id="5" name="Content Placeholder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F2CE2F02-E3C5-A065-AB6D-BAF022BB2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518" y="1526078"/>
            <a:ext cx="8956964" cy="291856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8E2319-64D3-4E49-7AB9-13AB7680CCDE}"/>
              </a:ext>
            </a:extLst>
          </p:cNvPr>
          <p:cNvSpPr/>
          <p:nvPr/>
        </p:nvSpPr>
        <p:spPr>
          <a:xfrm>
            <a:off x="7730836" y="3020291"/>
            <a:ext cx="1302327" cy="14243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51A99-54B4-DF7C-782D-34BFA545EEDA}"/>
              </a:ext>
            </a:extLst>
          </p:cNvPr>
          <p:cNvSpPr txBox="1"/>
          <p:nvPr/>
        </p:nvSpPr>
        <p:spPr>
          <a:xfrm>
            <a:off x="1007273" y="4897079"/>
            <a:ext cx="11011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complex seasonality was handled well by the method Unobserved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Improvements on the model should be expected when including external variables such as temperature and identifying  working and non working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model is not enough for an accurate prediction, it is a good starting point to work towards more accurate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261</Words>
  <Application>Microsoft Macintosh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Forecasting Electrical Demand in Spain</vt:lpstr>
      <vt:lpstr>Business understanding and data visualization</vt:lpstr>
      <vt:lpstr>Method performed</vt:lpstr>
      <vt:lpstr>Analyzing seasonalities</vt:lpstr>
      <vt:lpstr>Models fit and results</vt:lpstr>
      <vt:lpstr>Results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an energy generation predictive model by using several machine learning methods, hyperparameters, and cross-validation.</dc:title>
  <dc:creator>Dell Latitude</dc:creator>
  <cp:lastModifiedBy>Arthur Claudino</cp:lastModifiedBy>
  <cp:revision>8</cp:revision>
  <dcterms:created xsi:type="dcterms:W3CDTF">2023-04-27T12:40:27Z</dcterms:created>
  <dcterms:modified xsi:type="dcterms:W3CDTF">2023-11-10T02:44:29Z</dcterms:modified>
</cp:coreProperties>
</file>