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77" r:id="rId3"/>
    <p:sldId id="288" r:id="rId4"/>
    <p:sldId id="283" r:id="rId5"/>
    <p:sldId id="282" r:id="rId6"/>
    <p:sldId id="284" r:id="rId7"/>
    <p:sldId id="291" r:id="rId8"/>
    <p:sldId id="299" r:id="rId9"/>
    <p:sldId id="295" r:id="rId10"/>
    <p:sldId id="297" r:id="rId11"/>
  </p:sldIdLst>
  <p:sldSz cx="9144000" cy="5143500" type="screen16x9"/>
  <p:notesSz cx="6858000" cy="9144000"/>
  <p:embeddedFontLs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MO DAY" id="{D08DC26B-A8D4-6542-A6C4-ECAF6C46453D}">
          <p14:sldIdLst>
            <p14:sldId id="277"/>
            <p14:sldId id="288"/>
            <p14:sldId id="283"/>
            <p14:sldId id="282"/>
            <p14:sldId id="284"/>
            <p14:sldId id="291"/>
            <p14:sldId id="299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400"/>
    <a:srgbClr val="B5C323"/>
    <a:srgbClr val="FF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DB246-D738-44A4-A5A1-DCC9F5A09DED}" v="80" dt="2021-12-03T14:19:46.596"/>
    <p1510:client id="{B7CF6D58-4C50-4997-B5AC-75A62A3B8D60}" v="2" dt="2021-12-03T15:35:48.983"/>
    <p1510:client id="{BCC935E2-49EA-4711-ABFE-BAFAD91C0EE5}" v="2" dt="2021-12-03T15:45:13.332"/>
    <p1510:client id="{E71C96C8-B34A-43F0-9E61-6E79A49E0013}" v="21" dt="2021-12-03T12:19:1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b484032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1b484032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13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err="1"/>
              <a:t>Keep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short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233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err="1"/>
              <a:t>Keep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short</a:t>
            </a:r>
          </a:p>
        </p:txBody>
      </p:sp>
    </p:spTree>
    <p:extLst>
      <p:ext uri="{BB962C8B-B14F-4D97-AF65-F5344CB8AC3E}">
        <p14:creationId xmlns:p14="http://schemas.microsoft.com/office/powerpoint/2010/main" val="257566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fr-FR"/>
              <a:t>phrase basique au début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fr-FR"/>
              <a:t>puis plus complexe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fr-FR"/>
              <a:t>Focus sur l’UX, pas ce qu’il y a derrière, juste effet </a:t>
            </a:r>
            <a:r>
              <a:rPr lang="fr-FR" err="1"/>
              <a:t>wahou</a:t>
            </a:r>
            <a:endParaRPr lang="fr-FR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lang="fr-FR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Si temps de chargement trop long on insère du théorique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85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Pour savoir quel valeur on associe à notre mot on entraine des modèles de </a:t>
            </a:r>
            <a:r>
              <a:rPr lang="fr-FR" err="1"/>
              <a:t>deep-learning</a:t>
            </a:r>
            <a:r>
              <a:rPr lang="fr-FR"/>
              <a:t> sur des corpus énormes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TODO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Refaire le graphique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92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buClr>
                <a:schemeClr val="dk1"/>
              </a:buClr>
              <a:buSzPts val="1100"/>
            </a:pP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Numbers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are cool :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compute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distance</a:t>
            </a:r>
          </a:p>
          <a:p>
            <a:pPr lvl="2">
              <a:buClr>
                <a:schemeClr val="dk1"/>
              </a:buClr>
              <a:buSzPts val="1100"/>
            </a:pPr>
            <a:endParaRPr lang="fr-FR" sz="1600">
              <a:latin typeface="Raleway"/>
              <a:ea typeface="Raleway"/>
              <a:cs typeface="Raleway"/>
              <a:sym typeface="Raleway"/>
            </a:endParaRPr>
          </a:p>
          <a:p>
            <a:pPr lvl="2">
              <a:buClr>
                <a:schemeClr val="dk1"/>
              </a:buClr>
              <a:buSzPts val="1100"/>
            </a:pP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Home-made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lang="fr-FR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02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08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02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b484032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1b484032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8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597152" y="-403099"/>
            <a:ext cx="5949696" cy="5949697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311700" y="1545449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FOBO KILLER</a:t>
            </a: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D3DFB6-FB31-FB42-8F05-764C770D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26">
            <a:extLst>
              <a:ext uri="{FF2B5EF4-FFF2-40B4-BE49-F238E27FC236}">
                <a16:creationId xmlns:a16="http://schemas.microsoft.com/office/drawing/2014/main" id="{155264FA-C8CE-6349-BF47-CA3307A8E64B}"/>
              </a:ext>
            </a:extLst>
          </p:cNvPr>
          <p:cNvSpPr txBox="1"/>
          <p:nvPr/>
        </p:nvSpPr>
        <p:spPr>
          <a:xfrm rot="10800000" flipV="1">
            <a:off x="0" y="1036815"/>
            <a:ext cx="9144000" cy="1046410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Ever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spent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hours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looking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for the </a:t>
            </a: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perfect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restaurant for </a:t>
            </a:r>
            <a:r>
              <a:rPr lang="fr-FR" sz="2800" b="1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dinner</a:t>
            </a:r>
            <a:r>
              <a:rPr lang="fr-FR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? </a:t>
            </a:r>
          </a:p>
        </p:txBody>
      </p:sp>
      <p:sp>
        <p:nvSpPr>
          <p:cNvPr id="12" name="Google Shape;107;p26">
            <a:extLst>
              <a:ext uri="{FF2B5EF4-FFF2-40B4-BE49-F238E27FC236}">
                <a16:creationId xmlns:a16="http://schemas.microsoft.com/office/drawing/2014/main" id="{C06CD5A1-4C24-E647-B2B8-14819EA92802}"/>
              </a:ext>
            </a:extLst>
          </p:cNvPr>
          <p:cNvSpPr txBox="1"/>
          <p:nvPr/>
        </p:nvSpPr>
        <p:spPr>
          <a:xfrm>
            <a:off x="1617476" y="3292714"/>
            <a:ext cx="5909045" cy="81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fr-FR" sz="2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if a computer </a:t>
            </a:r>
            <a:r>
              <a:rPr lang="fr-FR" sz="2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could</a:t>
            </a:r>
            <a:r>
              <a:rPr lang="fr-FR" sz="2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</a:t>
            </a:r>
            <a:r>
              <a:rPr lang="fr-FR" sz="2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?</a:t>
            </a:r>
          </a:p>
        </p:txBody>
      </p:sp>
      <p:sp>
        <p:nvSpPr>
          <p:cNvPr id="13" name="Google Shape;111;p26">
            <a:extLst>
              <a:ext uri="{FF2B5EF4-FFF2-40B4-BE49-F238E27FC236}">
                <a16:creationId xmlns:a16="http://schemas.microsoft.com/office/drawing/2014/main" id="{BB66B97E-FC26-B34A-B5BC-CFFE43FC19FC}"/>
              </a:ext>
            </a:extLst>
          </p:cNvPr>
          <p:cNvSpPr txBox="1"/>
          <p:nvPr/>
        </p:nvSpPr>
        <p:spPr>
          <a:xfrm>
            <a:off x="323087" y="2164770"/>
            <a:ext cx="8497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ENDED UP COOKING PASTA ?</a:t>
            </a:r>
            <a:endParaRPr sz="80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1C9D26-029E-B74C-B2B8-C5908B3B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3706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FDF6C663-265A-8446-9D5D-0A3B15BC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87" y="314470"/>
            <a:ext cx="640800" cy="64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BBDCC0-80D4-8342-80EA-183520AB3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090" y="2415503"/>
            <a:ext cx="734615" cy="7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C0EDC3CB-3EF1-E74F-B7AD-E1B80F979C0C}"/>
              </a:ext>
            </a:extLst>
          </p:cNvPr>
          <p:cNvGrpSpPr>
            <a:grpSpLocks noChangeAspect="1"/>
          </p:cNvGrpSpPr>
          <p:nvPr/>
        </p:nvGrpSpPr>
        <p:grpSpPr>
          <a:xfrm>
            <a:off x="4581937" y="1866761"/>
            <a:ext cx="4824608" cy="2318139"/>
            <a:chOff x="-466232" y="1744808"/>
            <a:chExt cx="3928313" cy="188748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F3B6A4B-47AC-C148-BEF1-FBDFFC5FE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418147">
              <a:off x="502981" y="1744808"/>
              <a:ext cx="2959100" cy="12573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EEBB1CF-61EC-6540-9EE8-5707EC9FD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22960">
              <a:off x="-262868" y="1777783"/>
              <a:ext cx="2959100" cy="12573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F4EE4E4-A75B-B743-B96B-30EE8379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888389">
              <a:off x="-466232" y="2001832"/>
              <a:ext cx="2959100" cy="12573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F79F8A-D77E-5E46-9B0A-067DDBD8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06525">
              <a:off x="488192" y="2374993"/>
              <a:ext cx="2959100" cy="1257300"/>
            </a:xfrm>
            <a:prstGeom prst="rect">
              <a:avLst/>
            </a:prstGeom>
          </p:spPr>
        </p:pic>
      </p:grpSp>
      <p:sp>
        <p:nvSpPr>
          <p:cNvPr id="16" name="Google Shape;105;p26">
            <a:extLst>
              <a:ext uri="{FF2B5EF4-FFF2-40B4-BE49-F238E27FC236}">
                <a16:creationId xmlns:a16="http://schemas.microsoft.com/office/drawing/2014/main" id="{DBB817EF-CF47-3D4A-A67B-5913CE1A0B1B}"/>
              </a:ext>
            </a:extLst>
          </p:cNvPr>
          <p:cNvSpPr txBox="1"/>
          <p:nvPr/>
        </p:nvSpPr>
        <p:spPr>
          <a:xfrm rot="10800000" flipV="1">
            <a:off x="-10409" y="0"/>
            <a:ext cx="4582408" cy="5143501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211865"/>
            <a:ext cx="9144000" cy="615523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 solution : FOBO Killer</a:t>
            </a:r>
          </a:p>
        </p:txBody>
      </p:sp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223284" y="839332"/>
            <a:ext cx="3944679" cy="49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if a computer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could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?</a:t>
            </a:r>
            <a:endParaRPr lang="fr-FR" sz="1800" b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07;p26">
            <a:extLst>
              <a:ext uri="{FF2B5EF4-FFF2-40B4-BE49-F238E27FC236}">
                <a16:creationId xmlns:a16="http://schemas.microsoft.com/office/drawing/2014/main" id="{399FDC8E-A32B-E449-90B2-D2B0B97DE466}"/>
              </a:ext>
            </a:extLst>
          </p:cNvPr>
          <p:cNvSpPr txBox="1"/>
          <p:nvPr/>
        </p:nvSpPr>
        <p:spPr>
          <a:xfrm>
            <a:off x="223284" y="1669312"/>
            <a:ext cx="4348715" cy="263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buClr>
                <a:schemeClr val="dk1"/>
              </a:buClr>
              <a:buSzPts val="1100"/>
            </a:pPr>
            <a:r>
              <a:rPr lang="fr-FR" sz="1600">
                <a:latin typeface="Raleway"/>
                <a:ea typeface="Raleway"/>
                <a:cs typeface="Raleway"/>
                <a:sym typeface="Raleway"/>
              </a:rPr>
              <a:t>• Our goal : gain more insights on restaurant </a:t>
            </a:r>
            <a:r>
              <a:rPr lang="fr-FR" sz="1600" err="1">
                <a:latin typeface="Raleway"/>
                <a:ea typeface="Raleway"/>
                <a:cs typeface="Raleway"/>
                <a:sym typeface="Raleway"/>
              </a:rPr>
              <a:t>than</a:t>
            </a:r>
            <a:r>
              <a:rPr lang="fr-FR" sz="1600">
                <a:latin typeface="Raleway"/>
                <a:ea typeface="Raleway"/>
                <a:cs typeface="Raleway"/>
                <a:sym typeface="Raleway"/>
              </a:rPr>
              <a:t> a 5-stars grade </a:t>
            </a:r>
          </a:p>
          <a:p>
            <a:pPr lvl="2">
              <a:buClr>
                <a:schemeClr val="dk1"/>
              </a:buClr>
              <a:buSzPts val="1100"/>
            </a:pPr>
            <a:endParaRPr lang="fr-FR" sz="160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2">
              <a:buClr>
                <a:schemeClr val="dk1"/>
              </a:buClr>
              <a:buSzPts val="1100"/>
            </a:pP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Natural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Language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  <a:endParaRPr lang="fr-FR" sz="160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2">
              <a:buClr>
                <a:schemeClr val="dk1"/>
              </a:buClr>
              <a:buSzPts val="1100"/>
            </a:pPr>
            <a:endParaRPr lang="fr-FR" sz="1600">
              <a:latin typeface="Raleway"/>
              <a:ea typeface="Raleway"/>
              <a:cs typeface="Raleway"/>
              <a:sym typeface="Raleway"/>
            </a:endParaRPr>
          </a:p>
          <a:p>
            <a:pPr lvl="2">
              <a:buClr>
                <a:schemeClr val="dk1"/>
              </a:buClr>
              <a:buSzPts val="1100"/>
            </a:pP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Scrap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web to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own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600" u="none" strike="noStrike" cap="none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r>
              <a:rPr lang="fr-FR" sz="160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64EDD70-966B-B84A-A9A3-B29CAB72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D57A81-B348-CF48-8915-19F8C633F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065" y="2340063"/>
            <a:ext cx="1098968" cy="10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26">
            <a:extLst>
              <a:ext uri="{FF2B5EF4-FFF2-40B4-BE49-F238E27FC236}">
                <a16:creationId xmlns:a16="http://schemas.microsoft.com/office/drawing/2014/main" id="{8AD20DEB-E7FA-684A-988F-57D940E8E498}"/>
              </a:ext>
            </a:extLst>
          </p:cNvPr>
          <p:cNvSpPr txBox="1"/>
          <p:nvPr/>
        </p:nvSpPr>
        <p:spPr>
          <a:xfrm rot="10800000" flipV="1">
            <a:off x="0" y="1800882"/>
            <a:ext cx="9144000" cy="1541736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000"/>
            </a:pPr>
            <a:r>
              <a:rPr lang="fr-FR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lang="fr-FR" sz="36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78585D-F196-DF42-8B1E-9A02132D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5;p26">
            <a:extLst>
              <a:ext uri="{FF2B5EF4-FFF2-40B4-BE49-F238E27FC236}">
                <a16:creationId xmlns:a16="http://schemas.microsoft.com/office/drawing/2014/main" id="{760B44ED-9D9E-5D40-BEFC-2C05D3DE8F05}"/>
              </a:ext>
            </a:extLst>
          </p:cNvPr>
          <p:cNvSpPr txBox="1"/>
          <p:nvPr/>
        </p:nvSpPr>
        <p:spPr>
          <a:xfrm rot="10800000" flipV="1">
            <a:off x="-10411" y="1"/>
            <a:ext cx="9154409" cy="1454855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0"/>
            <a:ext cx="9144000" cy="744279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How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a machine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read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?</a:t>
            </a:r>
          </a:p>
        </p:txBody>
      </p:sp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584790" y="744281"/>
            <a:ext cx="8559207" cy="71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translate</a:t>
            </a:r>
            <a:r>
              <a:rPr lang="fr-FR" sz="1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words</a:t>
            </a:r>
            <a:r>
              <a:rPr lang="fr-FR" sz="1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into</a:t>
            </a:r>
            <a:r>
              <a:rPr lang="fr-FR" sz="1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u="none" strike="noStrike" cap="none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numbers</a:t>
            </a:r>
            <a:r>
              <a:rPr lang="fr-FR" sz="1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!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00075B7-B7D4-8446-BDA7-172F2F15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B4CC63A3-FF26-1D42-A902-58E6A17D53E5}"/>
              </a:ext>
            </a:extLst>
          </p:cNvPr>
          <p:cNvGrpSpPr/>
          <p:nvPr/>
        </p:nvGrpSpPr>
        <p:grpSpPr>
          <a:xfrm>
            <a:off x="2953095" y="3066544"/>
            <a:ext cx="941283" cy="419565"/>
            <a:chOff x="2953095" y="3066544"/>
            <a:chExt cx="941283" cy="41956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F65A828-A916-E44A-A968-B3E619E8E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2767" y="3066544"/>
              <a:ext cx="180000" cy="180000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68FF6EAD-2B30-C748-80B2-31EE82CC1212}"/>
                </a:ext>
              </a:extLst>
            </p:cNvPr>
            <p:cNvSpPr txBox="1"/>
            <p:nvPr/>
          </p:nvSpPr>
          <p:spPr>
            <a:xfrm>
              <a:off x="2953095" y="3224499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>
                  <a:latin typeface="Raleway" pitchFamily="2" charset="77"/>
                </a:rPr>
                <a:t>Harry Potter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C049857-B426-6842-B5AA-AB18A172ECC5}"/>
              </a:ext>
            </a:extLst>
          </p:cNvPr>
          <p:cNvGrpSpPr/>
          <p:nvPr/>
        </p:nvGrpSpPr>
        <p:grpSpPr>
          <a:xfrm>
            <a:off x="2463244" y="2829659"/>
            <a:ext cx="614271" cy="416885"/>
            <a:chOff x="2463244" y="2829659"/>
            <a:chExt cx="614271" cy="41688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2BABEA8-8E84-BD4B-BCBA-B691E8FF5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914" y="3066544"/>
              <a:ext cx="180000" cy="180000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6621F38-8B7B-A447-91DB-0C1250C1A151}"/>
                </a:ext>
              </a:extLst>
            </p:cNvPr>
            <p:cNvSpPr txBox="1"/>
            <p:nvPr/>
          </p:nvSpPr>
          <p:spPr>
            <a:xfrm>
              <a:off x="2463244" y="282965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err="1">
                  <a:latin typeface="Raleway" pitchFamily="2" charset="77"/>
                </a:rPr>
                <a:t>Malfoy</a:t>
              </a:r>
              <a:endParaRPr lang="fr-FR" sz="1050" i="1">
                <a:latin typeface="Raleway" pitchFamily="2" charset="77"/>
              </a:endParaRP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E96EB43-66F1-594B-B24A-52A898277E9C}"/>
              </a:ext>
            </a:extLst>
          </p:cNvPr>
          <p:cNvGrpSpPr/>
          <p:nvPr/>
        </p:nvGrpSpPr>
        <p:grpSpPr>
          <a:xfrm>
            <a:off x="5765307" y="2849246"/>
            <a:ext cx="970137" cy="397298"/>
            <a:chOff x="5765307" y="2849246"/>
            <a:chExt cx="970137" cy="397298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D5B2DD1-B634-8A46-8071-ED6EFD9FF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234" y="3066544"/>
              <a:ext cx="180000" cy="180000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AE5C028-38BA-6B46-A811-4D3F0782DB11}"/>
                </a:ext>
              </a:extLst>
            </p:cNvPr>
            <p:cNvSpPr txBox="1"/>
            <p:nvPr/>
          </p:nvSpPr>
          <p:spPr>
            <a:xfrm>
              <a:off x="5765307" y="2849246"/>
              <a:ext cx="970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>
                  <a:latin typeface="Raleway" pitchFamily="2" charset="77"/>
                </a:rPr>
                <a:t>Dumbledore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074EFDC-979C-6C4D-96B8-396947F27095}"/>
              </a:ext>
            </a:extLst>
          </p:cNvPr>
          <p:cNvGrpSpPr/>
          <p:nvPr/>
        </p:nvGrpSpPr>
        <p:grpSpPr>
          <a:xfrm>
            <a:off x="4723684" y="3067222"/>
            <a:ext cx="849913" cy="391739"/>
            <a:chOff x="4723684" y="3067222"/>
            <a:chExt cx="849913" cy="39173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D2D9AA-1127-D149-9822-5AF5FDD2A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9008" y="3067222"/>
              <a:ext cx="180000" cy="180000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EA8ECFDE-D745-A642-B79D-E830BD1E93BE}"/>
                </a:ext>
              </a:extLst>
            </p:cNvPr>
            <p:cNvSpPr txBox="1"/>
            <p:nvPr/>
          </p:nvSpPr>
          <p:spPr>
            <a:xfrm>
              <a:off x="4723684" y="3197351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>
                  <a:latin typeface="Raleway" pitchFamily="2" charset="77"/>
                </a:rPr>
                <a:t>Voldemort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31A6720-562D-7843-8004-30E8D9E261BF}"/>
              </a:ext>
            </a:extLst>
          </p:cNvPr>
          <p:cNvGrpSpPr/>
          <p:nvPr/>
        </p:nvGrpSpPr>
        <p:grpSpPr>
          <a:xfrm>
            <a:off x="3613676" y="2848989"/>
            <a:ext cx="623889" cy="397555"/>
            <a:chOff x="3613676" y="2848989"/>
            <a:chExt cx="623889" cy="397555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061F67B-15C9-8344-8E8F-96D14B997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9803" y="3066544"/>
              <a:ext cx="180000" cy="180000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191CA1F-269F-3648-B668-56FEE85F083B}"/>
                </a:ext>
              </a:extLst>
            </p:cNvPr>
            <p:cNvSpPr txBox="1"/>
            <p:nvPr/>
          </p:nvSpPr>
          <p:spPr>
            <a:xfrm>
              <a:off x="3613676" y="2848989"/>
              <a:ext cx="6238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err="1">
                  <a:latin typeface="Raleway" pitchFamily="2" charset="77"/>
                </a:rPr>
                <a:t>Anakin</a:t>
              </a:r>
              <a:endParaRPr lang="fr-FR" sz="1050" i="1">
                <a:latin typeface="Raleway" pitchFamily="2" charset="77"/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8DC0640-78ED-8B4C-924C-99C85B4C4237}"/>
              </a:ext>
            </a:extLst>
          </p:cNvPr>
          <p:cNvGrpSpPr/>
          <p:nvPr/>
        </p:nvGrpSpPr>
        <p:grpSpPr>
          <a:xfrm>
            <a:off x="1819419" y="3018043"/>
            <a:ext cx="5259259" cy="277000"/>
            <a:chOff x="1819419" y="3018043"/>
            <a:chExt cx="5259259" cy="277000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80670AA6-B839-2F4B-AA68-B169B37DF87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865" y="3156545"/>
              <a:ext cx="407227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FB8B829-8549-734C-B4CA-DD9AECE3E3B9}"/>
                </a:ext>
              </a:extLst>
            </p:cNvPr>
            <p:cNvSpPr txBox="1"/>
            <p:nvPr/>
          </p:nvSpPr>
          <p:spPr>
            <a:xfrm>
              <a:off x="1819419" y="3018044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>
                  <a:latin typeface="Raleway" pitchFamily="2" charset="77"/>
                </a:rPr>
                <a:t>Young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FB6FDA2-6492-6E40-9CAD-CACCD4465CD0}"/>
                </a:ext>
              </a:extLst>
            </p:cNvPr>
            <p:cNvSpPr txBox="1"/>
            <p:nvPr/>
          </p:nvSpPr>
          <p:spPr>
            <a:xfrm>
              <a:off x="6629516" y="301804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>
                  <a:latin typeface="Raleway" pitchFamily="2" charset="77"/>
                </a:rPr>
                <a:t>Old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23F7B6F-F9E7-4242-8ED6-DFCA69C93C73}"/>
              </a:ext>
            </a:extLst>
          </p:cNvPr>
          <p:cNvGrpSpPr/>
          <p:nvPr/>
        </p:nvGrpSpPr>
        <p:grpSpPr>
          <a:xfrm>
            <a:off x="4306946" y="1453995"/>
            <a:ext cx="519694" cy="3447805"/>
            <a:chOff x="4306946" y="1453995"/>
            <a:chExt cx="519694" cy="3447805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8DE9ACE-F2A8-734A-A2F9-15FDD88B61D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1684409"/>
              <a:ext cx="0" cy="2944272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CC62A0B-61F5-3A40-86D1-0F8314879EF5}"/>
                </a:ext>
              </a:extLst>
            </p:cNvPr>
            <p:cNvSpPr txBox="1"/>
            <p:nvPr/>
          </p:nvSpPr>
          <p:spPr>
            <a:xfrm>
              <a:off x="4306946" y="1453995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>
                  <a:latin typeface="Raleway" pitchFamily="2" charset="77"/>
                </a:rPr>
                <a:t>Nice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4DF548A-9D43-184E-8B68-65ABAFA7BB2A}"/>
                </a:ext>
              </a:extLst>
            </p:cNvPr>
            <p:cNvSpPr txBox="1"/>
            <p:nvPr/>
          </p:nvSpPr>
          <p:spPr>
            <a:xfrm>
              <a:off x="4342212" y="4624801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err="1">
                  <a:latin typeface="Raleway" pitchFamily="2" charset="77"/>
                </a:rPr>
                <a:t>Evil</a:t>
              </a:r>
              <a:endParaRPr lang="fr-FR" sz="1200" b="1">
                <a:latin typeface="Raleway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0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-0.00052 0.1953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7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00069 -0.2540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27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3.33333E-6 0.0864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3.05556E-6 -0.256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5;p26">
            <a:extLst>
              <a:ext uri="{FF2B5EF4-FFF2-40B4-BE49-F238E27FC236}">
                <a16:creationId xmlns:a16="http://schemas.microsoft.com/office/drawing/2014/main" id="{760B44ED-9D9E-5D40-BEFC-2C05D3DE8F05}"/>
              </a:ext>
            </a:extLst>
          </p:cNvPr>
          <p:cNvSpPr txBox="1"/>
          <p:nvPr/>
        </p:nvSpPr>
        <p:spPr>
          <a:xfrm rot="10800000" flipV="1">
            <a:off x="-10411" y="1"/>
            <a:ext cx="9154409" cy="1454855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0"/>
            <a:ext cx="9144000" cy="744279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I’m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not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gonna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eat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numbers</a:t>
            </a: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584790" y="744281"/>
            <a:ext cx="8559207" cy="71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I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use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them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measure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distances !</a:t>
            </a:r>
            <a:endParaRPr lang="fr-FR" sz="1800" b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487448-47EB-CF4D-9F01-EF97C836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24D9721-E1F4-3346-BF85-C0FDDE56C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3" t="66174" r="58188" b="5541"/>
          <a:stretch/>
        </p:blipFill>
        <p:spPr>
          <a:xfrm>
            <a:off x="4222280" y="2843124"/>
            <a:ext cx="1868923" cy="14548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C9D87A-9642-6B4A-AC27-06C89B32DA48}"/>
              </a:ext>
            </a:extLst>
          </p:cNvPr>
          <p:cNvSpPr txBox="1"/>
          <p:nvPr/>
        </p:nvSpPr>
        <p:spPr>
          <a:xfrm>
            <a:off x="208756" y="3741683"/>
            <a:ext cx="20713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1200" b="1" dirty="0">
                <a:latin typeface="Raleway"/>
              </a:rPr>
              <a:t>I </a:t>
            </a:r>
            <a:r>
              <a:rPr lang="fr-FR" sz="1200" b="1" dirty="0" err="1">
                <a:latin typeface="Raleway"/>
              </a:rPr>
              <a:t>want</a:t>
            </a:r>
            <a:r>
              <a:rPr lang="fr-FR" sz="1200" b="1" dirty="0">
                <a:latin typeface="Raleway"/>
              </a:rPr>
              <a:t> to </a:t>
            </a:r>
            <a:r>
              <a:rPr lang="fr-FR" sz="1200" b="1" dirty="0" err="1">
                <a:latin typeface="Raleway"/>
              </a:rPr>
              <a:t>eat</a:t>
            </a:r>
            <a:r>
              <a:rPr lang="fr-FR" sz="1200" b="1" dirty="0">
                <a:latin typeface="Raleway"/>
              </a:rPr>
              <a:t> a burger </a:t>
            </a:r>
            <a:r>
              <a:rPr lang="fr-FR" sz="1200" b="1" dirty="0" err="1">
                <a:latin typeface="Raleway"/>
              </a:rPr>
              <a:t>without</a:t>
            </a:r>
            <a:r>
              <a:rPr lang="fr-FR" sz="1200" b="1" dirty="0">
                <a:latin typeface="Raleway"/>
              </a:rPr>
              <a:t> </a:t>
            </a:r>
            <a:r>
              <a:rPr lang="fr-FR" sz="1200" b="1" dirty="0" err="1">
                <a:latin typeface="Raleway"/>
              </a:rPr>
              <a:t>meat</a:t>
            </a:r>
            <a:endParaRPr lang="fr-FR" sz="1200" b="1" dirty="0" err="1">
              <a:latin typeface="Raleway" pitchFamily="2" charset="77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461D53-7F09-0A4B-94A5-4005B71E28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87" t="37599" r="5208" b="38350"/>
          <a:stretch/>
        </p:blipFill>
        <p:spPr>
          <a:xfrm>
            <a:off x="5034455" y="1933903"/>
            <a:ext cx="2007476" cy="12370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7442E3-A054-C140-9143-E95B5832B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48" t="4101" r="38681" b="67614"/>
          <a:stretch/>
        </p:blipFill>
        <p:spPr>
          <a:xfrm>
            <a:off x="2720703" y="1454857"/>
            <a:ext cx="1713186" cy="1454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7DF1D0-4959-5348-8F29-0FCF4AAF3D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00" t="13268" r="68579" b="60576"/>
          <a:stretch/>
        </p:blipFill>
        <p:spPr>
          <a:xfrm>
            <a:off x="2649925" y="2790574"/>
            <a:ext cx="1347845" cy="1345325"/>
          </a:xfrm>
          <a:prstGeom prst="ellipse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739A2B-766F-EE42-AD66-DED0E4DEEC2D}"/>
              </a:ext>
            </a:extLst>
          </p:cNvPr>
          <p:cNvCxnSpPr>
            <a:cxnSpLocks/>
          </p:cNvCxnSpPr>
          <p:nvPr/>
        </p:nvCxnSpPr>
        <p:spPr>
          <a:xfrm flipV="1">
            <a:off x="2293937" y="3495153"/>
            <a:ext cx="696651" cy="31483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37B7C272-A593-0349-8D8A-2CBCE785050D}"/>
              </a:ext>
            </a:extLst>
          </p:cNvPr>
          <p:cNvGrpSpPr/>
          <p:nvPr/>
        </p:nvGrpSpPr>
        <p:grpSpPr>
          <a:xfrm>
            <a:off x="1567359" y="3862303"/>
            <a:ext cx="5998868" cy="923330"/>
            <a:chOff x="1567359" y="3862303"/>
            <a:chExt cx="5998868" cy="9233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224EAB-CA15-2C4D-B96C-BE87C3DAC779}"/>
                </a:ext>
              </a:extLst>
            </p:cNvPr>
            <p:cNvSpPr/>
            <p:nvPr/>
          </p:nvSpPr>
          <p:spPr>
            <a:xfrm>
              <a:off x="1640284" y="3928716"/>
              <a:ext cx="1916831" cy="270000"/>
            </a:xfrm>
            <a:prstGeom prst="rect">
              <a:avLst/>
            </a:prstGeom>
            <a:solidFill>
              <a:srgbClr val="00B050">
                <a:alpha val="384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F64AD4-8DAA-4D43-A392-C4F35A7CD856}"/>
                </a:ext>
              </a:extLst>
            </p:cNvPr>
            <p:cNvSpPr/>
            <p:nvPr/>
          </p:nvSpPr>
          <p:spPr>
            <a:xfrm>
              <a:off x="5642891" y="4201091"/>
              <a:ext cx="1923335" cy="270000"/>
            </a:xfrm>
            <a:prstGeom prst="rect">
              <a:avLst/>
            </a:prstGeom>
            <a:solidFill>
              <a:srgbClr val="00B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7D7B7C-5B63-9C4A-A2A4-4EAD3F4E07FD}"/>
                </a:ext>
              </a:extLst>
            </p:cNvPr>
            <p:cNvSpPr/>
            <p:nvPr/>
          </p:nvSpPr>
          <p:spPr>
            <a:xfrm>
              <a:off x="1640284" y="4471091"/>
              <a:ext cx="2931716" cy="270000"/>
            </a:xfrm>
            <a:prstGeom prst="rect">
              <a:avLst/>
            </a:prstGeom>
            <a:solidFill>
              <a:srgbClr val="00B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A5E05B-F492-1342-BF6B-66CB1890FC2C}"/>
                </a:ext>
              </a:extLst>
            </p:cNvPr>
            <p:cNvSpPr/>
            <p:nvPr/>
          </p:nvSpPr>
          <p:spPr>
            <a:xfrm>
              <a:off x="3557115" y="3928716"/>
              <a:ext cx="4009112" cy="270000"/>
            </a:xfrm>
            <a:prstGeom prst="rect">
              <a:avLst/>
            </a:prstGeom>
            <a:solidFill>
              <a:srgbClr val="9CC4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471F8A-2C2F-6F41-8C32-F96B2866EAFD}"/>
                </a:ext>
              </a:extLst>
            </p:cNvPr>
            <p:cNvSpPr/>
            <p:nvPr/>
          </p:nvSpPr>
          <p:spPr>
            <a:xfrm>
              <a:off x="1640284" y="4201091"/>
              <a:ext cx="4002608" cy="270000"/>
            </a:xfrm>
            <a:prstGeom prst="rect">
              <a:avLst/>
            </a:prstGeom>
            <a:solidFill>
              <a:srgbClr val="9CC4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98AD2256-4CA7-6C45-83E6-627C42819D13}"/>
                </a:ext>
              </a:extLst>
            </p:cNvPr>
            <p:cNvSpPr txBox="1"/>
            <p:nvPr/>
          </p:nvSpPr>
          <p:spPr>
            <a:xfrm>
              <a:off x="1567359" y="3862303"/>
              <a:ext cx="599886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1800" dirty="0" err="1">
                  <a:latin typeface="Raleway" pitchFamily="2" charset="77"/>
                </a:rPr>
                <a:t>Amazing</a:t>
              </a:r>
              <a:r>
                <a:rPr lang="fr-FR" sz="1800" dirty="0">
                  <a:latin typeface="Raleway" pitchFamily="2" charset="77"/>
                </a:rPr>
                <a:t> burgers! </a:t>
              </a:r>
              <a:r>
                <a:rPr lang="fr-FR" sz="1800" dirty="0" err="1">
                  <a:latin typeface="Raleway" pitchFamily="2" charset="77"/>
                </a:rPr>
                <a:t>Really</a:t>
              </a:r>
              <a:r>
                <a:rPr lang="fr-FR" sz="1800" dirty="0">
                  <a:latin typeface="Raleway" pitchFamily="2" charset="77"/>
                </a:rPr>
                <a:t> </a:t>
              </a:r>
              <a:r>
                <a:rPr lang="fr-FR" sz="1800" dirty="0" err="1">
                  <a:latin typeface="Raleway" pitchFamily="2" charset="77"/>
                </a:rPr>
                <a:t>nice</a:t>
              </a:r>
              <a:r>
                <a:rPr lang="fr-FR" sz="1800" dirty="0">
                  <a:latin typeface="Raleway" pitchFamily="2" charset="77"/>
                </a:rPr>
                <a:t> and </a:t>
              </a:r>
              <a:r>
                <a:rPr lang="fr-FR" sz="1800" dirty="0" err="1">
                  <a:latin typeface="Raleway" pitchFamily="2" charset="77"/>
                </a:rPr>
                <a:t>helpful</a:t>
              </a:r>
              <a:r>
                <a:rPr lang="fr-FR" sz="1800" dirty="0">
                  <a:latin typeface="Raleway" pitchFamily="2" charset="77"/>
                </a:rPr>
                <a:t> staff and the </a:t>
              </a:r>
              <a:r>
                <a:rPr lang="fr-FR" sz="1800" dirty="0" err="1">
                  <a:latin typeface="Raleway" pitchFamily="2" charset="77"/>
                </a:rPr>
                <a:t>whole</a:t>
              </a:r>
              <a:r>
                <a:rPr lang="fr-FR" sz="1800" dirty="0">
                  <a:latin typeface="Raleway" pitchFamily="2" charset="77"/>
                </a:rPr>
                <a:t> place </a:t>
              </a:r>
              <a:r>
                <a:rPr lang="fr-FR" sz="1800" dirty="0" err="1">
                  <a:latin typeface="Raleway" pitchFamily="2" charset="77"/>
                </a:rPr>
                <a:t>had</a:t>
              </a:r>
              <a:r>
                <a:rPr lang="fr-FR" sz="1800" dirty="0">
                  <a:latin typeface="Raleway" pitchFamily="2" charset="77"/>
                </a:rPr>
                <a:t> a </a:t>
              </a:r>
              <a:r>
                <a:rPr lang="fr-FR" sz="1800" dirty="0" err="1">
                  <a:latin typeface="Raleway" pitchFamily="2" charset="77"/>
                </a:rPr>
                <a:t>really</a:t>
              </a:r>
              <a:r>
                <a:rPr lang="fr-FR" sz="1800" dirty="0">
                  <a:latin typeface="Raleway" pitchFamily="2" charset="77"/>
                </a:rPr>
                <a:t> </a:t>
              </a:r>
              <a:r>
                <a:rPr lang="fr-FR" sz="1800" dirty="0" err="1">
                  <a:latin typeface="Raleway" pitchFamily="2" charset="77"/>
                </a:rPr>
                <a:t>great</a:t>
              </a:r>
              <a:r>
                <a:rPr lang="fr-FR" sz="1800" dirty="0">
                  <a:latin typeface="Raleway" pitchFamily="2" charset="77"/>
                </a:rPr>
                <a:t> </a:t>
              </a:r>
              <a:r>
                <a:rPr lang="fr-FR" sz="1800" dirty="0" err="1">
                  <a:latin typeface="Raleway" pitchFamily="2" charset="77"/>
                </a:rPr>
                <a:t>vibe</a:t>
              </a:r>
              <a:r>
                <a:rPr lang="fr-FR" sz="1800" dirty="0">
                  <a:latin typeface="Raleway" pitchFamily="2" charset="77"/>
                </a:rPr>
                <a:t>. One of the </a:t>
              </a:r>
              <a:r>
                <a:rPr lang="fr-FR" sz="1800" dirty="0" err="1">
                  <a:latin typeface="Raleway" pitchFamily="2" charset="77"/>
                </a:rPr>
                <a:t>only</a:t>
              </a:r>
              <a:r>
                <a:rPr lang="fr-FR" sz="1800" dirty="0">
                  <a:latin typeface="Raleway" pitchFamily="2" charset="77"/>
                </a:rPr>
                <a:t> </a:t>
              </a:r>
              <a:r>
                <a:rPr lang="fr-FR" sz="1800" dirty="0" err="1">
                  <a:latin typeface="Raleway" pitchFamily="2" charset="77"/>
                </a:rPr>
                <a:t>vegan</a:t>
              </a:r>
              <a:r>
                <a:rPr lang="fr-FR" sz="1800" dirty="0">
                  <a:latin typeface="Raleway" pitchFamily="2" charset="77"/>
                </a:rPr>
                <a:t> burger joints in </a:t>
              </a:r>
              <a:r>
                <a:rPr lang="fr-FR" sz="1800" dirty="0" err="1">
                  <a:latin typeface="Raleway" pitchFamily="2" charset="77"/>
                </a:rPr>
                <a:t>town</a:t>
              </a:r>
              <a:r>
                <a:rPr lang="fr-FR" sz="1800" dirty="0">
                  <a:latin typeface="Raleway" pitchFamily="2" charset="77"/>
                </a:rPr>
                <a:t>.</a:t>
              </a:r>
            </a:p>
          </p:txBody>
        </p:sp>
      </p:grpSp>
      <p:sp>
        <p:nvSpPr>
          <p:cNvPr id="15" name="Google Shape;105;p26">
            <a:extLst>
              <a:ext uri="{FF2B5EF4-FFF2-40B4-BE49-F238E27FC236}">
                <a16:creationId xmlns:a16="http://schemas.microsoft.com/office/drawing/2014/main" id="{760B44ED-9D9E-5D40-BEFC-2C05D3DE8F05}"/>
              </a:ext>
            </a:extLst>
          </p:cNvPr>
          <p:cNvSpPr txBox="1"/>
          <p:nvPr/>
        </p:nvSpPr>
        <p:spPr>
          <a:xfrm rot="10800000" flipV="1">
            <a:off x="-10411" y="1"/>
            <a:ext cx="9154409" cy="1454855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0"/>
            <a:ext cx="9144000" cy="744279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fr-FR" sz="2800" b="1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Could</a:t>
            </a:r>
            <a:r>
              <a:rPr lang="fr-FR" sz="28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I know the drivers of a good rate ?</a:t>
            </a:r>
          </a:p>
        </p:txBody>
      </p:sp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584790" y="744281"/>
            <a:ext cx="8559207" cy="71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</a:t>
            </a:r>
            <a:r>
              <a:rPr lang="fr-FR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trained</a:t>
            </a:r>
            <a:r>
              <a:rPr lang="fr-FR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 classification model…</a:t>
            </a:r>
            <a:endParaRPr lang="fr-FR" sz="1800" b="1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973CC9-3146-CC40-819E-B600F2FD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411EDCFA-0213-624A-BEDC-8506352626AF}"/>
              </a:ext>
            </a:extLst>
          </p:cNvPr>
          <p:cNvSpPr>
            <a:spLocks/>
          </p:cNvSpPr>
          <p:nvPr/>
        </p:nvSpPr>
        <p:spPr>
          <a:xfrm rot="20400000" flipV="1">
            <a:off x="5406274" y="2003134"/>
            <a:ext cx="1142815" cy="215769"/>
          </a:xfrm>
          <a:prstGeom prst="rightArrow">
            <a:avLst>
              <a:gd name="adj1" fmla="val 39830"/>
              <a:gd name="adj2" fmla="val 84339"/>
            </a:avLst>
          </a:prstGeom>
          <a:solidFill>
            <a:schemeClr val="accent2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42DE1A-04B2-9347-AD89-C64E8FDFB918}"/>
              </a:ext>
            </a:extLst>
          </p:cNvPr>
          <p:cNvSpPr txBox="1"/>
          <p:nvPr/>
        </p:nvSpPr>
        <p:spPr>
          <a:xfrm>
            <a:off x="6681693" y="1803241"/>
            <a:ext cx="194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latin typeface="Raleway" pitchFamily="2" charset="77"/>
                <a:cs typeface="Raanana" pitchFamily="2" charset="-79"/>
              </a:rPr>
              <a:t>Good</a:t>
            </a:r>
            <a:r>
              <a:rPr lang="fr-FR" dirty="0">
                <a:latin typeface="Raleway" pitchFamily="2" charset="77"/>
                <a:cs typeface="Raanana" pitchFamily="2" charset="-79"/>
              </a:rPr>
              <a:t> (4 or 5 stars)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0D8AF63-BBF8-0347-A5DE-73F55FC20C37}"/>
              </a:ext>
            </a:extLst>
          </p:cNvPr>
          <p:cNvGrpSpPr/>
          <p:nvPr/>
        </p:nvGrpSpPr>
        <p:grpSpPr>
          <a:xfrm>
            <a:off x="5406274" y="2539880"/>
            <a:ext cx="3325743" cy="482725"/>
            <a:chOff x="5406274" y="2539880"/>
            <a:chExt cx="3325743" cy="482725"/>
          </a:xfrm>
        </p:grpSpPr>
        <p:sp>
          <p:nvSpPr>
            <p:cNvPr id="16" name="Flèche vers la droite 15">
              <a:extLst>
                <a:ext uri="{FF2B5EF4-FFF2-40B4-BE49-F238E27FC236}">
                  <a16:creationId xmlns:a16="http://schemas.microsoft.com/office/drawing/2014/main" id="{D213E6DE-A02A-8649-9975-9734FA273B3D}"/>
                </a:ext>
              </a:extLst>
            </p:cNvPr>
            <p:cNvSpPr>
              <a:spLocks/>
            </p:cNvSpPr>
            <p:nvPr/>
          </p:nvSpPr>
          <p:spPr>
            <a:xfrm rot="22800000" flipV="1">
              <a:off x="5406274" y="2539880"/>
              <a:ext cx="1142815" cy="215769"/>
            </a:xfrm>
            <a:prstGeom prst="rightArrow">
              <a:avLst>
                <a:gd name="adj1" fmla="val 39830"/>
                <a:gd name="adj2" fmla="val 84339"/>
              </a:avLst>
            </a:prstGeom>
            <a:solidFill>
              <a:schemeClr val="accent2">
                <a:lumMod val="75000"/>
                <a:lumOff val="2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ABC32D5-932E-3E46-AD14-98531BE342D4}"/>
                </a:ext>
              </a:extLst>
            </p:cNvPr>
            <p:cNvSpPr txBox="1"/>
            <p:nvPr/>
          </p:nvSpPr>
          <p:spPr>
            <a:xfrm>
              <a:off x="6681692" y="2714828"/>
              <a:ext cx="2050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  <a:latin typeface="Raleway" pitchFamily="2" charset="77"/>
                  <a:cs typeface="Raanana" pitchFamily="2" charset="-79"/>
                </a:rPr>
                <a:t>Bad</a:t>
              </a:r>
              <a:r>
                <a:rPr lang="fr-FR" dirty="0">
                  <a:latin typeface="Raleway" pitchFamily="2" charset="77"/>
                  <a:cs typeface="Raanana" pitchFamily="2" charset="-79"/>
                </a:rPr>
                <a:t> (3 stars or </a:t>
              </a:r>
              <a:r>
                <a:rPr lang="fr-FR" dirty="0" err="1">
                  <a:latin typeface="Raleway" pitchFamily="2" charset="77"/>
                  <a:cs typeface="Raanana" pitchFamily="2" charset="-79"/>
                </a:rPr>
                <a:t>below</a:t>
              </a:r>
              <a:r>
                <a:rPr lang="fr-FR" dirty="0">
                  <a:latin typeface="Raleway" pitchFamily="2" charset="77"/>
                  <a:cs typeface="Raanana" pitchFamily="2" charset="-79"/>
                </a:rPr>
                <a:t>)</a:t>
              </a:r>
            </a:p>
          </p:txBody>
        </p:sp>
      </p:grp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9A9D35CA-EF39-6F47-ADF5-0E06F42D17EB}"/>
              </a:ext>
            </a:extLst>
          </p:cNvPr>
          <p:cNvSpPr>
            <a:spLocks noChangeAspect="1"/>
          </p:cNvSpPr>
          <p:nvPr/>
        </p:nvSpPr>
        <p:spPr>
          <a:xfrm>
            <a:off x="3119835" y="2228081"/>
            <a:ext cx="718107" cy="374014"/>
          </a:xfrm>
          <a:prstGeom prst="rightArrow">
            <a:avLst>
              <a:gd name="adj1" fmla="val 39830"/>
              <a:gd name="adj2" fmla="val 84339"/>
            </a:avLst>
          </a:prstGeom>
          <a:solidFill>
            <a:schemeClr val="accent2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CC18C-E502-4144-B11D-1B31213B3F84}"/>
              </a:ext>
            </a:extLst>
          </p:cNvPr>
          <p:cNvSpPr>
            <a:spLocks noChangeAspect="1"/>
          </p:cNvSpPr>
          <p:nvPr/>
        </p:nvSpPr>
        <p:spPr>
          <a:xfrm>
            <a:off x="3933900" y="1716716"/>
            <a:ext cx="1374548" cy="137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C26B46-C0E7-4B40-BBD7-46E5BEF9C87D}"/>
              </a:ext>
            </a:extLst>
          </p:cNvPr>
          <p:cNvSpPr txBox="1"/>
          <p:nvPr/>
        </p:nvSpPr>
        <p:spPr>
          <a:xfrm>
            <a:off x="4037520" y="184627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aleway" pitchFamily="2" charset="77"/>
              </a:rPr>
              <a:t>CNN Model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2DCF73-4F7F-044C-9949-3544B0C70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5" y="1793121"/>
            <a:ext cx="2971800" cy="12446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19EDFF44-4943-D64C-BEE6-53115C655C8E}"/>
              </a:ext>
            </a:extLst>
          </p:cNvPr>
          <p:cNvGrpSpPr/>
          <p:nvPr/>
        </p:nvGrpSpPr>
        <p:grpSpPr>
          <a:xfrm>
            <a:off x="-466232" y="1744808"/>
            <a:ext cx="3928313" cy="1887485"/>
            <a:chOff x="-466232" y="1744808"/>
            <a:chExt cx="3928313" cy="1887485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C80D4A2-3DD9-DA4D-B66C-7BA7BA772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418147">
              <a:off x="502981" y="1744808"/>
              <a:ext cx="2959100" cy="1257300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263A7531-92A9-2048-9BCE-EB08F1C1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22960">
              <a:off x="-262868" y="1777783"/>
              <a:ext cx="2959100" cy="1257300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5906681-BCD7-9F4A-8989-A1B062A0F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888389">
              <a:off x="-466232" y="2001832"/>
              <a:ext cx="2959100" cy="12573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B3CBEAB9-4749-BB4A-9E03-75C349E3A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06525">
              <a:off x="488192" y="2374993"/>
              <a:ext cx="2959100" cy="1257300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F903E999-9D64-0F42-92A5-EFEBE428C8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966" y="2627067"/>
            <a:ext cx="1110046" cy="1110046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61769D7-B06C-4248-8E30-643BFD75D4C5}"/>
              </a:ext>
            </a:extLst>
          </p:cNvPr>
          <p:cNvGrpSpPr/>
          <p:nvPr/>
        </p:nvGrpSpPr>
        <p:grpSpPr>
          <a:xfrm>
            <a:off x="330794" y="1853050"/>
            <a:ext cx="1023088" cy="216000"/>
            <a:chOff x="479168" y="2242262"/>
            <a:chExt cx="1023088" cy="216000"/>
          </a:xfrm>
        </p:grpSpPr>
        <p:pic>
          <p:nvPicPr>
            <p:cNvPr id="18" name="Image 17" descr="Une image contenant lumière&#10;&#10;Description générée automatiquement">
              <a:extLst>
                <a:ext uri="{FF2B5EF4-FFF2-40B4-BE49-F238E27FC236}">
                  <a16:creationId xmlns:a16="http://schemas.microsoft.com/office/drawing/2014/main" id="{49AEACC4-445A-7E41-9204-3E88BD47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168" y="2242262"/>
              <a:ext cx="216000" cy="216000"/>
            </a:xfrm>
            <a:prstGeom prst="rect">
              <a:avLst/>
            </a:prstGeom>
          </p:spPr>
        </p:pic>
        <p:pic>
          <p:nvPicPr>
            <p:cNvPr id="35" name="Image 34" descr="Une image contenant lumière&#10;&#10;Description générée automatiquement">
              <a:extLst>
                <a:ext uri="{FF2B5EF4-FFF2-40B4-BE49-F238E27FC236}">
                  <a16:creationId xmlns:a16="http://schemas.microsoft.com/office/drawing/2014/main" id="{CB4EB2A3-0C2B-7540-BE9E-F213F3AE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8197" y="2242262"/>
              <a:ext cx="216000" cy="216000"/>
            </a:xfrm>
            <a:prstGeom prst="rect">
              <a:avLst/>
            </a:prstGeom>
          </p:spPr>
        </p:pic>
        <p:pic>
          <p:nvPicPr>
            <p:cNvPr id="38" name="Image 37" descr="Une image contenant lumière&#10;&#10;Description générée automatiquement">
              <a:extLst>
                <a:ext uri="{FF2B5EF4-FFF2-40B4-BE49-F238E27FC236}">
                  <a16:creationId xmlns:a16="http://schemas.microsoft.com/office/drawing/2014/main" id="{4B97E68E-E64D-254E-922B-4778766D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7226" y="2242262"/>
              <a:ext cx="216000" cy="216000"/>
            </a:xfrm>
            <a:prstGeom prst="rect">
              <a:avLst/>
            </a:prstGeom>
          </p:spPr>
        </p:pic>
        <p:pic>
          <p:nvPicPr>
            <p:cNvPr id="39" name="Image 38" descr="Une image contenant lumière&#10;&#10;Description générée automatiquement">
              <a:extLst>
                <a:ext uri="{FF2B5EF4-FFF2-40B4-BE49-F238E27FC236}">
                  <a16:creationId xmlns:a16="http://schemas.microsoft.com/office/drawing/2014/main" id="{16452D64-6E62-174B-93DA-3C44229C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86256" y="2242262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8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5;p26">
            <a:extLst>
              <a:ext uri="{FF2B5EF4-FFF2-40B4-BE49-F238E27FC236}">
                <a16:creationId xmlns:a16="http://schemas.microsoft.com/office/drawing/2014/main" id="{760B44ED-9D9E-5D40-BEFC-2C05D3DE8F05}"/>
              </a:ext>
            </a:extLst>
          </p:cNvPr>
          <p:cNvSpPr txBox="1"/>
          <p:nvPr/>
        </p:nvSpPr>
        <p:spPr>
          <a:xfrm rot="10800000" flipV="1">
            <a:off x="-10411" y="1"/>
            <a:ext cx="9154409" cy="1454855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0"/>
            <a:ext cx="9144000" cy="744279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be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pretty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fascinating</a:t>
            </a:r>
            <a:r>
              <a:rPr lang="fr-FR" sz="28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</a:p>
        </p:txBody>
      </p:sp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584790" y="744281"/>
            <a:ext cx="8559207" cy="71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at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we’ve</a:t>
            </a:r>
            <a:r>
              <a:rPr lang="fr-F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 b="1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got</a:t>
            </a:r>
            <a:endParaRPr lang="fr-FR" sz="1800" b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973CC9-3146-CC40-819E-B600F2FD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FDB5B9-CC76-6246-8884-02C7A57E5189}"/>
              </a:ext>
            </a:extLst>
          </p:cNvPr>
          <p:cNvSpPr/>
          <p:nvPr/>
        </p:nvSpPr>
        <p:spPr>
          <a:xfrm>
            <a:off x="6484947" y="1860451"/>
            <a:ext cx="1604408" cy="54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243516-F46D-45CA-9B58-F60084F5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06" y="1991656"/>
            <a:ext cx="6876905" cy="23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7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0973CC9-3146-CC40-819E-B600F2FD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36" y="462643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FDB5B9-CC76-6246-8884-02C7A57E5189}"/>
              </a:ext>
            </a:extLst>
          </p:cNvPr>
          <p:cNvSpPr/>
          <p:nvPr/>
        </p:nvSpPr>
        <p:spPr>
          <a:xfrm>
            <a:off x="6484947" y="1860451"/>
            <a:ext cx="1604408" cy="54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Google Shape;105;p26">
            <a:extLst>
              <a:ext uri="{FF2B5EF4-FFF2-40B4-BE49-F238E27FC236}">
                <a16:creationId xmlns:a16="http://schemas.microsoft.com/office/drawing/2014/main" id="{9868AE27-0E75-475E-8C60-A93F1576900F}"/>
              </a:ext>
            </a:extLst>
          </p:cNvPr>
          <p:cNvSpPr txBox="1"/>
          <p:nvPr/>
        </p:nvSpPr>
        <p:spPr>
          <a:xfrm rot="10800000" flipV="1">
            <a:off x="-32819" y="1955426"/>
            <a:ext cx="5943925" cy="1781737"/>
          </a:xfrm>
          <a:prstGeom prst="rect">
            <a:avLst/>
          </a:prstGeom>
          <a:solidFill>
            <a:srgbClr val="FFC100">
              <a:alpha val="1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endParaRPr lang="fr-FR" sz="2800" b="1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 rot="10800000" flipV="1">
            <a:off x="0" y="-9525"/>
            <a:ext cx="9144000" cy="744279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Raleway"/>
              </a:rPr>
              <a:t>FOBO </a:t>
            </a:r>
            <a:r>
              <a:rPr lang="fr-FR" sz="2800" b="1" err="1">
                <a:solidFill>
                  <a:schemeClr val="bg1"/>
                </a:solidFill>
                <a:latin typeface="Raleway"/>
              </a:rPr>
              <a:t>rules</a:t>
            </a:r>
            <a:r>
              <a:rPr lang="fr-FR" sz="2800" b="1">
                <a:solidFill>
                  <a:schemeClr val="bg1"/>
                </a:solidFill>
                <a:latin typeface="Raleway"/>
              </a:rPr>
              <a:t> </a:t>
            </a:r>
            <a:r>
              <a:rPr lang="fr-FR" sz="2800" b="1" err="1">
                <a:solidFill>
                  <a:schemeClr val="bg1"/>
                </a:solidFill>
                <a:latin typeface="Raleway"/>
              </a:rPr>
              <a:t>today's</a:t>
            </a:r>
            <a:r>
              <a:rPr lang="fr-FR" sz="2800" b="1">
                <a:solidFill>
                  <a:schemeClr val="bg1"/>
                </a:solidFill>
                <a:latin typeface="Raleway"/>
              </a:rPr>
              <a:t> world</a:t>
            </a:r>
          </a:p>
        </p:txBody>
      </p:sp>
      <p:pic>
        <p:nvPicPr>
          <p:cNvPr id="17" name="Image 18">
            <a:extLst>
              <a:ext uri="{FF2B5EF4-FFF2-40B4-BE49-F238E27FC236}">
                <a16:creationId xmlns:a16="http://schemas.microsoft.com/office/drawing/2014/main" id="{2F64737C-5422-4F85-A2EE-0619B038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66" y="1909272"/>
            <a:ext cx="2065245" cy="1996746"/>
          </a:xfrm>
          <a:prstGeom prst="rect">
            <a:avLst/>
          </a:prstGeom>
        </p:spPr>
      </p:pic>
      <p:sp>
        <p:nvSpPr>
          <p:cNvPr id="8" name="Google Shape;107;p26">
            <a:extLst>
              <a:ext uri="{FF2B5EF4-FFF2-40B4-BE49-F238E27FC236}">
                <a16:creationId xmlns:a16="http://schemas.microsoft.com/office/drawing/2014/main" id="{5D98AE2C-8D92-6247-9D70-0C02FCB85B68}"/>
              </a:ext>
            </a:extLst>
          </p:cNvPr>
          <p:cNvSpPr txBox="1"/>
          <p:nvPr/>
        </p:nvSpPr>
        <p:spPr>
          <a:xfrm>
            <a:off x="1454927" y="2482873"/>
            <a:ext cx="2963550" cy="72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dk1"/>
                </a:solidFill>
                <a:latin typeface="Raleway"/>
              </a:rPr>
              <a:t>Bon appétit !</a:t>
            </a:r>
          </a:p>
        </p:txBody>
      </p:sp>
    </p:spTree>
    <p:extLst>
      <p:ext uri="{BB962C8B-B14F-4D97-AF65-F5344CB8AC3E}">
        <p14:creationId xmlns:p14="http://schemas.microsoft.com/office/powerpoint/2010/main" val="323685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9</Slides>
  <Notes>9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Simple Light</vt:lpstr>
      <vt:lpstr>Simple Light</vt:lpstr>
      <vt:lpstr>FOBO KILLER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FOBO KILLER</dc:title>
  <cp:revision>37</cp:revision>
  <dcterms:modified xsi:type="dcterms:W3CDTF">2021-12-05T16:30:04Z</dcterms:modified>
</cp:coreProperties>
</file>