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Thin"/>
      <p:regular r:id="rId21"/>
      <p:bold r:id="rId22"/>
      <p:italic r:id="rId23"/>
      <p:boldItalic r:id="rId24"/>
    </p:embeddedFont>
    <p:embeddedFont>
      <p:font typeface="Inter SemiBold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Roboto Medium"/>
      <p:regular r:id="rId33"/>
      <p:bold r:id="rId34"/>
      <p:italic r:id="rId35"/>
      <p:boldItalic r:id="rId36"/>
    </p:embeddedFont>
    <p:embeddedFont>
      <p:font typeface="Inter"/>
      <p:regular r:id="rId37"/>
      <p:bold r:id="rId38"/>
      <p:italic r:id="rId39"/>
      <p:boldItalic r:id="rId40"/>
    </p:embeddedFont>
    <p:embeddedFont>
      <p:font typeface="Inter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5" roundtripDataSignature="AMtx7mim36EZwfb/KL/EDeibA6dLjmMo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20" Type="http://schemas.openxmlformats.org/officeDocument/2006/relationships/slide" Target="slides/slide16.xml"/><Relationship Id="rId42" Type="http://schemas.openxmlformats.org/officeDocument/2006/relationships/font" Target="fonts/InterMedium-bold.fntdata"/><Relationship Id="rId41" Type="http://schemas.openxmlformats.org/officeDocument/2006/relationships/font" Target="fonts/InterMedium-regular.fntdata"/><Relationship Id="rId22" Type="http://schemas.openxmlformats.org/officeDocument/2006/relationships/font" Target="fonts/RobotoThin-bold.fntdata"/><Relationship Id="rId44" Type="http://schemas.openxmlformats.org/officeDocument/2006/relationships/font" Target="fonts/InterMedium-boldItalic.fntdata"/><Relationship Id="rId21" Type="http://schemas.openxmlformats.org/officeDocument/2006/relationships/font" Target="fonts/RobotoThin-regular.fntdata"/><Relationship Id="rId43" Type="http://schemas.openxmlformats.org/officeDocument/2006/relationships/font" Target="fonts/InterMedium-italic.fntdata"/><Relationship Id="rId24" Type="http://schemas.openxmlformats.org/officeDocument/2006/relationships/font" Target="fonts/RobotoThin-boldItalic.fntdata"/><Relationship Id="rId23" Type="http://schemas.openxmlformats.org/officeDocument/2006/relationships/font" Target="fonts/RobotoThin-italic.fntdata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SemiBold-bold.fntdata"/><Relationship Id="rId25" Type="http://schemas.openxmlformats.org/officeDocument/2006/relationships/font" Target="fonts/InterSemiBold-regular.fntdata"/><Relationship Id="rId28" Type="http://schemas.openxmlformats.org/officeDocument/2006/relationships/font" Target="fonts/InterSemiBold-boldItalic.fntdata"/><Relationship Id="rId27" Type="http://schemas.openxmlformats.org/officeDocument/2006/relationships/font" Target="fonts/InterSemiBol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RobotoMedium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edium-italic.fntdata"/><Relationship Id="rId12" Type="http://schemas.openxmlformats.org/officeDocument/2006/relationships/slide" Target="slides/slide8.xml"/><Relationship Id="rId34" Type="http://schemas.openxmlformats.org/officeDocument/2006/relationships/font" Target="fonts/RobotoMedium-bold.fntdata"/><Relationship Id="rId15" Type="http://schemas.openxmlformats.org/officeDocument/2006/relationships/slide" Target="slides/slide11.xml"/><Relationship Id="rId37" Type="http://schemas.openxmlformats.org/officeDocument/2006/relationships/font" Target="fonts/Inter-regular.fntdata"/><Relationship Id="rId14" Type="http://schemas.openxmlformats.org/officeDocument/2006/relationships/slide" Target="slides/slide10.xml"/><Relationship Id="rId36" Type="http://schemas.openxmlformats.org/officeDocument/2006/relationships/font" Target="fonts/Roboto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Inter-italic.fntdata"/><Relationship Id="rId16" Type="http://schemas.openxmlformats.org/officeDocument/2006/relationships/slide" Target="slides/slide12.xml"/><Relationship Id="rId38" Type="http://schemas.openxmlformats.org/officeDocument/2006/relationships/font" Target="fonts/Inter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a05c2f443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7a05c2f443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05c2f443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7a05c2f443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a05c2f443_0_1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7a05c2f443_0_1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a05c2f443_0_1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7a05c2f443_0_1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a05c2f443_0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37a05c2f443_0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a05c2f443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7a05c2f443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a05c2f443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7a05c2f443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a05c2f443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7a05c2f443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05c2f443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7a05c2f443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a05c2f443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7a05c2f443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05c2f443_0_1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7a05c2f443_0_1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a05c2f443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37a05c2f443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DAD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973900" y="428450"/>
            <a:ext cx="64782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Concevoir et piloter la gouvernance des données</a:t>
            </a:r>
            <a:endParaRPr sz="40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550" y="787375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220200" y="1712103"/>
            <a:ext cx="5315100" cy="27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Objectif :</a:t>
            </a:r>
            <a:r>
              <a:rPr lang="fr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Validation du Bloc 1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Certification : </a:t>
            </a:r>
            <a:r>
              <a:rPr lang="fr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Architecte en Intelligence Artificielle (AIA)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fr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Organisme :</a:t>
            </a:r>
            <a:r>
              <a:rPr lang="fr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 Jedha | Niveau : RNCP 7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Arthur Cornélio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rPr>
              <a:t>Paris, le 04 septembre 2025</a:t>
            </a:r>
            <a:endParaRPr sz="1800">
              <a:solidFill>
                <a:schemeClr val="lt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05c2f443_0_1477"/>
          <p:cNvSpPr txBox="1"/>
          <p:nvPr>
            <p:ph idx="4294967295" type="ctrTitle"/>
          </p:nvPr>
        </p:nvSpPr>
        <p:spPr>
          <a:xfrm>
            <a:off x="1192677" y="403300"/>
            <a:ext cx="633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9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 Plan d’action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67" name="Google Shape;167;g37a05c2f443_0_14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7a05c2f443_0_147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g37a05c2f443_0_1477"/>
          <p:cNvGrpSpPr/>
          <p:nvPr/>
        </p:nvGrpSpPr>
        <p:grpSpPr>
          <a:xfrm>
            <a:off x="1293736" y="1258050"/>
            <a:ext cx="2726286" cy="2547000"/>
            <a:chOff x="1293736" y="1258050"/>
            <a:chExt cx="2726286" cy="2547000"/>
          </a:xfrm>
        </p:grpSpPr>
        <p:sp>
          <p:nvSpPr>
            <p:cNvPr id="170" name="Google Shape;170;g37a05c2f443_0_1477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37a05c2f443_0_1477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g37a05c2f443_0_1477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Pourquoi maintenant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g37a05c2f443_0_1477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Réduction de risque, “proof of value” in 90 jours maximum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g37a05c2f443_0_1477"/>
          <p:cNvGrpSpPr/>
          <p:nvPr/>
        </p:nvGrpSpPr>
        <p:grpSpPr>
          <a:xfrm>
            <a:off x="3203958" y="1258050"/>
            <a:ext cx="2726286" cy="2547000"/>
            <a:chOff x="3203958" y="1258050"/>
            <a:chExt cx="2726286" cy="2547000"/>
          </a:xfrm>
        </p:grpSpPr>
        <p:sp>
          <p:nvSpPr>
            <p:cNvPr id="175" name="Google Shape;175;g37a05c2f443_0_1477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37a05c2f443_0_1477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g37a05c2f443_0_1477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Cadence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g37a05c2f443_0_1477"/>
            <p:cNvSpPr txBox="1"/>
            <p:nvPr/>
          </p:nvSpPr>
          <p:spPr>
            <a:xfrm rot="-2700000">
              <a:off x="3869931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Modèle CoE, comité de gouvernance mensuel, etc.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9" name="Google Shape;179;g37a05c2f443_0_1477"/>
          <p:cNvGrpSpPr/>
          <p:nvPr/>
        </p:nvGrpSpPr>
        <p:grpSpPr>
          <a:xfrm>
            <a:off x="5123977" y="1258050"/>
            <a:ext cx="2726286" cy="2547000"/>
            <a:chOff x="5123977" y="1258050"/>
            <a:chExt cx="2726286" cy="2547000"/>
          </a:xfrm>
        </p:grpSpPr>
        <p:sp>
          <p:nvSpPr>
            <p:cNvPr id="180" name="Google Shape;180;g37a05c2f443_0_1477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37a05c2f443_0_1477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g37a05c2f443_0_1477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Livrables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g37a05c2f443_0_1477"/>
            <p:cNvSpPr txBox="1"/>
            <p:nvPr/>
          </p:nvSpPr>
          <p:spPr>
            <a:xfrm rot="-2700000">
              <a:off x="578994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Playbook d’exécution, RACI publiée, règles et contrôles tracés.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a05c2f443_0_1499"/>
          <p:cNvSpPr txBox="1"/>
          <p:nvPr>
            <p:ph idx="4294967295" type="ctrTitle"/>
          </p:nvPr>
        </p:nvSpPr>
        <p:spPr>
          <a:xfrm>
            <a:off x="1192677" y="403300"/>
            <a:ext cx="633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10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. Outillage (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1/2)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89" name="Google Shape;189;g37a05c2f443_0_14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7a05c2f443_0_149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7a05c2f443_0_1499"/>
          <p:cNvSpPr txBox="1"/>
          <p:nvPr/>
        </p:nvSpPr>
        <p:spPr>
          <a:xfrm>
            <a:off x="404575" y="1211625"/>
            <a:ext cx="83184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fr" sz="1300">
                <a:solidFill>
                  <a:schemeClr val="dk2"/>
                </a:solidFill>
              </a:rPr>
              <a:t>IAM / SSO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Okta, Azure AD (Entra ID), Auth0, MFA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fr" sz="1300">
                <a:solidFill>
                  <a:schemeClr val="dk2"/>
                </a:solidFill>
              </a:rPr>
              <a:t>Catalogue/Gouvernance</a:t>
            </a:r>
            <a:endParaRPr b="1"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Collibra, Alation, etc.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fr" sz="1300">
                <a:solidFill>
                  <a:schemeClr val="dk2"/>
                </a:solidFill>
              </a:rPr>
              <a:t>Qualité des données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Ataccama ONE, Informatica DQ, Talend; OSS: Great Expectations, Soda.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fr" sz="1300">
                <a:solidFill>
                  <a:schemeClr val="dk2"/>
                </a:solidFill>
              </a:rPr>
              <a:t>Privacy &amp; Conformité</a:t>
            </a:r>
            <a:endParaRPr b="1"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OneTrust/TrustArc ou MVP interne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fr" sz="1300">
                <a:solidFill>
                  <a:schemeClr val="dk2"/>
                </a:solidFill>
              </a:rPr>
              <a:t>ETL / ELT &amp; Pipelines</a:t>
            </a:r>
            <a:endParaRPr b="1"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Python, PySpark/Spark, dbt, Airflow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fr" sz="1300">
                <a:solidFill>
                  <a:schemeClr val="dk2"/>
                </a:solidFill>
              </a:rPr>
              <a:t>BI / Analytics </a:t>
            </a:r>
            <a:endParaRPr b="1"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Tableau, Power BI, Looker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b="1" lang="fr" sz="1300">
                <a:solidFill>
                  <a:schemeClr val="dk2"/>
                </a:solidFill>
              </a:rPr>
              <a:t>Sécurité &amp; Monitoring</a:t>
            </a:r>
            <a:endParaRPr b="1"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SIEM : </a:t>
            </a:r>
            <a:r>
              <a:rPr lang="fr" sz="1300">
                <a:solidFill>
                  <a:schemeClr val="dk2"/>
                </a:solidFill>
              </a:rPr>
              <a:t>Splunk, Elastic, Chronicle;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fr" sz="1300">
                <a:solidFill>
                  <a:schemeClr val="dk2"/>
                </a:solidFill>
              </a:rPr>
              <a:t>KMS: AWS KMS, GCP KMS, Azure Key Vault.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a05c2f443_0_1522"/>
          <p:cNvSpPr txBox="1"/>
          <p:nvPr>
            <p:ph idx="4294967295" type="ctrTitle"/>
          </p:nvPr>
        </p:nvSpPr>
        <p:spPr>
          <a:xfrm>
            <a:off x="1192677" y="403300"/>
            <a:ext cx="633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11. Outillage (2/2)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97" name="Google Shape;197;g37a05c2f443_0_1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7a05c2f443_0_152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7a05c2f443_0_1522"/>
          <p:cNvSpPr txBox="1"/>
          <p:nvPr/>
        </p:nvSpPr>
        <p:spPr>
          <a:xfrm>
            <a:off x="402263" y="2783411"/>
            <a:ext cx="83184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grpSp>
        <p:nvGrpSpPr>
          <p:cNvPr id="200" name="Google Shape;200;g37a05c2f443_0_1522"/>
          <p:cNvGrpSpPr/>
          <p:nvPr/>
        </p:nvGrpSpPr>
        <p:grpSpPr>
          <a:xfrm>
            <a:off x="-2312" y="2761786"/>
            <a:ext cx="1919550" cy="3217625"/>
            <a:chOff x="0" y="1190000"/>
            <a:chExt cx="1919550" cy="3217625"/>
          </a:xfrm>
        </p:grpSpPr>
        <p:sp>
          <p:nvSpPr>
            <p:cNvPr id="201" name="Google Shape;201;g37a05c2f443_0_1522"/>
            <p:cNvSpPr/>
            <p:nvPr/>
          </p:nvSpPr>
          <p:spPr>
            <a:xfrm>
              <a:off x="0" y="1190000"/>
              <a:ext cx="18384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g37a05c2f443_0_1522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latin typeface="Roboto"/>
                  <a:ea typeface="Roboto"/>
                  <a:cs typeface="Roboto"/>
                  <a:sym typeface="Roboto"/>
                </a:rPr>
                <a:t>Contrôle de qualité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3" name="Google Shape;203;g37a05c2f443_0_1522"/>
          <p:cNvGrpSpPr/>
          <p:nvPr/>
        </p:nvGrpSpPr>
        <p:grpSpPr>
          <a:xfrm>
            <a:off x="1495466" y="2761561"/>
            <a:ext cx="1786392" cy="3217850"/>
            <a:chOff x="1838325" y="1189775"/>
            <a:chExt cx="2064000" cy="3217850"/>
          </a:xfrm>
        </p:grpSpPr>
        <p:sp>
          <p:nvSpPr>
            <p:cNvPr id="204" name="Google Shape;204;g37a05c2f443_0_1522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g37a05c2f443_0_1522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latin typeface="Roboto"/>
                  <a:ea typeface="Roboto"/>
                  <a:cs typeface="Roboto"/>
                  <a:sym typeface="Roboto"/>
                </a:rPr>
                <a:t>Consentement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latin typeface="Roboto"/>
                  <a:ea typeface="Roboto"/>
                  <a:cs typeface="Roboto"/>
                  <a:sym typeface="Roboto"/>
                </a:rPr>
                <a:t>Registres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6" name="Google Shape;206;g37a05c2f443_0_1522"/>
          <p:cNvGrpSpPr/>
          <p:nvPr/>
        </p:nvGrpSpPr>
        <p:grpSpPr>
          <a:xfrm>
            <a:off x="2926254" y="2761561"/>
            <a:ext cx="1678651" cy="3217850"/>
            <a:chOff x="3516750" y="1189775"/>
            <a:chExt cx="2064000" cy="3217850"/>
          </a:xfrm>
        </p:grpSpPr>
        <p:sp>
          <p:nvSpPr>
            <p:cNvPr id="207" name="Google Shape;207;g37a05c2f443_0_1522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g37a05c2f443_0_1522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latin typeface="Roboto"/>
                  <a:ea typeface="Roboto"/>
                  <a:cs typeface="Roboto"/>
                  <a:sym typeface="Roboto"/>
                </a:rPr>
                <a:t>Linéage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g37a05c2f443_0_1522"/>
          <p:cNvGrpSpPr/>
          <p:nvPr/>
        </p:nvGrpSpPr>
        <p:grpSpPr>
          <a:xfrm>
            <a:off x="5581611" y="2761674"/>
            <a:ext cx="1786392" cy="3217850"/>
            <a:chOff x="6874025" y="1189775"/>
            <a:chExt cx="2064000" cy="3217850"/>
          </a:xfrm>
        </p:grpSpPr>
        <p:sp>
          <p:nvSpPr>
            <p:cNvPr id="210" name="Google Shape;210;g37a05c2f443_0_1522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g37a05c2f443_0_1522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latin typeface="Roboto"/>
                  <a:ea typeface="Roboto"/>
                  <a:cs typeface="Roboto"/>
                  <a:sym typeface="Roboto"/>
                </a:rPr>
                <a:t>Définitions &amp; politiques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g37a05c2f443_0_1522"/>
          <p:cNvGrpSpPr/>
          <p:nvPr/>
        </p:nvGrpSpPr>
        <p:grpSpPr>
          <a:xfrm>
            <a:off x="4253806" y="2761561"/>
            <a:ext cx="1678651" cy="3217850"/>
            <a:chOff x="5195350" y="1189775"/>
            <a:chExt cx="2064000" cy="3217850"/>
          </a:xfrm>
        </p:grpSpPr>
        <p:sp>
          <p:nvSpPr>
            <p:cNvPr id="213" name="Google Shape;213;g37a05c2f443_0_1522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g37a05c2f443_0_1522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latin typeface="Roboto"/>
                  <a:ea typeface="Roboto"/>
                  <a:cs typeface="Roboto"/>
                  <a:sym typeface="Roboto"/>
                </a:rPr>
                <a:t>Datasets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g37a05c2f443_0_1522"/>
          <p:cNvGrpSpPr/>
          <p:nvPr/>
        </p:nvGrpSpPr>
        <p:grpSpPr>
          <a:xfrm>
            <a:off x="6904411" y="2761549"/>
            <a:ext cx="1786392" cy="3217850"/>
            <a:chOff x="6874025" y="1189775"/>
            <a:chExt cx="2064000" cy="3217850"/>
          </a:xfrm>
        </p:grpSpPr>
        <p:sp>
          <p:nvSpPr>
            <p:cNvPr id="216" name="Google Shape;216;g37a05c2f443_0_1522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g37a05c2f443_0_1522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100">
                  <a:latin typeface="Roboto"/>
                  <a:ea typeface="Roboto"/>
                  <a:cs typeface="Roboto"/>
                  <a:sym typeface="Roboto"/>
                </a:rPr>
                <a:t>Journaux &amp; chiffrement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a05c2f443_0_1963"/>
          <p:cNvSpPr txBox="1"/>
          <p:nvPr>
            <p:ph idx="4294967295" type="ctrTitle"/>
          </p:nvPr>
        </p:nvSpPr>
        <p:spPr>
          <a:xfrm>
            <a:off x="1192677" y="403300"/>
            <a:ext cx="633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12. 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Déploiement 60–90 jours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23" name="Google Shape;223;g37a05c2f443_0_19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7a05c2f443_0_196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g37a05c2f443_0_1963"/>
          <p:cNvGrpSpPr/>
          <p:nvPr/>
        </p:nvGrpSpPr>
        <p:grpSpPr>
          <a:xfrm>
            <a:off x="1087525" y="1574025"/>
            <a:ext cx="1834900" cy="2315200"/>
            <a:chOff x="1083025" y="1574025"/>
            <a:chExt cx="1834900" cy="2315200"/>
          </a:xfrm>
        </p:grpSpPr>
        <p:sp>
          <p:nvSpPr>
            <p:cNvPr id="226" name="Google Shape;226;g37a05c2f443_0_196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Phase 0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7" name="Google Shape;227;g37a05c2f443_0_196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Semaine 0-2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g37a05c2f443_0_196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Mobilisation &amp; baseline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9" name="Google Shape;229;g37a05c2f443_0_196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" name="Google Shape;230;g37a05c2f443_0_196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231" name="Google Shape;231;g37a05c2f443_0_196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g37a05c2f443_0_1963"/>
          <p:cNvGrpSpPr/>
          <p:nvPr/>
        </p:nvGrpSpPr>
        <p:grpSpPr>
          <a:xfrm>
            <a:off x="2796474" y="1574025"/>
            <a:ext cx="1834900" cy="2315200"/>
            <a:chOff x="1083025" y="1574025"/>
            <a:chExt cx="1834900" cy="2315200"/>
          </a:xfrm>
        </p:grpSpPr>
        <p:sp>
          <p:nvSpPr>
            <p:cNvPr id="233" name="Google Shape;233;g37a05c2f443_0_196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Phase 1 </a:t>
              </a:r>
              <a:endParaRPr sz="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g37a05c2f443_0_196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Semaine 2-6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g37a05c2f443_0_196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Fondations pour le pilote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6" name="Google Shape;236;g37a05c2f443_0_196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g37a05c2f443_0_196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238" name="Google Shape;238;g37a05c2f443_0_196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g37a05c2f443_0_1963"/>
          <p:cNvGrpSpPr/>
          <p:nvPr/>
        </p:nvGrpSpPr>
        <p:grpSpPr>
          <a:xfrm>
            <a:off x="4508319" y="1573314"/>
            <a:ext cx="1834900" cy="2315200"/>
            <a:chOff x="1083025" y="1574025"/>
            <a:chExt cx="1834900" cy="2315200"/>
          </a:xfrm>
        </p:grpSpPr>
        <p:sp>
          <p:nvSpPr>
            <p:cNvPr id="240" name="Google Shape;240;g37a05c2f443_0_196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Phase 2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1" name="Google Shape;241;g37a05c2f443_0_196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Semaine 6-10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g37a05c2f443_0_196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Pilote &amp; durcissement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3" name="Google Shape;243;g37a05c2f443_0_196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g37a05c2f443_0_196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245" name="Google Shape;245;g37a05c2f443_0_196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g37a05c2f443_0_1963"/>
          <p:cNvGrpSpPr/>
          <p:nvPr/>
        </p:nvGrpSpPr>
        <p:grpSpPr>
          <a:xfrm>
            <a:off x="6221583" y="1573303"/>
            <a:ext cx="1834900" cy="2315200"/>
            <a:chOff x="1083025" y="1574025"/>
            <a:chExt cx="1834900" cy="2315200"/>
          </a:xfrm>
        </p:grpSpPr>
        <p:sp>
          <p:nvSpPr>
            <p:cNvPr id="247" name="Google Shape;247;g37a05c2f443_0_196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800">
                  <a:solidFill>
                    <a:srgbClr val="666666"/>
                  </a:solidFill>
                  <a:latin typeface="Roboto"/>
                  <a:ea typeface="Roboto"/>
                  <a:cs typeface="Roboto"/>
                  <a:sym typeface="Roboto"/>
                </a:rPr>
                <a:t>Phase 3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g37a05c2f443_0_196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Semaine 10-12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g37a05c2f443_0_196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Revue &amp; montée en charge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0" name="Google Shape;250;g37a05c2f443_0_196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1" name="Google Shape;251;g37a05c2f443_0_196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/>
                <a:t>  </a:t>
              </a:r>
              <a:endParaRPr/>
            </a:p>
          </p:txBody>
        </p:sp>
        <p:sp>
          <p:nvSpPr>
            <p:cNvPr id="252" name="Google Shape;252;g37a05c2f443_0_196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a05c2f443_0_2029"/>
          <p:cNvSpPr txBox="1"/>
          <p:nvPr>
            <p:ph idx="4294967295" type="ctrTitle"/>
          </p:nvPr>
        </p:nvSpPr>
        <p:spPr>
          <a:xfrm>
            <a:off x="1135150" y="415625"/>
            <a:ext cx="7172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13. </a:t>
            </a: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Risques, dépendances, KPIs et cibles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58" name="Google Shape;258;g37a05c2f443_0_20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75" y="397977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9" name="Google Shape;259;g37a05c2f443_0_2029"/>
          <p:cNvGrpSpPr/>
          <p:nvPr/>
        </p:nvGrpSpPr>
        <p:grpSpPr>
          <a:xfrm>
            <a:off x="492675" y="2532110"/>
            <a:ext cx="8158650" cy="1047488"/>
            <a:chOff x="943723" y="3783775"/>
            <a:chExt cx="5253139" cy="674450"/>
          </a:xfrm>
        </p:grpSpPr>
        <p:sp>
          <p:nvSpPr>
            <p:cNvPr id="260" name="Google Shape;260;g37a05c2f443_0_2029"/>
            <p:cNvSpPr/>
            <p:nvPr/>
          </p:nvSpPr>
          <p:spPr>
            <a:xfrm>
              <a:off x="3369062" y="3783813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141975" lIns="141975" spcFirstLastPara="1" rIns="141975" wrap="square" tIns="141975">
              <a:noAutofit/>
            </a:bodyPr>
            <a:lstStyle/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Pilote sponsorisé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Contrôles sur les CDEs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lan B « minimum viable »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Déroulement par étapes + drill 72h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g37a05c2f443_0_2029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37a05c2f443_0_2029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37a05c2f443_0_2029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g37a05c2f443_0_2029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1975" lIns="141975" spcFirstLastPara="1" rIns="141975" wrap="square" tIns="1419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84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48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g37a05c2f443_0_2029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5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Combattre les risques</a:t>
              </a:r>
              <a:endParaRPr sz="155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6" name="Google Shape;266;g37a05c2f443_0_2029"/>
          <p:cNvGrpSpPr/>
          <p:nvPr/>
        </p:nvGrpSpPr>
        <p:grpSpPr>
          <a:xfrm>
            <a:off x="492675" y="3596411"/>
            <a:ext cx="8158650" cy="1047488"/>
            <a:chOff x="943723" y="4469050"/>
            <a:chExt cx="5253139" cy="674450"/>
          </a:xfrm>
        </p:grpSpPr>
        <p:sp>
          <p:nvSpPr>
            <p:cNvPr id="267" name="Google Shape;267;g37a05c2f443_0_2029"/>
            <p:cNvSpPr/>
            <p:nvPr/>
          </p:nvSpPr>
          <p:spPr>
            <a:xfrm>
              <a:off x="3369062" y="4469063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141975" lIns="141975" spcFirstLastPara="1" rIns="141975" wrap="square" tIns="141975">
              <a:noAutofit/>
            </a:bodyPr>
            <a:lstStyle/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Conformité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Qualité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Accès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g37a05c2f443_0_2029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37a05c2f443_0_2029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37a05c2f443_0_2029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g37a05c2f443_0_2029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1975" lIns="141975" spcFirstLastPara="1" rIns="141975" wrap="square" tIns="1419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84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48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g37a05c2f443_0_2029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5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KPIs et cibles</a:t>
              </a:r>
              <a:endParaRPr sz="155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3" name="Google Shape;273;g37a05c2f443_0_2029"/>
          <p:cNvGrpSpPr/>
          <p:nvPr/>
        </p:nvGrpSpPr>
        <p:grpSpPr>
          <a:xfrm>
            <a:off x="492675" y="1467810"/>
            <a:ext cx="8158650" cy="1047508"/>
            <a:chOff x="943723" y="3098500"/>
            <a:chExt cx="5253139" cy="674463"/>
          </a:xfrm>
        </p:grpSpPr>
        <p:sp>
          <p:nvSpPr>
            <p:cNvPr id="274" name="Google Shape;274;g37a05c2f443_0_2029"/>
            <p:cNvSpPr/>
            <p:nvPr/>
          </p:nvSpPr>
          <p:spPr>
            <a:xfrm>
              <a:off x="3369062" y="3098563"/>
              <a:ext cx="28278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t" bIns="141975" lIns="141975" spcFirstLastPara="1" rIns="141975" wrap="square" tIns="141975">
              <a:noAutofit/>
            </a:bodyPr>
            <a:lstStyle/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IAM / SSO</a:t>
              </a:r>
              <a:endParaRPr sz="1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Instrumentation des pipelines</a:t>
              </a:r>
              <a:endParaRPr sz="114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Identifiants marketing/produit</a:t>
              </a:r>
              <a:endParaRPr sz="11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427584" lvl="0" marL="710073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42"/>
                <a:buFont typeface="Roboto"/>
                <a:buChar char="●"/>
              </a:pP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fr" sz="114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oordination InfoSec</a:t>
              </a:r>
              <a:endParaRPr sz="124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g37a05c2f443_0_2029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g37a05c2f443_0_2029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g37a05c2f443_0_2029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37a05c2f443_0_2029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41975" lIns="141975" spcFirstLastPara="1" rIns="141975" wrap="square" tIns="1419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484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48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g37a05c2f443_0_2029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1975" lIns="141975" spcFirstLastPara="1" rIns="141975" wrap="square" tIns="1419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553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Dépendances </a:t>
              </a:r>
              <a:endParaRPr sz="155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a05c2f443_0_2188"/>
          <p:cNvSpPr txBox="1"/>
          <p:nvPr>
            <p:ph idx="4294967295" type="ctrTitle"/>
          </p:nvPr>
        </p:nvSpPr>
        <p:spPr>
          <a:xfrm>
            <a:off x="1135150" y="415625"/>
            <a:ext cx="7172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15. Post-pilote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285" name="Google Shape;285;g37a05c2f443_0_21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875" y="39797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37a05c2f443_0_2188"/>
          <p:cNvSpPr/>
          <p:nvPr/>
        </p:nvSpPr>
        <p:spPr>
          <a:xfrm>
            <a:off x="3297500" y="1165742"/>
            <a:ext cx="2540100" cy="2540100"/>
          </a:xfrm>
          <a:prstGeom prst="donut">
            <a:avLst>
              <a:gd fmla="val 16067" name="adj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g37a05c2f443_0_2188"/>
          <p:cNvGrpSpPr/>
          <p:nvPr/>
        </p:nvGrpSpPr>
        <p:grpSpPr>
          <a:xfrm>
            <a:off x="1680836" y="1315124"/>
            <a:ext cx="1931633" cy="669600"/>
            <a:chOff x="1680836" y="1315124"/>
            <a:chExt cx="1931633" cy="669600"/>
          </a:xfrm>
        </p:grpSpPr>
        <p:cxnSp>
          <p:nvCxnSpPr>
            <p:cNvPr id="288" name="Google Shape;288;g37a05c2f443_0_2188"/>
            <p:cNvCxnSpPr/>
            <p:nvPr/>
          </p:nvCxnSpPr>
          <p:spPr>
            <a:xfrm>
              <a:off x="317896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65F0AC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89" name="Google Shape;289;g37a05c2f443_0_2188"/>
            <p:cNvSpPr txBox="1"/>
            <p:nvPr/>
          </p:nvSpPr>
          <p:spPr>
            <a:xfrm>
              <a:off x="1680836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Étendre ownership et linéage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" name="Google Shape;290;g37a05c2f443_0_2188"/>
          <p:cNvGrpSpPr/>
          <p:nvPr/>
        </p:nvGrpSpPr>
        <p:grpSpPr>
          <a:xfrm>
            <a:off x="5517319" y="1315124"/>
            <a:ext cx="1940006" cy="669600"/>
            <a:chOff x="5517319" y="1315124"/>
            <a:chExt cx="1940006" cy="669600"/>
          </a:xfrm>
        </p:grpSpPr>
        <p:cxnSp>
          <p:nvCxnSpPr>
            <p:cNvPr id="291" name="Google Shape;291;g37a05c2f443_0_2188"/>
            <p:cNvCxnSpPr/>
            <p:nvPr/>
          </p:nvCxnSpPr>
          <p:spPr>
            <a:xfrm flipH="1">
              <a:off x="5517319" y="1638300"/>
              <a:ext cx="433500" cy="252300"/>
            </a:xfrm>
            <a:prstGeom prst="straightConnector1">
              <a:avLst/>
            </a:prstGeom>
            <a:noFill/>
            <a:ln cap="flat" cmpd="sng" w="19050">
              <a:solidFill>
                <a:srgbClr val="085630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2" name="Google Shape;292;g37a05c2f443_0_2188"/>
            <p:cNvSpPr txBox="1"/>
            <p:nvPr/>
          </p:nvSpPr>
          <p:spPr>
            <a:xfrm>
              <a:off x="5962125" y="1315124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Élargir couche sémantique 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Mesurer time‑to‑insight</a:t>
              </a:r>
              <a:endParaRPr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3" name="Google Shape;293;g37a05c2f443_0_2188"/>
          <p:cNvGrpSpPr/>
          <p:nvPr/>
        </p:nvGrpSpPr>
        <p:grpSpPr>
          <a:xfrm>
            <a:off x="3808226" y="3535140"/>
            <a:ext cx="1495200" cy="1143796"/>
            <a:chOff x="3808226" y="3535140"/>
            <a:chExt cx="1495200" cy="1143796"/>
          </a:xfrm>
        </p:grpSpPr>
        <p:cxnSp>
          <p:nvCxnSpPr>
            <p:cNvPr id="294" name="Google Shape;294;g37a05c2f443_0_2188"/>
            <p:cNvCxnSpPr/>
            <p:nvPr/>
          </p:nvCxnSpPr>
          <p:spPr>
            <a:xfrm rot="10800000">
              <a:off x="4556399" y="3535140"/>
              <a:ext cx="0" cy="460500"/>
            </a:xfrm>
            <a:prstGeom prst="straightConnector1">
              <a:avLst/>
            </a:prstGeom>
            <a:noFill/>
            <a:ln cap="flat" cmpd="sng" w="19050">
              <a:solidFill>
                <a:srgbClr val="0E9453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295" name="Google Shape;295;g37a05c2f443_0_2188"/>
            <p:cNvSpPr txBox="1"/>
            <p:nvPr/>
          </p:nvSpPr>
          <p:spPr>
            <a:xfrm>
              <a:off x="3808226" y="40093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latin typeface="Roboto"/>
                  <a:ea typeface="Roboto"/>
                  <a:cs typeface="Roboto"/>
                  <a:sym typeface="Roboto"/>
                </a:rPr>
                <a:t>Industrialiser opérations de conformité à l’échelle globale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6" name="Google Shape;296;g37a05c2f443_0_2188"/>
          <p:cNvSpPr txBox="1"/>
          <p:nvPr/>
        </p:nvSpPr>
        <p:spPr>
          <a:xfrm>
            <a:off x="3845784" y="20564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latin typeface="Roboto"/>
                <a:ea typeface="Roboto"/>
                <a:cs typeface="Roboto"/>
                <a:sym typeface="Roboto"/>
              </a:rPr>
              <a:t>Industrialisation</a:t>
            </a:r>
            <a:endParaRPr sz="1200"/>
          </a:p>
        </p:txBody>
      </p:sp>
      <p:sp>
        <p:nvSpPr>
          <p:cNvPr id="297" name="Google Shape;297;g37a05c2f443_0_2188"/>
          <p:cNvSpPr/>
          <p:nvPr/>
        </p:nvSpPr>
        <p:spPr>
          <a:xfrm rot="1800047">
            <a:off x="3219843" y="1086434"/>
            <a:ext cx="2690936" cy="2690936"/>
          </a:xfrm>
          <a:prstGeom prst="blockArc">
            <a:avLst>
              <a:gd fmla="val 14414370" name="adj1"/>
              <a:gd fmla="val 694" name="adj2"/>
              <a:gd fmla="val 9562" name="adj3"/>
            </a:avLst>
          </a:prstGeom>
          <a:solidFill>
            <a:srgbClr val="085630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7a05c2f443_0_2188"/>
          <p:cNvSpPr/>
          <p:nvPr/>
        </p:nvSpPr>
        <p:spPr>
          <a:xfrm flipH="1" rot="-1800047">
            <a:off x="3221956" y="1086434"/>
            <a:ext cx="2690936" cy="2690936"/>
          </a:xfrm>
          <a:prstGeom prst="blockArc">
            <a:avLst>
              <a:gd fmla="val 14348563" name="adj1"/>
              <a:gd fmla="val 21472873" name="adj2"/>
              <a:gd fmla="val 9381" name="adj3"/>
            </a:avLst>
          </a:prstGeom>
          <a:solidFill>
            <a:srgbClr val="65F0AC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7a05c2f443_0_2188"/>
          <p:cNvSpPr/>
          <p:nvPr/>
        </p:nvSpPr>
        <p:spPr>
          <a:xfrm rot="-8100000">
            <a:off x="4382715" y="1027393"/>
            <a:ext cx="363170" cy="363170"/>
          </a:xfrm>
          <a:prstGeom prst="rtTriangle">
            <a:avLst/>
          </a:prstGeom>
          <a:solidFill>
            <a:srgbClr val="65F0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7a05c2f443_0_2188"/>
          <p:cNvSpPr/>
          <p:nvPr/>
        </p:nvSpPr>
        <p:spPr>
          <a:xfrm flipH="1" rot="-9000757">
            <a:off x="3220953" y="1084808"/>
            <a:ext cx="2690226" cy="2690226"/>
          </a:xfrm>
          <a:prstGeom prst="blockArc">
            <a:avLst>
              <a:gd fmla="val 14316164" name="adj1"/>
              <a:gd fmla="val 21502663" name="adj2"/>
              <a:gd fmla="val 9415" name="adj3"/>
            </a:avLst>
          </a:prstGeom>
          <a:solidFill>
            <a:srgbClr val="0E9453"/>
          </a:solidFill>
          <a:ln>
            <a:noFill/>
          </a:ln>
          <a:effectLst>
            <a:outerShdw blurRad="71438" rotWithShape="0" algn="bl" dir="5400000" dist="9525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7a05c2f443_0_2188"/>
          <p:cNvSpPr/>
          <p:nvPr/>
        </p:nvSpPr>
        <p:spPr>
          <a:xfrm rot="-1027861">
            <a:off x="5485874" y="2849832"/>
            <a:ext cx="312672" cy="312672"/>
          </a:xfrm>
          <a:prstGeom prst="rtTriangle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7a05c2f443_0_2188"/>
          <p:cNvSpPr/>
          <p:nvPr/>
        </p:nvSpPr>
        <p:spPr>
          <a:xfrm rot="6359841">
            <a:off x="3315801" y="2847762"/>
            <a:ext cx="363580" cy="363580"/>
          </a:xfrm>
          <a:prstGeom prst="rtTriangle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BD0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"/>
          <p:cNvSpPr txBox="1"/>
          <p:nvPr>
            <p:ph idx="4294967295" type="ctrTitle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fr" sz="5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Obrigado</a:t>
            </a:r>
            <a:r>
              <a:rPr b="1" i="0" lang="fr" sz="5600" u="none" cap="none" strike="noStrike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! </a:t>
            </a:r>
            <a:endParaRPr b="1" i="0" sz="56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8" name="Google Shape;3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idx="4294967295" type="ctrTitle"/>
          </p:nvPr>
        </p:nvSpPr>
        <p:spPr>
          <a:xfrm>
            <a:off x="1428976" y="364875"/>
            <a:ext cx="71082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500"/>
              <a:buFont typeface="Inter"/>
              <a:buAutoNum type="arabicPeriod"/>
            </a:pPr>
            <a:r>
              <a:rPr b="1" lang="fr" sz="25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Gouvernance des données chez Spotify</a:t>
            </a:r>
            <a:endParaRPr b="1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2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65" name="Google Shape;65;p2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0942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0942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" name="Google Shape;67;p2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L’état des lieux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69" name="Google Shape;69;p2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0D5CD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0D5C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Politiques et rôles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73" name="Google Shape;73;p2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307AF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2"/>
            <p:cNvSpPr txBox="1"/>
            <p:nvPr/>
          </p:nvSpPr>
          <p:spPr>
            <a:xfrm rot="-2700000">
              <a:off x="5323969" y="2238203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L’exécution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" name="Google Shape;76;p2"/>
          <p:cNvSpPr txBox="1"/>
          <p:nvPr/>
        </p:nvSpPr>
        <p:spPr>
          <a:xfrm>
            <a:off x="2468675" y="2563625"/>
            <a:ext cx="594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idx="4294967295" type="ctrTitle"/>
          </p:nvPr>
        </p:nvSpPr>
        <p:spPr>
          <a:xfrm>
            <a:off x="1192677" y="403300"/>
            <a:ext cx="6333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2. Gouvernance &amp; modèle d’analyse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3" title="Data+Maturity+St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645" y="1088809"/>
            <a:ext cx="6484710" cy="365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05c2f443_0_532"/>
          <p:cNvSpPr txBox="1"/>
          <p:nvPr>
            <p:ph idx="4294967295" type="ctrTitle"/>
          </p:nvPr>
        </p:nvSpPr>
        <p:spPr>
          <a:xfrm>
            <a:off x="1192675" y="403300"/>
            <a:ext cx="74373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3. Maturité : 9 dimensions, constats et effets</a:t>
            </a:r>
            <a:endParaRPr b="0" i="0" sz="2500" u="none" cap="none" strike="noStrike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g37a05c2f443_0_5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a05c2f443_0_532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37a05c2f443_0_5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400" y="1008644"/>
            <a:ext cx="7121642" cy="365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7a05c2f443_0_5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50" y="364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7a05c2f443_0_542"/>
          <p:cNvSpPr txBox="1"/>
          <p:nvPr>
            <p:ph idx="4294967295" type="ctrTitle"/>
          </p:nvPr>
        </p:nvSpPr>
        <p:spPr>
          <a:xfrm>
            <a:off x="916443" y="251350"/>
            <a:ext cx="815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4. Politique : objet, périmètre, principes et énoncés</a:t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g37a05c2f443_0_542"/>
          <p:cNvSpPr txBox="1"/>
          <p:nvPr/>
        </p:nvSpPr>
        <p:spPr>
          <a:xfrm>
            <a:off x="631625" y="1283878"/>
            <a:ext cx="8157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4.1 Gouvernance et responsabilité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4.2 Qualité des données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4.3 Vie privée &amp; conformité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4.4 Sécurité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4.5 Accès &amp; usage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4.6 Cartographie de conformité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4.7 Cycle de vie des données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4.8 Intégration &amp; catalogue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37a05c2f443_0_10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50" y="364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7a05c2f443_0_1057"/>
          <p:cNvSpPr txBox="1"/>
          <p:nvPr>
            <p:ph idx="4294967295" type="ctrTitle"/>
          </p:nvPr>
        </p:nvSpPr>
        <p:spPr>
          <a:xfrm>
            <a:off x="916443" y="251350"/>
            <a:ext cx="815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Cartographie de conformité (4.6)</a:t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6" name="Google Shape;106;g37a05c2f443_0_1057"/>
          <p:cNvGrpSpPr/>
          <p:nvPr/>
        </p:nvGrpSpPr>
        <p:grpSpPr>
          <a:xfrm>
            <a:off x="2902488" y="902232"/>
            <a:ext cx="3339000" cy="3339000"/>
            <a:chOff x="2902488" y="902232"/>
            <a:chExt cx="3339000" cy="3339000"/>
          </a:xfrm>
        </p:grpSpPr>
        <p:sp>
          <p:nvSpPr>
            <p:cNvPr id="107" name="Google Shape;107;g37a05c2f443_0_1057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7a05c2f443_0_1057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g37a05c2f443_0_1057"/>
          <p:cNvGrpSpPr/>
          <p:nvPr/>
        </p:nvGrpSpPr>
        <p:grpSpPr>
          <a:xfrm>
            <a:off x="3664038" y="1663782"/>
            <a:ext cx="1815900" cy="1815900"/>
            <a:chOff x="3664038" y="1663782"/>
            <a:chExt cx="1815900" cy="1815900"/>
          </a:xfrm>
        </p:grpSpPr>
        <p:sp>
          <p:nvSpPr>
            <p:cNvPr id="110" name="Google Shape;110;g37a05c2f443_0_1057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7a05c2f443_0_1057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PCI-DSS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(conforme)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g37a05c2f443_0_1057"/>
          <p:cNvGrpSpPr/>
          <p:nvPr/>
        </p:nvGrpSpPr>
        <p:grpSpPr>
          <a:xfrm>
            <a:off x="2859873" y="853971"/>
            <a:ext cx="1068600" cy="1068600"/>
            <a:chOff x="2859873" y="853971"/>
            <a:chExt cx="1068600" cy="1068600"/>
          </a:xfrm>
        </p:grpSpPr>
        <p:sp>
          <p:nvSpPr>
            <p:cNvPr id="113" name="Google Shape;113;g37a05c2f443_0_1057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7a05c2f443_0_1057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RGPD</a:t>
              </a: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(non)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" name="Google Shape;115;g37a05c2f443_0_1057"/>
          <p:cNvGrpSpPr/>
          <p:nvPr/>
        </p:nvGrpSpPr>
        <p:grpSpPr>
          <a:xfrm>
            <a:off x="5214448" y="3234278"/>
            <a:ext cx="1068600" cy="1068600"/>
            <a:chOff x="5214448" y="3234278"/>
            <a:chExt cx="1068600" cy="1068600"/>
          </a:xfrm>
        </p:grpSpPr>
        <p:sp>
          <p:nvSpPr>
            <p:cNvPr id="116" name="Google Shape;116;g37a05c2f443_0_1057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7a05c2f443_0_1057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CCPA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(non)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7a05c2f443_0_1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50" y="364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7a05c2f443_0_1223"/>
          <p:cNvSpPr txBox="1"/>
          <p:nvPr>
            <p:ph idx="4294967295" type="ctrTitle"/>
          </p:nvPr>
        </p:nvSpPr>
        <p:spPr>
          <a:xfrm>
            <a:off x="916443" y="251350"/>
            <a:ext cx="815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. Rôles et responsabilités</a:t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g37a05c2f443_0_1223"/>
          <p:cNvSpPr txBox="1"/>
          <p:nvPr/>
        </p:nvSpPr>
        <p:spPr>
          <a:xfrm>
            <a:off x="404575" y="1211625"/>
            <a:ext cx="83184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>
                <a:solidFill>
                  <a:schemeClr val="dk2"/>
                </a:solidFill>
              </a:rPr>
              <a:t>- DPO (Délégué à la Protection des Données)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>
                <a:solidFill>
                  <a:schemeClr val="dk2"/>
                </a:solidFill>
              </a:rPr>
              <a:t>- CDO (Chief Data Officer)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- Head of Engineering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- Product Managers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- Leads Analytics (Marketing, Contenu, Ingénierie)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300">
                <a:solidFill>
                  <a:schemeClr val="dk2"/>
                </a:solidFill>
              </a:rPr>
              <a:t>- Data Owners (par domaine)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>
                <a:solidFill>
                  <a:schemeClr val="dk2"/>
                </a:solidFill>
              </a:rPr>
              <a:t>- Data Stewards (par domaine)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>
                <a:solidFill>
                  <a:schemeClr val="dk2"/>
                </a:solidFill>
              </a:rPr>
              <a:t>- Juridique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300">
                <a:solidFill>
                  <a:schemeClr val="dk2"/>
                </a:solidFill>
              </a:rPr>
              <a:t>- InfoSec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7a05c2f443_0_13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50" y="364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7a05c2f443_0_1354"/>
          <p:cNvSpPr txBox="1"/>
          <p:nvPr>
            <p:ph idx="4294967295" type="ctrTitle"/>
          </p:nvPr>
        </p:nvSpPr>
        <p:spPr>
          <a:xfrm>
            <a:off x="916443" y="251350"/>
            <a:ext cx="815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7. Rôles et responsabilités (Organigramme)</a:t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1" name="Google Shape;131;g37a05c2f443_0_13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4483" y="1016650"/>
            <a:ext cx="4135034" cy="39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F4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37a05c2f443_0_13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250" y="364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7a05c2f443_0_1362"/>
          <p:cNvSpPr txBox="1"/>
          <p:nvPr>
            <p:ph idx="4294967295" type="ctrTitle"/>
          </p:nvPr>
        </p:nvSpPr>
        <p:spPr>
          <a:xfrm>
            <a:off x="916443" y="261671"/>
            <a:ext cx="8157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8. Matrice RACI (extrait)</a:t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8" name="Google Shape;138;g37a05c2f443_0_1362"/>
          <p:cNvGrpSpPr/>
          <p:nvPr/>
        </p:nvGrpSpPr>
        <p:grpSpPr>
          <a:xfrm>
            <a:off x="1593013" y="3674489"/>
            <a:ext cx="5957975" cy="643500"/>
            <a:chOff x="1593000" y="2322568"/>
            <a:chExt cx="5957975" cy="643500"/>
          </a:xfrm>
        </p:grpSpPr>
        <p:sp>
          <p:nvSpPr>
            <p:cNvPr id="139" name="Google Shape;139;g37a05c2f443_0_136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37a05c2f443_0_136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37a05c2f443_0_136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37a05c2f443_0_136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Incident/Brèche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g37a05c2f443_0_136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37a05c2f443_0_136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5" name="Google Shape;145;g37a05c2f443_0_136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Accountable : DPO et InfoSec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Responsible : Ingénierie et Juridique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" name="Google Shape;146;g37a05c2f443_0_1362"/>
          <p:cNvGrpSpPr/>
          <p:nvPr/>
        </p:nvGrpSpPr>
        <p:grpSpPr>
          <a:xfrm>
            <a:off x="1593013" y="3019371"/>
            <a:ext cx="5957975" cy="643500"/>
            <a:chOff x="1593000" y="2322568"/>
            <a:chExt cx="5957975" cy="643500"/>
          </a:xfrm>
        </p:grpSpPr>
        <p:sp>
          <p:nvSpPr>
            <p:cNvPr id="147" name="Google Shape;147;g37a05c2f443_0_136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37a05c2f443_0_136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37a05c2f443_0_136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37a05c2f443_0_136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Catalogue &amp; Linéage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g37a05c2f443_0_136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37a05c2f443_0_136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3" name="Google Shape;153;g37a05c2f443_0_136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Accountable : CDO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Responsible : Ingénierie, Data Owner et Steward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g37a05c2f443_0_1362"/>
          <p:cNvGrpSpPr/>
          <p:nvPr/>
        </p:nvGrpSpPr>
        <p:grpSpPr>
          <a:xfrm>
            <a:off x="1593013" y="2364244"/>
            <a:ext cx="5957975" cy="643500"/>
            <a:chOff x="1593000" y="2322568"/>
            <a:chExt cx="5957975" cy="643500"/>
          </a:xfrm>
        </p:grpSpPr>
        <p:sp>
          <p:nvSpPr>
            <p:cNvPr id="155" name="Google Shape;155;g37a05c2f443_0_1362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37a05c2f443_0_1362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37a05c2f443_0_1362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37a05c2f443_0_1362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Portail DSR &amp; SLA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g37a05c2f443_0_1362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37a05c2f443_0_1362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1" name="Google Shape;161;g37a05c2f443_0_1362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Accountable : DPO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800"/>
                <a:buFont typeface="Roboto"/>
                <a:buChar char="●"/>
              </a:pPr>
              <a:r>
                <a:rPr lang="fr" sz="8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Responsible : Ingénierie</a:t>
              </a:r>
              <a:endParaRPr sz="8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