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ABNT NBR 6023</a:t>
            </a:r>
            <a:endParaRPr lang="pt-B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Referências em trabalhos acadêmicos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21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Parte de monografia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ATAÍDE, João. Oficina Condensada. In: ANDRADE</a:t>
            </a:r>
            <a:r>
              <a:rPr lang="pt-BR" dirty="0"/>
              <a:t>, F.; GOMES, Luiz (Org.). </a:t>
            </a:r>
            <a:r>
              <a:rPr lang="pt-BR" b="1" dirty="0"/>
              <a:t>Novela e sociedade no Brasil. </a:t>
            </a:r>
            <a:r>
              <a:rPr lang="pt-BR" dirty="0"/>
              <a:t>Niterói: EdUFF,1998. </a:t>
            </a:r>
            <a:r>
              <a:rPr lang="pt-BR" dirty="0" smtClean="0"/>
              <a:t>p. 7-16.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44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Artigo e/ou matéria de revista, boletim etc</a:t>
            </a:r>
            <a:r>
              <a:rPr lang="pt-BR" b="1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>Inclui partes de publicações periódicas (volumes, fascículos, números especiais e suplementos, com título próprio),comunicações, editorial, entrevistas, recensões, reportagens, resenhas e outros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Os </a:t>
            </a:r>
            <a:r>
              <a:rPr lang="pt-BR" b="1" dirty="0"/>
              <a:t>elementos essenciais </a:t>
            </a:r>
            <a:r>
              <a:rPr lang="pt-BR" dirty="0"/>
              <a:t>são: autor(es), título da parte, artigo ou matéria, título da publicação, local de publicação</a:t>
            </a:r>
            <a:r>
              <a:rPr lang="pt-BR" dirty="0" smtClean="0"/>
              <a:t>, numeração </a:t>
            </a:r>
            <a:r>
              <a:rPr lang="pt-BR" dirty="0"/>
              <a:t>correspondente ao volume e/ou ano, fascículo ou número, paginação inicial e final, quando se tratar de </a:t>
            </a:r>
            <a:r>
              <a:rPr lang="pt-BR" dirty="0" smtClean="0"/>
              <a:t>artigo ou </a:t>
            </a:r>
            <a:r>
              <a:rPr lang="pt-BR" dirty="0"/>
              <a:t>matéria, data ou intervalo de publicação e particularidades que identificam a parte (se houver).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73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Artigo e/ou matéria de revista, boletim etc</a:t>
            </a:r>
            <a:r>
              <a:rPr lang="pt-BR" b="1" dirty="0" smtClean="0"/>
              <a:t>.</a:t>
            </a:r>
          </a:p>
          <a:p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/>
              <a:t>BARROS, Raimundo Gomes de. Ministério Público: sua </a:t>
            </a:r>
            <a:r>
              <a:rPr lang="pt-BR" dirty="0" smtClean="0"/>
              <a:t>legitimação frente </a:t>
            </a:r>
            <a:r>
              <a:rPr lang="pt-BR" dirty="0"/>
              <a:t>ao Código do </a:t>
            </a:r>
            <a:r>
              <a:rPr lang="pt-BR" dirty="0" smtClean="0"/>
              <a:t>Consumidor. </a:t>
            </a:r>
            <a:r>
              <a:rPr lang="pt-BR" b="1" dirty="0" smtClean="0"/>
              <a:t>Revista </a:t>
            </a:r>
            <a:r>
              <a:rPr lang="pt-BR" b="1" dirty="0"/>
              <a:t>Trimestral </a:t>
            </a:r>
            <a:r>
              <a:rPr lang="pt-BR" b="1" dirty="0" smtClean="0"/>
              <a:t>de Jurisprudência</a:t>
            </a:r>
            <a:r>
              <a:rPr lang="pt-BR" b="1" dirty="0"/>
              <a:t> </a:t>
            </a:r>
            <a:r>
              <a:rPr lang="pt-BR" b="1" dirty="0" smtClean="0"/>
              <a:t>dos</a:t>
            </a:r>
            <a:r>
              <a:rPr lang="pt-BR" dirty="0"/>
              <a:t> </a:t>
            </a:r>
            <a:r>
              <a:rPr lang="pt-BR" b="1" dirty="0" smtClean="0"/>
              <a:t>Estados</a:t>
            </a:r>
            <a:r>
              <a:rPr lang="pt-BR" dirty="0" smtClean="0"/>
              <a:t>, São </a:t>
            </a:r>
            <a:r>
              <a:rPr lang="pt-BR" dirty="0"/>
              <a:t>Paulo, v. 19, n. 139, p. 53-72, ago</a:t>
            </a:r>
            <a:r>
              <a:rPr lang="pt-BR" dirty="0" smtClean="0"/>
              <a:t>. 1995.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17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Documentos jurídicos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sz="2600" dirty="0"/>
              <a:t>BRASIL. </a:t>
            </a:r>
            <a:r>
              <a:rPr lang="pt-BR" sz="2600" b="1" dirty="0"/>
              <a:t>Lei </a:t>
            </a:r>
            <a:r>
              <a:rPr lang="pt-BR" sz="2600" b="1" dirty="0" smtClean="0"/>
              <a:t>nº 9.887</a:t>
            </a:r>
            <a:r>
              <a:rPr lang="pt-BR" sz="2600" b="1" dirty="0"/>
              <a:t>, de 7 de dezembro de 1999</a:t>
            </a:r>
            <a:r>
              <a:rPr lang="pt-BR" sz="2600" dirty="0"/>
              <a:t>. Altera a </a:t>
            </a:r>
            <a:r>
              <a:rPr lang="pt-BR" sz="2600" dirty="0" smtClean="0"/>
              <a:t>legislação tributária. Disponível </a:t>
            </a:r>
            <a:r>
              <a:rPr lang="pt-BR" sz="2600" dirty="0"/>
              <a:t>em</a:t>
            </a:r>
            <a:r>
              <a:rPr lang="pt-BR" sz="2600" dirty="0" smtClean="0"/>
              <a:t>: &lt;http</a:t>
            </a:r>
            <a:r>
              <a:rPr lang="pt-BR" sz="2600" dirty="0"/>
              <a:t>://</a:t>
            </a:r>
            <a:r>
              <a:rPr lang="pt-BR" sz="2600" dirty="0" smtClean="0"/>
              <a:t>www.planalto.gov.br.html&gt;. Acesso </a:t>
            </a:r>
            <a:r>
              <a:rPr lang="pt-BR" sz="2600" dirty="0"/>
              <a:t>em: 22 dez. 1999</a:t>
            </a:r>
            <a:r>
              <a:rPr lang="pt-BR" sz="2600" dirty="0" smtClean="0"/>
              <a:t>.</a:t>
            </a:r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r>
              <a:rPr lang="pt-BR" sz="2600" dirty="0" smtClean="0"/>
              <a:t>BRASIL</a:t>
            </a:r>
            <a:r>
              <a:rPr lang="pt-BR" sz="2600" dirty="0"/>
              <a:t>. Supremo Tribunal </a:t>
            </a:r>
            <a:r>
              <a:rPr lang="pt-BR" sz="2600" dirty="0" smtClean="0"/>
              <a:t>Federal. </a:t>
            </a:r>
            <a:r>
              <a:rPr lang="pt-BR" sz="2600" b="1" dirty="0" smtClean="0"/>
              <a:t>Súmula nº 14</a:t>
            </a:r>
            <a:r>
              <a:rPr lang="pt-BR" sz="2600" dirty="0" smtClean="0"/>
              <a:t>. Não </a:t>
            </a:r>
            <a:r>
              <a:rPr lang="pt-BR" sz="2600" dirty="0"/>
              <a:t>é admissível</a:t>
            </a:r>
            <a:r>
              <a:rPr lang="pt-BR" sz="2600" dirty="0" smtClean="0"/>
              <a:t>, por </a:t>
            </a:r>
            <a:r>
              <a:rPr lang="pt-BR" sz="2600" dirty="0"/>
              <a:t>ato administrativo, restringir, em razão de idade, inscrição </a:t>
            </a:r>
            <a:r>
              <a:rPr lang="pt-BR" sz="2600" dirty="0" smtClean="0"/>
              <a:t>em concurso </a:t>
            </a:r>
            <a:r>
              <a:rPr lang="pt-BR" sz="2600" dirty="0"/>
              <a:t>para cargo público. Disponível em</a:t>
            </a:r>
            <a:r>
              <a:rPr lang="pt-BR" sz="2600" dirty="0" smtClean="0"/>
              <a:t>: &lt;</a:t>
            </a:r>
            <a:r>
              <a:rPr lang="pt-BR" sz="2600" dirty="0"/>
              <a:t>http://</a:t>
            </a:r>
            <a:r>
              <a:rPr lang="pt-BR" sz="2600" dirty="0" smtClean="0"/>
              <a:t>www.truenetm.com.br.html</a:t>
            </a:r>
            <a:r>
              <a:rPr lang="pt-BR" sz="2600" dirty="0"/>
              <a:t>&gt;. Acesso em: 29 nov. </a:t>
            </a:r>
            <a:r>
              <a:rPr lang="pt-BR" sz="2600" dirty="0" smtClean="0"/>
              <a:t>1998.</a:t>
            </a:r>
            <a:endParaRPr lang="pt-BR" sz="2600" dirty="0"/>
          </a:p>
          <a:p>
            <a:endParaRPr lang="pt-BR" b="1" dirty="0" smtClean="0"/>
          </a:p>
          <a:p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859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Elementos da referência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Elementos essenciais</a:t>
            </a:r>
            <a:endParaRPr lang="pt-BR" dirty="0"/>
          </a:p>
          <a:p>
            <a:r>
              <a:rPr lang="pt-BR" dirty="0"/>
              <a:t>São as informações indispensáveis à identificação do documento. Os elementos essenciais estão estritamente </a:t>
            </a:r>
            <a:r>
              <a:rPr lang="pt-BR" dirty="0" smtClean="0"/>
              <a:t>vinculados ao </a:t>
            </a:r>
            <a:r>
              <a:rPr lang="pt-BR" dirty="0"/>
              <a:t>suporte documental e variam, portanto, conforme o tipo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Elementos complementares</a:t>
            </a:r>
            <a:endParaRPr lang="pt-BR" dirty="0"/>
          </a:p>
          <a:p>
            <a:r>
              <a:rPr lang="pt-BR" dirty="0"/>
              <a:t>São as informações que, acrescentadas aos elementos essenciais, permitem melhor caracterizar os documentos.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93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Localização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referência pode aparecer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n</a:t>
            </a:r>
            <a:r>
              <a:rPr lang="pt-BR" dirty="0" smtClean="0"/>
              <a:t>o rodapé</a:t>
            </a:r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/>
              <a:t>fim de texto ou de </a:t>
            </a:r>
            <a:r>
              <a:rPr lang="pt-BR" dirty="0" smtClean="0"/>
              <a:t>capítulo</a:t>
            </a:r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lista de </a:t>
            </a:r>
            <a:r>
              <a:rPr lang="pt-BR" dirty="0" smtClean="0"/>
              <a:t>referências</a:t>
            </a:r>
          </a:p>
          <a:p>
            <a:endParaRPr lang="pt-BR" dirty="0" smtClean="0"/>
          </a:p>
          <a:p>
            <a:r>
              <a:rPr lang="pt-BR" dirty="0" smtClean="0"/>
              <a:t>antecedendo </a:t>
            </a:r>
            <a:r>
              <a:rPr lang="pt-BR" dirty="0"/>
              <a:t>resumos, resenhas e recensões.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9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Modelos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Monografia no todo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Inclui livro e/ou folheto (manual, guia, catálogo, enciclopédia, dicionário etc.) e trabalhos acadêmicos (teses, </a:t>
            </a:r>
            <a:r>
              <a:rPr lang="pt-BR" dirty="0" err="1"/>
              <a:t>dissertações,entre</a:t>
            </a:r>
            <a:r>
              <a:rPr lang="pt-BR" dirty="0"/>
              <a:t> outros).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b="1" dirty="0"/>
              <a:t>elementos </a:t>
            </a:r>
            <a:r>
              <a:rPr lang="pt-BR" b="1" dirty="0" smtClean="0"/>
              <a:t>essenciais </a:t>
            </a:r>
            <a:r>
              <a:rPr lang="pt-BR" dirty="0" smtClean="0"/>
              <a:t>são</a:t>
            </a:r>
            <a:r>
              <a:rPr lang="pt-BR" dirty="0"/>
              <a:t>: autor(es), título, edição, local, editora e data de </a:t>
            </a:r>
            <a:r>
              <a:rPr lang="pt-BR" dirty="0" smtClean="0"/>
              <a:t>publicação: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GOMES, L.G. </a:t>
            </a:r>
            <a:r>
              <a:rPr lang="pt-BR" b="1" dirty="0" smtClean="0"/>
              <a:t>Novela e sociedade no Brasil. </a:t>
            </a:r>
            <a:r>
              <a:rPr lang="pt-BR" dirty="0" smtClean="0"/>
              <a:t>Niterói: </a:t>
            </a:r>
            <a:r>
              <a:rPr lang="pt-BR" dirty="0" err="1" smtClean="0"/>
              <a:t>EdUFF</a:t>
            </a:r>
            <a:r>
              <a:rPr lang="pt-BR" dirty="0" smtClean="0"/>
              <a:t>, 1998.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69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Quando necessário, podem ser acrescentados </a:t>
            </a:r>
            <a:r>
              <a:rPr lang="pt-BR" b="1" dirty="0" smtClean="0"/>
              <a:t>elementos complementares</a:t>
            </a:r>
            <a:r>
              <a:rPr lang="pt-BR" dirty="0" smtClean="0"/>
              <a:t>: 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dirty="0" smtClean="0"/>
              <a:t>GOMES</a:t>
            </a:r>
            <a:r>
              <a:rPr lang="pt-BR" dirty="0"/>
              <a:t>, L.G. </a:t>
            </a:r>
            <a:r>
              <a:rPr lang="pt-BR" b="1" dirty="0"/>
              <a:t>Novela e sociedade no </a:t>
            </a:r>
            <a:r>
              <a:rPr lang="pt-BR" b="1" dirty="0" smtClean="0"/>
              <a:t>Brasil</a:t>
            </a:r>
            <a:r>
              <a:rPr lang="pt-BR" dirty="0" smtClean="0"/>
              <a:t>:</a:t>
            </a:r>
            <a:r>
              <a:rPr lang="pt-BR" b="1" dirty="0" smtClean="0"/>
              <a:t> </a:t>
            </a:r>
            <a:r>
              <a:rPr lang="pt-BR" dirty="0" smtClean="0"/>
              <a:t>só se vê na Globo</a:t>
            </a:r>
            <a:r>
              <a:rPr lang="pt-BR" b="1" dirty="0" smtClean="0"/>
              <a:t>. </a:t>
            </a:r>
            <a:r>
              <a:rPr lang="pt-BR" dirty="0" smtClean="0"/>
              <a:t>Niterói</a:t>
            </a:r>
            <a:r>
              <a:rPr lang="pt-BR" dirty="0"/>
              <a:t>: EdUFF,1998. 137 p., 21 cm. (Coleção Antropologia e Ciência Política, 15</a:t>
            </a:r>
            <a:r>
              <a:rPr lang="pt-BR" dirty="0" smtClean="0"/>
              <a:t>). ISBN </a:t>
            </a:r>
            <a:r>
              <a:rPr lang="pt-BR" dirty="0"/>
              <a:t>85-228-0268-8.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67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Dois autores: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ANDRADE, Flávio; GOMES, L.G. </a:t>
            </a:r>
            <a:r>
              <a:rPr lang="pt-BR" b="1" dirty="0"/>
              <a:t>Novela e sociedade no Brasil. </a:t>
            </a:r>
            <a:r>
              <a:rPr lang="pt-BR" dirty="0"/>
              <a:t>Niterói: EdUFF,1998. </a:t>
            </a:r>
            <a:r>
              <a:rPr lang="pt-BR" dirty="0" smtClean="0"/>
              <a:t>(</a:t>
            </a:r>
            <a:r>
              <a:rPr lang="pt-BR" dirty="0"/>
              <a:t>Coleção Antropologia e Ciência Política, 15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Mais de três autores: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URANI, A. et </a:t>
            </a:r>
            <a:r>
              <a:rPr lang="pt-BR" dirty="0" smtClean="0"/>
              <a:t>al. </a:t>
            </a:r>
            <a:r>
              <a:rPr lang="pt-BR" b="1" dirty="0" smtClean="0"/>
              <a:t>Constituição </a:t>
            </a:r>
            <a:r>
              <a:rPr lang="pt-BR" b="1" dirty="0"/>
              <a:t>de uma matriz de </a:t>
            </a:r>
            <a:r>
              <a:rPr lang="pt-BR" b="1" dirty="0" smtClean="0"/>
              <a:t>contabilidade social</a:t>
            </a:r>
            <a:r>
              <a:rPr lang="pt-BR" dirty="0" smtClean="0"/>
              <a:t> </a:t>
            </a:r>
            <a:r>
              <a:rPr lang="pt-BR" b="1" dirty="0" smtClean="0"/>
              <a:t>para </a:t>
            </a:r>
            <a:r>
              <a:rPr lang="pt-BR" b="1" dirty="0"/>
              <a:t>o </a:t>
            </a:r>
            <a:r>
              <a:rPr lang="pt-BR" b="1" dirty="0" smtClean="0"/>
              <a:t>Brasil</a:t>
            </a:r>
            <a:r>
              <a:rPr lang="pt-BR" dirty="0" smtClean="0"/>
              <a:t>. Brasília: </a:t>
            </a:r>
            <a:r>
              <a:rPr lang="pt-BR" dirty="0"/>
              <a:t>IPEA, 1994.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7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Organizadores: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ANDRADE, </a:t>
            </a:r>
            <a:r>
              <a:rPr lang="pt-BR" dirty="0" smtClean="0"/>
              <a:t>F.; </a:t>
            </a:r>
            <a:r>
              <a:rPr lang="pt-BR" dirty="0"/>
              <a:t>GOMES, </a:t>
            </a:r>
            <a:r>
              <a:rPr lang="pt-BR" dirty="0" smtClean="0"/>
              <a:t>Luiz (Org.). </a:t>
            </a:r>
            <a:r>
              <a:rPr lang="pt-BR" b="1" dirty="0"/>
              <a:t>Novela e sociedade no Brasil. </a:t>
            </a:r>
            <a:r>
              <a:rPr lang="pt-BR" dirty="0"/>
              <a:t>Niterói: EdUFF,1998. </a:t>
            </a:r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97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Monografia </a:t>
            </a:r>
            <a:r>
              <a:rPr lang="pt-BR" b="1" dirty="0" smtClean="0"/>
              <a:t>em </a:t>
            </a:r>
            <a:r>
              <a:rPr lang="pt-BR" b="1" dirty="0"/>
              <a:t>meio </a:t>
            </a:r>
            <a:r>
              <a:rPr lang="pt-BR" b="1" dirty="0" smtClean="0"/>
              <a:t>eletrônico</a:t>
            </a:r>
          </a:p>
          <a:p>
            <a:pPr marL="0" indent="0">
              <a:buNone/>
            </a:pPr>
            <a:r>
              <a:rPr lang="pt-BR" dirty="0"/>
              <a:t>As referências devem obedecer aos padrões indicados para os documentos </a:t>
            </a:r>
            <a:r>
              <a:rPr lang="pt-BR" dirty="0" smtClean="0"/>
              <a:t>monográficos, </a:t>
            </a:r>
            <a:r>
              <a:rPr lang="pt-BR" dirty="0"/>
              <a:t>acrescidas das informações relativas à descrição física do meio </a:t>
            </a:r>
            <a:r>
              <a:rPr lang="pt-BR" dirty="0" smtClean="0"/>
              <a:t>eletrônico: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dirty="0" smtClean="0"/>
              <a:t>GOMES</a:t>
            </a:r>
            <a:r>
              <a:rPr lang="pt-BR" dirty="0"/>
              <a:t>, L.G. </a:t>
            </a:r>
            <a:r>
              <a:rPr lang="pt-BR" b="1" dirty="0"/>
              <a:t>Novela e sociedade no Brasil. </a:t>
            </a:r>
            <a:r>
              <a:rPr lang="pt-BR" dirty="0"/>
              <a:t>Niterói: </a:t>
            </a:r>
            <a:r>
              <a:rPr lang="pt-BR" dirty="0" err="1"/>
              <a:t>EdUFF</a:t>
            </a:r>
            <a:r>
              <a:rPr lang="pt-BR" dirty="0"/>
              <a:t>, 1998</a:t>
            </a:r>
            <a:r>
              <a:rPr lang="pt-BR" dirty="0" smtClean="0"/>
              <a:t>. Disponível em: &lt;</a:t>
            </a:r>
            <a:r>
              <a:rPr lang="pt-BR" dirty="0"/>
              <a:t>http://</a:t>
            </a:r>
            <a:r>
              <a:rPr lang="pt-BR" dirty="0" smtClean="0"/>
              <a:t>www.terra.com.br/virtualbooks.htm</a:t>
            </a:r>
            <a:r>
              <a:rPr lang="pt-BR" dirty="0"/>
              <a:t>&gt;. Acesso em: 10 jan. </a:t>
            </a:r>
            <a:r>
              <a:rPr lang="pt-BR" dirty="0" smtClean="0"/>
              <a:t>2002.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b="1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4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Parte de monografia</a:t>
            </a:r>
          </a:p>
          <a:p>
            <a:pPr marL="0" indent="0">
              <a:buNone/>
            </a:pPr>
            <a:r>
              <a:rPr lang="pt-BR" dirty="0"/>
              <a:t>Inclui capítulo, volume, fragmento e outras partes de uma obra, com autor(es) e/ou título próprios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</a:t>
            </a:r>
            <a:r>
              <a:rPr lang="pt-BR" b="1" dirty="0"/>
              <a:t>elementos essenciais </a:t>
            </a:r>
            <a:r>
              <a:rPr lang="pt-BR" dirty="0"/>
              <a:t>são: autor(es), título da parte, seguidos da expressão “In:”, e da referência completa da monografia no todo. No final da referência, deve-se informar a paginação ou outra forma de individualizar a </a:t>
            </a:r>
            <a:r>
              <a:rPr lang="pt-BR" dirty="0" smtClean="0"/>
              <a:t>parte referenciada.</a:t>
            </a:r>
            <a:endParaRPr lang="pt-BR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064122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171</TotalTime>
  <Words>625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 Unicode MS</vt:lpstr>
      <vt:lpstr>Arial</vt:lpstr>
      <vt:lpstr>Corbel</vt:lpstr>
      <vt:lpstr>Profundidade</vt:lpstr>
      <vt:lpstr>ABNT NBR 6023</vt:lpstr>
      <vt:lpstr>Elementos da referência </vt:lpstr>
      <vt:lpstr>Localização </vt:lpstr>
      <vt:lpstr>Modelos </vt:lpstr>
      <vt:lpstr>Modelos</vt:lpstr>
      <vt:lpstr>Modelos</vt:lpstr>
      <vt:lpstr>Modelos</vt:lpstr>
      <vt:lpstr>Modelos</vt:lpstr>
      <vt:lpstr>Modelos</vt:lpstr>
      <vt:lpstr>Modelos</vt:lpstr>
      <vt:lpstr>Modelos</vt:lpstr>
      <vt:lpstr>Modelos</vt:lpstr>
      <vt:lpstr>Modelos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ABNT NBR 6023</dc:title>
  <dc:creator>Iuri Mattos de Carvalho</dc:creator>
  <cp:lastModifiedBy>smc advocacia e consultoria</cp:lastModifiedBy>
  <cp:revision>12</cp:revision>
  <dcterms:created xsi:type="dcterms:W3CDTF">2016-03-30T14:24:02Z</dcterms:created>
  <dcterms:modified xsi:type="dcterms:W3CDTF">2016-09-08T22:27:59Z</dcterms:modified>
</cp:coreProperties>
</file>