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as\Documents\ARTHUR\Power%20BI\Intensiv&#227;o%20hashtag\Projeto%20analise%20de%20clientes\BaseCancelamento%20-%20Gabari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as\Documents\ARTHUR\Power%20BI\Intensiv&#227;o%20hashtag\Projeto%20analise%20de%20clientes\BaseCancelamento%20-%20Gabarit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as\Documents\ARTHUR\Power%20BI\Intensiv&#227;o%20hashtag\Projeto%20analise%20de%20clientes\BaseCancelamento%20-%20Gabarit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as\Documents\ARTHUR\Power%20BI\Intensiv&#227;o%20hashtag\Projeto%20analise%20de%20clientes\BaseCancelamento%20-%20Gabarit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as\Documents\ARTHUR\Power%20BI\Intensiv&#227;o%20hashtag\Projeto%20analise%20de%20clientes\BaseCancelamento%20-%20Gabarit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olas\Documents\ARTHUR\Power%20BI\Intensiv&#227;o%20hashtag\Projeto%20analise%20de%20clientes\BaseCancelamento%20-%20Gabarit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71712936440554E-2"/>
          <c:y val="0.1311760545564773"/>
          <c:w val="0.93681496062992131"/>
          <c:h val="0.79005897032385164"/>
        </c:manualLayout>
      </c:layout>
      <c:barChart>
        <c:barDir val="col"/>
        <c:grouping val="clustered"/>
        <c:varyColors val="0"/>
        <c:ser>
          <c:idx val="0"/>
          <c:order val="0"/>
          <c:tx>
            <c:v>% Cancelamento</c:v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 Notas Completo'!$A$5:$A$7</c:f>
              <c:strCache>
                <c:ptCount val="3"/>
                <c:pt idx="0">
                  <c:v>Boleto</c:v>
                </c:pt>
                <c:pt idx="1">
                  <c:v>Cartão</c:v>
                </c:pt>
                <c:pt idx="2">
                  <c:v>PIX</c:v>
                </c:pt>
              </c:strCache>
            </c:strRef>
          </c:cat>
          <c:val>
            <c:numRef>
              <c:f>'Cálculo Notas Completo'!$E$5:$E$7</c:f>
              <c:numCache>
                <c:formatCode>0%</c:formatCode>
                <c:ptCount val="3"/>
                <c:pt idx="0">
                  <c:v>0.48066298342541436</c:v>
                </c:pt>
                <c:pt idx="1">
                  <c:v>0.15469613259668508</c:v>
                </c:pt>
                <c:pt idx="2">
                  <c:v>0.36464088397790057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2-4F8E-82EF-C7361555565A}"/>
            </c:ext>
          </c:extLst>
        </c:ser>
        <c:ser>
          <c:idx val="1"/>
          <c:order val="1"/>
          <c:tx>
            <c:v>% Renovação</c:v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 Notas Completo'!$A$5:$A$7</c:f>
              <c:strCache>
                <c:ptCount val="3"/>
                <c:pt idx="0">
                  <c:v>Boleto</c:v>
                </c:pt>
                <c:pt idx="1">
                  <c:v>Cartão</c:v>
                </c:pt>
                <c:pt idx="2">
                  <c:v>PIX</c:v>
                </c:pt>
              </c:strCache>
            </c:strRef>
          </c:cat>
          <c:val>
            <c:numRef>
              <c:f>'Cálculo Notas Completo'!$F$5:$F$7</c:f>
              <c:numCache>
                <c:formatCode>0%</c:formatCode>
                <c:ptCount val="3"/>
                <c:pt idx="0">
                  <c:v>0.28526645768025077</c:v>
                </c:pt>
                <c:pt idx="1">
                  <c:v>0.40752351097178685</c:v>
                </c:pt>
                <c:pt idx="2">
                  <c:v>0.30721003134796238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C2-4F8E-82EF-C7361555565A}"/>
            </c:ext>
          </c:extLst>
        </c:ser>
        <c:ser>
          <c:idx val="2"/>
          <c:order val="2"/>
          <c:tx>
            <c:v>Nota de Impacto</c:v>
          </c:tx>
          <c:spPr>
            <a:solidFill>
              <a:srgbClr val="0012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 Notas Completo'!$A$5:$A$7</c:f>
              <c:strCache>
                <c:ptCount val="3"/>
                <c:pt idx="0">
                  <c:v>Boleto</c:v>
                </c:pt>
                <c:pt idx="1">
                  <c:v>Cartão</c:v>
                </c:pt>
                <c:pt idx="2">
                  <c:v>PIX</c:v>
                </c:pt>
              </c:strCache>
            </c:strRef>
          </c:cat>
          <c:val>
            <c:numRef>
              <c:f>'Cálculo Notas Completo'!$G$5:$G$7</c:f>
              <c:numCache>
                <c:formatCode>#,##0.00</c:formatCode>
                <c:ptCount val="3"/>
                <c:pt idx="0">
                  <c:v>0.19539652574516359</c:v>
                </c:pt>
                <c:pt idx="1">
                  <c:v>0.25282737837510177</c:v>
                </c:pt>
                <c:pt idx="2">
                  <c:v>5.7430852629938189E-2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C2-4F8E-82EF-C736155556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836927"/>
        <c:axId val="393833087"/>
      </c:barChart>
      <c:catAx>
        <c:axId val="39383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833087"/>
        <c:crosses val="autoZero"/>
        <c:auto val="1"/>
        <c:lblAlgn val="ctr"/>
        <c:lblOffset val="100"/>
        <c:noMultiLvlLbl val="0"/>
      </c:catAx>
      <c:valAx>
        <c:axId val="3938330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9383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795338365019798"/>
          <c:y val="1.6978363433712118E-3"/>
          <c:w val="0.69374059492563434"/>
          <c:h val="0.17419145523476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77777777777776E-2"/>
          <c:y val="0.33786949014404666"/>
          <c:w val="0.93681496062992131"/>
          <c:h val="0.49706656545995298"/>
        </c:manualLayout>
      </c:layout>
      <c:barChart>
        <c:barDir val="col"/>
        <c:grouping val="clustered"/>
        <c:varyColors val="0"/>
        <c:ser>
          <c:idx val="0"/>
          <c:order val="0"/>
          <c:tx>
            <c:v>% Cancelamento</c:v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Completo'!$E$13:$E$16</c:f>
              <c:numCache>
                <c:formatCode>0%</c:formatCode>
                <c:ptCount val="4"/>
                <c:pt idx="0">
                  <c:v>0.2541436464088398</c:v>
                </c:pt>
                <c:pt idx="1">
                  <c:v>0.28176795580110497</c:v>
                </c:pt>
                <c:pt idx="2">
                  <c:v>0.18784530386740331</c:v>
                </c:pt>
                <c:pt idx="3">
                  <c:v>0.27624309392265195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F-4857-AC2E-4D05E8C9FDDE}"/>
            </c:ext>
          </c:extLst>
        </c:ser>
        <c:ser>
          <c:idx val="1"/>
          <c:order val="1"/>
          <c:tx>
            <c:v>% Renovação</c:v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Completo'!$F$13:$F$16</c:f>
              <c:numCache>
                <c:formatCode>0%</c:formatCode>
                <c:ptCount val="4"/>
                <c:pt idx="0">
                  <c:v>0.25391849529780564</c:v>
                </c:pt>
                <c:pt idx="1">
                  <c:v>0.2225705329153605</c:v>
                </c:pt>
                <c:pt idx="2">
                  <c:v>0.2413793103448276</c:v>
                </c:pt>
                <c:pt idx="3">
                  <c:v>0.28213166144200624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F-4857-AC2E-4D05E8C9FDDE}"/>
            </c:ext>
          </c:extLst>
        </c:ser>
        <c:ser>
          <c:idx val="2"/>
          <c:order val="2"/>
          <c:tx>
            <c:v>Nota de Impacto</c:v>
          </c:tx>
          <c:spPr>
            <a:solidFill>
              <a:srgbClr val="0012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Completo'!$G$13:$G$16</c:f>
              <c:numCache>
                <c:formatCode>0.00</c:formatCode>
                <c:ptCount val="4"/>
                <c:pt idx="0">
                  <c:v>2.2515111103416086E-4</c:v>
                </c:pt>
                <c:pt idx="1">
                  <c:v>5.9197422885744477E-2</c:v>
                </c:pt>
                <c:pt idx="2">
                  <c:v>5.353400647742429E-2</c:v>
                </c:pt>
                <c:pt idx="3">
                  <c:v>5.888567519354293E-3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F-4857-AC2E-4D05E8C9FD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836927"/>
        <c:axId val="393833087"/>
      </c:barChart>
      <c:catAx>
        <c:axId val="39383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833087"/>
        <c:crosses val="autoZero"/>
        <c:auto val="1"/>
        <c:lblAlgn val="ctr"/>
        <c:lblOffset val="100"/>
        <c:noMultiLvlLbl val="0"/>
      </c:catAx>
      <c:valAx>
        <c:axId val="3938330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9383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257961309135754"/>
          <c:y val="4.5678317734800869E-3"/>
          <c:w val="0.69374059492563434"/>
          <c:h val="0.17419145523476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77777777777776E-2"/>
          <c:y val="0.17634259259259263"/>
          <c:w val="0.93681496062992131"/>
          <c:h val="0.65859394330472798"/>
        </c:manualLayout>
      </c:layout>
      <c:barChart>
        <c:barDir val="col"/>
        <c:grouping val="clustered"/>
        <c:varyColors val="0"/>
        <c:ser>
          <c:idx val="0"/>
          <c:order val="0"/>
          <c:tx>
            <c:v>% Cancelamento</c:v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Completo'!$E$22:$E$26</c:f>
              <c:numCache>
                <c:formatCode>0%</c:formatCode>
                <c:ptCount val="5"/>
                <c:pt idx="0">
                  <c:v>0.29281767955801102</c:v>
                </c:pt>
                <c:pt idx="1">
                  <c:v>0.22651933701657459</c:v>
                </c:pt>
                <c:pt idx="2">
                  <c:v>0.20994475138121546</c:v>
                </c:pt>
                <c:pt idx="3">
                  <c:v>0.16022099447513813</c:v>
                </c:pt>
                <c:pt idx="4">
                  <c:v>0.11049723756906077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FC-459F-900F-A3B55EBAF0C4}"/>
            </c:ext>
          </c:extLst>
        </c:ser>
        <c:ser>
          <c:idx val="1"/>
          <c:order val="1"/>
          <c:tx>
            <c:v>% Renovação</c:v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Completo'!$F$22:$F$26</c:f>
              <c:numCache>
                <c:formatCode>0%</c:formatCode>
                <c:ptCount val="5"/>
                <c:pt idx="0">
                  <c:v>0.12225705329153605</c:v>
                </c:pt>
                <c:pt idx="1">
                  <c:v>0.19122257053291536</c:v>
                </c:pt>
                <c:pt idx="2">
                  <c:v>0.20689655172413793</c:v>
                </c:pt>
                <c:pt idx="3">
                  <c:v>0.25391849529780564</c:v>
                </c:pt>
                <c:pt idx="4">
                  <c:v>0.22570532915360503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FC-459F-900F-A3B55EBAF0C4}"/>
            </c:ext>
          </c:extLst>
        </c:ser>
        <c:ser>
          <c:idx val="2"/>
          <c:order val="2"/>
          <c:tx>
            <c:v>Nota de Impacto</c:v>
          </c:tx>
          <c:spPr>
            <a:solidFill>
              <a:srgbClr val="0012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Completo'!$G$22:$G$26</c:f>
              <c:numCache>
                <c:formatCode>0.00</c:formatCode>
                <c:ptCount val="5"/>
                <c:pt idx="0">
                  <c:v>0.17056062626647497</c:v>
                </c:pt>
                <c:pt idx="1">
                  <c:v>3.5296766483659231E-2</c:v>
                </c:pt>
                <c:pt idx="2">
                  <c:v>3.0481996570775327E-3</c:v>
                </c:pt>
                <c:pt idx="3">
                  <c:v>9.3697500822667507E-2</c:v>
                </c:pt>
                <c:pt idx="4">
                  <c:v>0.11520809158454426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FC-459F-900F-A3B55EBAF0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836927"/>
        <c:axId val="393833087"/>
      </c:barChart>
      <c:catAx>
        <c:axId val="39383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833087"/>
        <c:crosses val="autoZero"/>
        <c:auto val="1"/>
        <c:lblAlgn val="ctr"/>
        <c:lblOffset val="100"/>
        <c:noMultiLvlLbl val="0"/>
      </c:catAx>
      <c:valAx>
        <c:axId val="3938330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9383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62594050743657"/>
          <c:y val="0.11913094196558764"/>
          <c:w val="0.69374059492563434"/>
          <c:h val="0.17419145523476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77777777777776E-2"/>
          <c:y val="0.17634259259259263"/>
          <c:w val="0.93681496062992131"/>
          <c:h val="0.65859394330472798"/>
        </c:manualLayout>
      </c:layout>
      <c:barChart>
        <c:barDir val="col"/>
        <c:grouping val="clustered"/>
        <c:varyColors val="0"/>
        <c:ser>
          <c:idx val="0"/>
          <c:order val="0"/>
          <c:tx>
            <c:v>% Cancelamento</c:v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Completo'!$E$32:$E$36</c:f>
              <c:numCache>
                <c:formatCode>0%</c:formatCode>
                <c:ptCount val="5"/>
                <c:pt idx="0">
                  <c:v>0.20441988950276244</c:v>
                </c:pt>
                <c:pt idx="1">
                  <c:v>0.18784530386740331</c:v>
                </c:pt>
                <c:pt idx="2">
                  <c:v>0.19337016574585636</c:v>
                </c:pt>
                <c:pt idx="3">
                  <c:v>0.22651933701657459</c:v>
                </c:pt>
                <c:pt idx="4">
                  <c:v>0.18784530386740331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3-40AE-BD59-FEDA2D8A3AA9}"/>
            </c:ext>
          </c:extLst>
        </c:ser>
        <c:ser>
          <c:idx val="1"/>
          <c:order val="1"/>
          <c:tx>
            <c:v>% Renovação</c:v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Completo'!$F$32:$F$36</c:f>
              <c:numCache>
                <c:formatCode>0%</c:formatCode>
                <c:ptCount val="5"/>
                <c:pt idx="0">
                  <c:v>0.19122257053291536</c:v>
                </c:pt>
                <c:pt idx="1">
                  <c:v>0.20376175548589343</c:v>
                </c:pt>
                <c:pt idx="2">
                  <c:v>0.20062695924764889</c:v>
                </c:pt>
                <c:pt idx="3">
                  <c:v>0.18181818181818182</c:v>
                </c:pt>
                <c:pt idx="4">
                  <c:v>0.2225705329153605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23-40AE-BD59-FEDA2D8A3AA9}"/>
            </c:ext>
          </c:extLst>
        </c:ser>
        <c:ser>
          <c:idx val="2"/>
          <c:order val="2"/>
          <c:tx>
            <c:v>Nota de Impacto</c:v>
          </c:tx>
          <c:spPr>
            <a:solidFill>
              <a:srgbClr val="0012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'Cálculo Notas Completo'!$G$32:$G$36</c:f>
              <c:numCache>
                <c:formatCode>0.00</c:formatCode>
                <c:ptCount val="5"/>
                <c:pt idx="0">
                  <c:v>1.3197318969847077E-2</c:v>
                </c:pt>
                <c:pt idx="1">
                  <c:v>1.5916451618490118E-2</c:v>
                </c:pt>
                <c:pt idx="2">
                  <c:v>7.2567935017925356E-3</c:v>
                </c:pt>
                <c:pt idx="3">
                  <c:v>4.4701155198392767E-2</c:v>
                </c:pt>
                <c:pt idx="4">
                  <c:v>3.472522904795719E-2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23-40AE-BD59-FEDA2D8A3A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836927"/>
        <c:axId val="393833087"/>
      </c:barChart>
      <c:catAx>
        <c:axId val="39383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833087"/>
        <c:crosses val="autoZero"/>
        <c:auto val="1"/>
        <c:lblAlgn val="ctr"/>
        <c:lblOffset val="100"/>
        <c:noMultiLvlLbl val="0"/>
      </c:catAx>
      <c:valAx>
        <c:axId val="3938330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9383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257954301250523"/>
          <c:y val="2.4167103325082237E-4"/>
          <c:w val="0.69374059492563434"/>
          <c:h val="0.17419145523476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492793621588469E-2"/>
          <c:y val="9.0474098524156114E-3"/>
          <c:w val="0.9730144127568231"/>
          <c:h val="0.861790722249266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'Resumo Notas'!$A$2:$A$5</c:f>
              <c:strCache>
                <c:ptCount val="4"/>
                <c:pt idx="0">
                  <c:v>Método de Pagamento</c:v>
                </c:pt>
                <c:pt idx="1">
                  <c:v>Avaliacao Suporte</c:v>
                </c:pt>
                <c:pt idx="2">
                  <c:v>Experiencia OnBoarding</c:v>
                </c:pt>
                <c:pt idx="3">
                  <c:v>Avaliação da Plataforma</c:v>
                </c:pt>
              </c:strCache>
            </c:strRef>
          </c:cat>
          <c:val>
            <c:numRef>
              <c:f>'Resumo Notas'!$B$2:$B$5</c:f>
              <c:numCache>
                <c:formatCode>0.00</c:formatCode>
                <c:ptCount val="4"/>
                <c:pt idx="0">
                  <c:v>0.50565475675020355</c:v>
                </c:pt>
                <c:pt idx="1">
                  <c:v>0.41781118481442348</c:v>
                </c:pt>
                <c:pt idx="2">
                  <c:v>0.11</c:v>
                </c:pt>
                <c:pt idx="3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E-417D-A9D9-915ABB6A5B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234959"/>
        <c:axId val="393836447"/>
      </c:barChart>
      <c:catAx>
        <c:axId val="3912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836447"/>
        <c:crosses val="autoZero"/>
        <c:auto val="1"/>
        <c:lblAlgn val="ctr"/>
        <c:lblOffset val="100"/>
        <c:noMultiLvlLbl val="0"/>
      </c:catAx>
      <c:valAx>
        <c:axId val="393836447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9123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471712936440554E-2"/>
          <c:y val="0.1311760545564773"/>
          <c:w val="0.93681496062992131"/>
          <c:h val="0.79005897032385164"/>
        </c:manualLayout>
      </c:layout>
      <c:barChart>
        <c:barDir val="col"/>
        <c:grouping val="clustered"/>
        <c:varyColors val="0"/>
        <c:ser>
          <c:idx val="0"/>
          <c:order val="0"/>
          <c:tx>
            <c:v>% Cancelamento</c:v>
          </c:tx>
          <c:spPr>
            <a:solidFill>
              <a:schemeClr val="tx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 Notas Completo'!$A$5:$A$7</c:f>
              <c:strCache>
                <c:ptCount val="3"/>
                <c:pt idx="0">
                  <c:v>Boleto</c:v>
                </c:pt>
                <c:pt idx="1">
                  <c:v>Cartão</c:v>
                </c:pt>
                <c:pt idx="2">
                  <c:v>PIX</c:v>
                </c:pt>
              </c:strCache>
            </c:strRef>
          </c:cat>
          <c:val>
            <c:numRef>
              <c:f>'Cálculo Notas Completo'!$E$5:$E$7</c:f>
              <c:numCache>
                <c:formatCode>0%</c:formatCode>
                <c:ptCount val="3"/>
                <c:pt idx="0">
                  <c:v>0.48066298342541436</c:v>
                </c:pt>
                <c:pt idx="1">
                  <c:v>0.15469613259668508</c:v>
                </c:pt>
                <c:pt idx="2">
                  <c:v>0.36464088397790057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2-4F8E-82EF-C7361555565A}"/>
            </c:ext>
          </c:extLst>
        </c:ser>
        <c:ser>
          <c:idx val="1"/>
          <c:order val="1"/>
          <c:tx>
            <c:v>% Renovação</c:v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 Notas Completo'!$A$5:$A$7</c:f>
              <c:strCache>
                <c:ptCount val="3"/>
                <c:pt idx="0">
                  <c:v>Boleto</c:v>
                </c:pt>
                <c:pt idx="1">
                  <c:v>Cartão</c:v>
                </c:pt>
                <c:pt idx="2">
                  <c:v>PIX</c:v>
                </c:pt>
              </c:strCache>
            </c:strRef>
          </c:cat>
          <c:val>
            <c:numRef>
              <c:f>'Cálculo Notas Completo'!$F$5:$F$7</c:f>
              <c:numCache>
                <c:formatCode>0%</c:formatCode>
                <c:ptCount val="3"/>
                <c:pt idx="0">
                  <c:v>0.28526645768025077</c:v>
                </c:pt>
                <c:pt idx="1">
                  <c:v>0.40752351097178685</c:v>
                </c:pt>
                <c:pt idx="2">
                  <c:v>0.30721003134796238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C2-4F8E-82EF-C7361555565A}"/>
            </c:ext>
          </c:extLst>
        </c:ser>
        <c:ser>
          <c:idx val="2"/>
          <c:order val="2"/>
          <c:tx>
            <c:v>Nota de Impacto</c:v>
          </c:tx>
          <c:spPr>
            <a:solidFill>
              <a:srgbClr val="00123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'Cálculo Notas Completo'!$A$5:$A$7</c:f>
              <c:strCache>
                <c:ptCount val="3"/>
                <c:pt idx="0">
                  <c:v>Boleto</c:v>
                </c:pt>
                <c:pt idx="1">
                  <c:v>Cartão</c:v>
                </c:pt>
                <c:pt idx="2">
                  <c:v>PIX</c:v>
                </c:pt>
              </c:strCache>
            </c:strRef>
          </c:cat>
          <c:val>
            <c:numRef>
              <c:f>'Cálculo Notas Completo'!$G$5:$G$7</c:f>
              <c:numCache>
                <c:formatCode>#,##0.00</c:formatCode>
                <c:ptCount val="3"/>
                <c:pt idx="0">
                  <c:v>0.19539652574516359</c:v>
                </c:pt>
                <c:pt idx="1">
                  <c:v>0.25282737837510177</c:v>
                </c:pt>
                <c:pt idx="2">
                  <c:v>5.7430852629938189E-2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C2-4F8E-82EF-C736155556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836927"/>
        <c:axId val="393833087"/>
      </c:barChart>
      <c:catAx>
        <c:axId val="39383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3833087"/>
        <c:crosses val="autoZero"/>
        <c:auto val="1"/>
        <c:lblAlgn val="ctr"/>
        <c:lblOffset val="100"/>
        <c:noMultiLvlLbl val="0"/>
      </c:catAx>
      <c:valAx>
        <c:axId val="39383308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9383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795338365019798"/>
          <c:y val="1.6978363433712118E-3"/>
          <c:w val="0.69374059492563434"/>
          <c:h val="0.174191455234762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77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5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3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8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88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278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64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4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1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6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88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28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02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11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575A65-D85A-484A-ACDF-57FCC85D7AFE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87CD-8890-40B5-BA13-03ABA42D0E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840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87829-2D5E-6DA4-F7F3-0A6D62A48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ANÁLISE DE CLIENTES </a:t>
            </a:r>
          </a:p>
        </p:txBody>
      </p:sp>
    </p:spTree>
    <p:extLst>
      <p:ext uri="{BB962C8B-B14F-4D97-AF65-F5344CB8AC3E}">
        <p14:creationId xmlns:p14="http://schemas.microsoft.com/office/powerpoint/2010/main" val="325851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75307-1AF7-9D3F-A2E1-D363B798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2653"/>
            <a:ext cx="10353762" cy="970450"/>
          </a:xfrm>
        </p:spPr>
        <p:txBody>
          <a:bodyPr/>
          <a:lstStyle/>
          <a:p>
            <a:r>
              <a:rPr lang="pt-BR" dirty="0"/>
              <a:t>Notas de impacto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4AF3F09-0566-FF13-52F3-4690572DA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82534"/>
              </p:ext>
            </p:extLst>
          </p:nvPr>
        </p:nvGraphicFramePr>
        <p:xfrm>
          <a:off x="914400" y="1580051"/>
          <a:ext cx="10353675" cy="4211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246D837-F7C0-14D8-0B0C-A234EBEE93F0}"/>
              </a:ext>
            </a:extLst>
          </p:cNvPr>
          <p:cNvSpPr txBox="1"/>
          <p:nvPr/>
        </p:nvSpPr>
        <p:spPr>
          <a:xfrm>
            <a:off x="1174984" y="5791201"/>
            <a:ext cx="10240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Nessa comparação podemos ver que o impacto do </a:t>
            </a:r>
            <a:r>
              <a:rPr lang="pt-BR" sz="2000" b="1" dirty="0"/>
              <a:t>método de pagamento </a:t>
            </a:r>
            <a:r>
              <a:rPr lang="pt-BR" sz="2000" dirty="0"/>
              <a:t>no cancelamento é muito grande, vamos direcionar nossa atenção nisso.</a:t>
            </a:r>
          </a:p>
        </p:txBody>
      </p:sp>
    </p:spTree>
    <p:extLst>
      <p:ext uri="{BB962C8B-B14F-4D97-AF65-F5344CB8AC3E}">
        <p14:creationId xmlns:p14="http://schemas.microsoft.com/office/powerpoint/2010/main" val="11304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28C2-90C3-256D-591A-6BD41B975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D459B-54A5-0A9A-B9E7-65B4B0A9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Pagamento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894E215-2ED4-4B61-6D5C-1694DBE22CDB}"/>
              </a:ext>
            </a:extLst>
          </p:cNvPr>
          <p:cNvGraphicFramePr>
            <a:graphicFrameLocks/>
          </p:cNvGraphicFramePr>
          <p:nvPr/>
        </p:nvGraphicFramePr>
        <p:xfrm>
          <a:off x="647114" y="1580050"/>
          <a:ext cx="11071273" cy="3864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27AD006-BFD9-803B-84CD-7EF7D32EF196}"/>
              </a:ext>
            </a:extLst>
          </p:cNvPr>
          <p:cNvSpPr txBox="1"/>
          <p:nvPr/>
        </p:nvSpPr>
        <p:spPr>
          <a:xfrm>
            <a:off x="1062442" y="5648235"/>
            <a:ext cx="10240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Voltando ao gráfico de forma de pagamento, aqui vemos que dentre as pessoas que cancelaram 48%, fizeram o pagamento no boleto. Já a quantidade de pessoas que cancelaram que pagaram no cartão foi de apenas 15%. Só aqui você já começa a entender que o método de pagamento no boleto poder ser uma causa importante para o aumento do percentual de cancelamento</a:t>
            </a:r>
          </a:p>
        </p:txBody>
      </p:sp>
    </p:spTree>
    <p:extLst>
      <p:ext uri="{BB962C8B-B14F-4D97-AF65-F5344CB8AC3E}">
        <p14:creationId xmlns:p14="http://schemas.microsoft.com/office/powerpoint/2010/main" val="138470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4A00-FCC9-FA2B-F631-3D17172E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53A04-45E1-A61A-E82D-5EBA088D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/>
              <a:t>Com esses números, vamos criar a seguinte hipótese:</a:t>
            </a:r>
          </a:p>
          <a:p>
            <a:pPr lvl="1"/>
            <a:r>
              <a:rPr lang="pt-BR" sz="2200" dirty="0"/>
              <a:t>Quem paga no boleto e no pix acaba tendo um percentual de cancelamento maior, porque acabam tendo que fazer um “esforço” maior para renovar. Pensa que você teria que abrir o boleto no e-mail, pegar o código, abrir o banco pagar ou ler o código de barras. O pix é o mesmo processo, você teria que entrar no banco, pegar o número que precisa fazer o pix e pagar. Já no cartão de crédito, não tem nenhum “esforço”, a cobrança é feita de forma automática, ou seja, a pessoa não tem nenhum trabalho e não precisa se preocupar com nada!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22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6871-98F6-58B5-4929-661E3D11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DFB6D-74CA-55BF-C1B4-CE714133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b="1" dirty="0"/>
              <a:t>Agora que já temos a nossa hipótese, podemos partir para algumas ações para diminuir o percentual de cancelamento:	</a:t>
            </a:r>
          </a:p>
          <a:p>
            <a:pPr lvl="1"/>
            <a:r>
              <a:rPr lang="pt-BR" sz="2200" dirty="0"/>
              <a:t>Desconto para pagamento no cartão (incentivo para essa modalidade de pagamento) </a:t>
            </a:r>
          </a:p>
          <a:p>
            <a:pPr lvl="1"/>
            <a:r>
              <a:rPr lang="pt-BR" sz="2200" dirty="0"/>
              <a:t>Tirar as opções de pagamento por boleto e por pix da página de inscrição, deixar somente cartão e se a pessoa pedir, consegue pelo atendimento (diminui a adesão nas outras modalidades de pagamento)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81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07779-43C0-9509-F4CD-B0E0EA7E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2557B-B91F-EF93-59D2-37CBE18B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imagine que vamos propor essa ideia na empresa. Para isso, vamos fazer um teste com 3 páginas onde vamos ter diferentes formas de pagamento. A ideia é que as pessoas entrem nessas páginas de forma aleatória, assim vamos conseguir ter uma amostra melhor para nossas análises.</a:t>
            </a:r>
          </a:p>
          <a:p>
            <a:pPr lvl="1"/>
            <a:r>
              <a:rPr lang="pt-BR" dirty="0"/>
              <a:t>Página A ➢ Boleto ➢ Cartão ➢ Pix </a:t>
            </a:r>
          </a:p>
          <a:p>
            <a:pPr lvl="1"/>
            <a:r>
              <a:rPr lang="pt-BR" dirty="0"/>
              <a:t>Página B ➢ Boleto ➢ Cartão (10% de desconto) ➢ Pix </a:t>
            </a:r>
          </a:p>
          <a:p>
            <a:pPr lvl="1"/>
            <a:r>
              <a:rPr lang="pt-BR" dirty="0"/>
              <a:t>Página C ➢ Cartão ➢ Boleto e Pix (só pedindo no atendimento)</a:t>
            </a:r>
          </a:p>
          <a:p>
            <a:pPr marL="450000" lvl="1" indent="0">
              <a:buNone/>
            </a:pPr>
            <a:endParaRPr lang="pt-BR" dirty="0"/>
          </a:p>
          <a:p>
            <a:pPr marL="450000" lvl="1" indent="0">
              <a:buNone/>
            </a:pPr>
            <a:r>
              <a:rPr lang="pt-BR" dirty="0"/>
              <a:t>A ideia do teste é que a gente possa verificar como é o comportamento das vendas e verificar qual é a adesão das pessoas em cada uma dessas páginas.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27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9F32-6106-E1DF-A51A-4ABED99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9254724-6128-2782-749C-8878E6FFF779}"/>
              </a:ext>
            </a:extLst>
          </p:cNvPr>
          <p:cNvSpPr/>
          <p:nvPr/>
        </p:nvSpPr>
        <p:spPr>
          <a:xfrm>
            <a:off x="913795" y="1732449"/>
            <a:ext cx="3014512" cy="4851231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Página A</a:t>
            </a:r>
          </a:p>
          <a:p>
            <a:pPr algn="ctr"/>
            <a:endParaRPr lang="pt-BR" b="1" dirty="0"/>
          </a:p>
          <a:p>
            <a:r>
              <a:rPr lang="pt-BR" dirty="0"/>
              <a:t>Vendas no Pix – 44 Vendas no Boleto – 37 Vendas no Cartão – 226</a:t>
            </a:r>
          </a:p>
          <a:p>
            <a:endParaRPr lang="pt-BR" dirty="0"/>
          </a:p>
          <a:p>
            <a:r>
              <a:rPr lang="pt-BR" dirty="0"/>
              <a:t>Vendas totais – 307</a:t>
            </a:r>
          </a:p>
          <a:p>
            <a:endParaRPr lang="pt-BR" dirty="0"/>
          </a:p>
          <a:p>
            <a:r>
              <a:rPr lang="pt-BR" b="1" dirty="0"/>
              <a:t>Faturamento – R$307 mil</a:t>
            </a:r>
          </a:p>
          <a:p>
            <a:endParaRPr lang="pt-BR" dirty="0"/>
          </a:p>
          <a:p>
            <a:r>
              <a:rPr lang="pt-BR" dirty="0"/>
              <a:t>Traz muitas pessoas que </a:t>
            </a:r>
            <a:r>
              <a:rPr lang="pt-BR" b="1" dirty="0"/>
              <a:t>não renovam</a:t>
            </a:r>
            <a:r>
              <a:rPr lang="pt-BR" dirty="0"/>
              <a:t>, pois temos mais pagamentos de pix e boleto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678DA5-1473-9EA9-A32D-00689F015DCF}"/>
              </a:ext>
            </a:extLst>
          </p:cNvPr>
          <p:cNvSpPr/>
          <p:nvPr/>
        </p:nvSpPr>
        <p:spPr>
          <a:xfrm>
            <a:off x="4583420" y="1732448"/>
            <a:ext cx="3014512" cy="4851231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Página B</a:t>
            </a:r>
          </a:p>
          <a:p>
            <a:pPr algn="ctr"/>
            <a:endParaRPr lang="pt-BR" b="1" dirty="0"/>
          </a:p>
          <a:p>
            <a:r>
              <a:rPr lang="pt-BR" dirty="0"/>
              <a:t>Vendas no Pix – 16 Vendas no Boleto – 22 Vendas no Cartão – 270</a:t>
            </a:r>
          </a:p>
          <a:p>
            <a:endParaRPr lang="pt-BR" dirty="0"/>
          </a:p>
          <a:p>
            <a:r>
              <a:rPr lang="pt-BR" dirty="0"/>
              <a:t>Vendas totais – 308</a:t>
            </a:r>
          </a:p>
          <a:p>
            <a:endParaRPr lang="pt-BR" dirty="0"/>
          </a:p>
          <a:p>
            <a:r>
              <a:rPr lang="pt-BR" b="1" dirty="0"/>
              <a:t>Faturamento – R$281 mil</a:t>
            </a:r>
          </a:p>
          <a:p>
            <a:endParaRPr lang="pt-BR" dirty="0"/>
          </a:p>
          <a:p>
            <a:r>
              <a:rPr lang="pt-BR" dirty="0"/>
              <a:t>Vende proporcionalmente igual, mas tem a vantagem de vender mais no cartão, mas </a:t>
            </a:r>
            <a:r>
              <a:rPr lang="pt-BR" b="1" dirty="0"/>
              <a:t>perde receita pelo desconto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ABB99A3-B4B8-267B-36D3-8781E68CF3B2}"/>
              </a:ext>
            </a:extLst>
          </p:cNvPr>
          <p:cNvSpPr/>
          <p:nvPr/>
        </p:nvSpPr>
        <p:spPr>
          <a:xfrm>
            <a:off x="8253045" y="1732448"/>
            <a:ext cx="3014512" cy="4851231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Página C</a:t>
            </a:r>
          </a:p>
          <a:p>
            <a:pPr algn="ctr"/>
            <a:endParaRPr lang="pt-BR" b="1" dirty="0"/>
          </a:p>
          <a:p>
            <a:r>
              <a:rPr lang="pt-BR" dirty="0"/>
              <a:t>Vendas no Pix – 7</a:t>
            </a:r>
          </a:p>
          <a:p>
            <a:r>
              <a:rPr lang="pt-BR" dirty="0"/>
              <a:t>Vendas no Boleto – 4 Vendas no Cartão – 295</a:t>
            </a:r>
          </a:p>
          <a:p>
            <a:endParaRPr lang="pt-BR" dirty="0"/>
          </a:p>
          <a:p>
            <a:r>
              <a:rPr lang="pt-BR" dirty="0"/>
              <a:t>Vendas totais – 307</a:t>
            </a:r>
          </a:p>
          <a:p>
            <a:endParaRPr lang="pt-BR" dirty="0"/>
          </a:p>
          <a:p>
            <a:r>
              <a:rPr lang="pt-BR" b="1" dirty="0"/>
              <a:t>Faturamento – R$306 mil</a:t>
            </a:r>
          </a:p>
          <a:p>
            <a:endParaRPr lang="pt-BR" dirty="0"/>
          </a:p>
          <a:p>
            <a:r>
              <a:rPr lang="pt-BR" sz="1700" dirty="0"/>
              <a:t>Vende igual, mantém a receita e ainda consegue vender mais no cartão, ou seja, tem potencial de </a:t>
            </a:r>
            <a:r>
              <a:rPr lang="pt-BR" sz="1700" b="1" dirty="0"/>
              <a:t>aumentar muito a     renovação</a:t>
            </a:r>
          </a:p>
        </p:txBody>
      </p:sp>
    </p:spTree>
    <p:extLst>
      <p:ext uri="{BB962C8B-B14F-4D97-AF65-F5344CB8AC3E}">
        <p14:creationId xmlns:p14="http://schemas.microsoft.com/office/powerpoint/2010/main" val="365257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3383F-503D-136C-E9E5-A8D8C54D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6FFDD-79E9-D721-6F0A-2103245D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Estudamos o situação, definimos um objetivo, e a partir disso começamos a analisar os dados que temos.</a:t>
            </a:r>
          </a:p>
          <a:p>
            <a:r>
              <a:rPr lang="pt-BR" sz="2200" dirty="0"/>
              <a:t>Aqui a ideia era entender o motivo do aumento do percentual de cancelamento.</a:t>
            </a:r>
          </a:p>
          <a:p>
            <a:r>
              <a:rPr lang="pt-BR" sz="2200" dirty="0"/>
              <a:t>Conseguimos identificar alguns pontos e com base nos dados, podemos tomar decisões, fazer testes e propor soluções para melhorar o problema.</a:t>
            </a:r>
          </a:p>
          <a:p>
            <a:endParaRPr lang="pt-BR" dirty="0"/>
          </a:p>
          <a:p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1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2E9D2-ECEB-1236-4FEA-93D3F7DF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391A9-B4FC-C6FE-8BF4-BF8CF6A8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U</a:t>
            </a:r>
            <a:r>
              <a:rPr lang="pt-BR" sz="2400" dirty="0"/>
              <a:t>ma empresa que fornece cursos online que funciona no modelo de assinatura. Ou seja, o cliente paga um valor, e tem acesso anual podendo renovar a cada ano. Então uma das métricas importantes para empresa é a % de clientes que cancelam o serviço. Agora imagine que o seu a empresa esteja na seguinte situação: O percentual de clientes cancelando tem piorado ao longo dos últimos anos.</a:t>
            </a:r>
          </a:p>
        </p:txBody>
      </p:sp>
    </p:spTree>
    <p:extLst>
      <p:ext uri="{BB962C8B-B14F-4D97-AF65-F5344CB8AC3E}">
        <p14:creationId xmlns:p14="http://schemas.microsoft.com/office/powerpoint/2010/main" val="3935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73F21-13BD-12AB-5A4C-A9414ADD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93FD3-90E9-0094-1F42-1BC52B5B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Entender por que os cancelamentos estão crescendo e o que fazer fazer para mudar isso.</a:t>
            </a:r>
          </a:p>
        </p:txBody>
      </p:sp>
    </p:spTree>
    <p:extLst>
      <p:ext uri="{BB962C8B-B14F-4D97-AF65-F5344CB8AC3E}">
        <p14:creationId xmlns:p14="http://schemas.microsoft.com/office/powerpoint/2010/main" val="291196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BE1D2-54B6-3F09-FCA8-C136DCD2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F3857C-C3AD-D352-9B17-613066DF1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38" y="1754883"/>
            <a:ext cx="10277475" cy="36195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D681BE-1351-45C9-3AD2-5A7BFF1611F9}"/>
              </a:ext>
            </a:extLst>
          </p:cNvPr>
          <p:cNvSpPr txBox="1"/>
          <p:nvPr/>
        </p:nvSpPr>
        <p:spPr>
          <a:xfrm>
            <a:off x="913795" y="5447066"/>
            <a:ext cx="103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Aqui temos 5 indicadores importantes que vamos avaliar para verificar como eles impactam no cancelamento dos clientes. Vamos analisar como cada fator afeta a taxa de cancelamento.</a:t>
            </a:r>
          </a:p>
        </p:txBody>
      </p:sp>
    </p:spTree>
    <p:extLst>
      <p:ext uri="{BB962C8B-B14F-4D97-AF65-F5344CB8AC3E}">
        <p14:creationId xmlns:p14="http://schemas.microsoft.com/office/powerpoint/2010/main" val="324910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71346-79D5-C101-9428-F57E6F28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D6022E-D4BB-EE23-AFA2-66618B46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 partir da Base de Dados, vamos calcular 3 métricas: </a:t>
            </a:r>
          </a:p>
          <a:p>
            <a:pPr lvl="1"/>
            <a:r>
              <a:rPr lang="pt-BR" b="1" dirty="0"/>
              <a:t>% de Cancelamento: </a:t>
            </a:r>
            <a:r>
              <a:rPr lang="pt-BR" dirty="0"/>
              <a:t>Porcentual do indicador entres os clientes que cancelaram.</a:t>
            </a:r>
          </a:p>
          <a:p>
            <a:pPr lvl="1"/>
            <a:r>
              <a:rPr lang="pt-BR" b="1" dirty="0"/>
              <a:t>% de Renovação: </a:t>
            </a:r>
            <a:r>
              <a:rPr lang="pt-BR" dirty="0"/>
              <a:t>Percentual do indicador entre os clientes que renovaram.</a:t>
            </a:r>
          </a:p>
          <a:p>
            <a:pPr lvl="1"/>
            <a:r>
              <a:rPr lang="pt-BR" b="1" dirty="0"/>
              <a:t>Nota de impacto: </a:t>
            </a:r>
            <a:r>
              <a:rPr lang="pt-BR" dirty="0"/>
              <a:t>É o valor absoluto da diferença entre a % de Cancelamento e a % de Renovação, quanto maior esse valor, maior é a influência desse indicador na taxa de cancelamento. É a principal métrica que queremos encontrar, pois conseguindo encontrar quem tem mais impacto na taxa de cancelamento, podemos encontrar uma solução mais eficaz do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53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7105-2584-4BF9-1D23-DA3F0CA9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de Pagamento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BB0969B-C7A5-A3F3-4A62-20129824F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925924"/>
              </p:ext>
            </p:extLst>
          </p:nvPr>
        </p:nvGraphicFramePr>
        <p:xfrm>
          <a:off x="647114" y="1580050"/>
          <a:ext cx="11071273" cy="3864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24231C6-BCF7-C40D-0666-BE1FB70C6E84}"/>
              </a:ext>
            </a:extLst>
          </p:cNvPr>
          <p:cNvSpPr txBox="1"/>
          <p:nvPr/>
        </p:nvSpPr>
        <p:spPr>
          <a:xfrm>
            <a:off x="1062442" y="5688151"/>
            <a:ext cx="102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analisar primeiro as notas de Impacto indicador. Se somarmos todas as notas de impacto, vamos ter que a Forma de Pagamento tem uma nota impacto total de 0,51. </a:t>
            </a:r>
          </a:p>
        </p:txBody>
      </p:sp>
    </p:spTree>
    <p:extLst>
      <p:ext uri="{BB962C8B-B14F-4D97-AF65-F5344CB8AC3E}">
        <p14:creationId xmlns:p14="http://schemas.microsoft.com/office/powerpoint/2010/main" val="16576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7B21A-3837-C899-FB4F-59FBA5C5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</a:t>
            </a:r>
            <a:r>
              <a:rPr lang="pt-BR" dirty="0" err="1"/>
              <a:t>Onboard</a:t>
            </a: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E2FB66F-E2E3-4193-8D7A-AD7344BE5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919387"/>
              </p:ext>
            </p:extLst>
          </p:nvPr>
        </p:nvGraphicFramePr>
        <p:xfrm>
          <a:off x="913796" y="1580051"/>
          <a:ext cx="10353762" cy="4159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7B386F8-A610-90F1-7399-53443624A7FA}"/>
              </a:ext>
            </a:extLst>
          </p:cNvPr>
          <p:cNvSpPr txBox="1"/>
          <p:nvPr/>
        </p:nvSpPr>
        <p:spPr>
          <a:xfrm>
            <a:off x="1062442" y="5688151"/>
            <a:ext cx="102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podemos notar, de modo geral, uma diferença pequena entre o impacto no cancelamento e o impacto na renovação, causando uma nota de impacto pequena, de apenas 0,11.</a:t>
            </a:r>
          </a:p>
        </p:txBody>
      </p:sp>
    </p:spTree>
    <p:extLst>
      <p:ext uri="{BB962C8B-B14F-4D97-AF65-F5344CB8AC3E}">
        <p14:creationId xmlns:p14="http://schemas.microsoft.com/office/powerpoint/2010/main" val="190363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BA36A-648E-7253-E2EE-4D0C9374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do Suporte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597BABF-2D50-4C66-BD3F-5F60AF234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845804"/>
              </p:ext>
            </p:extLst>
          </p:nvPr>
        </p:nvGraphicFramePr>
        <p:xfrm>
          <a:off x="913795" y="1760099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70D31E0-A757-3E06-88B5-C1F6A6531F64}"/>
              </a:ext>
            </a:extLst>
          </p:cNvPr>
          <p:cNvSpPr txBox="1"/>
          <p:nvPr/>
        </p:nvSpPr>
        <p:spPr>
          <a:xfrm>
            <a:off x="1062442" y="5688151"/>
            <a:ext cx="102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Conseguimos observar uma nota de impacto boa principalmente nos extremos das avaliações, totalizando uma nota de impacto de 0,42.</a:t>
            </a:r>
          </a:p>
        </p:txBody>
      </p:sp>
    </p:spTree>
    <p:extLst>
      <p:ext uri="{BB962C8B-B14F-4D97-AF65-F5344CB8AC3E}">
        <p14:creationId xmlns:p14="http://schemas.microsoft.com/office/powerpoint/2010/main" val="361463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A8241-D3B2-DFBB-645E-C874D1B1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Avaliação</a:t>
            </a:r>
            <a:r>
              <a:rPr lang="pt-BR" baseline="0" dirty="0"/>
              <a:t> de Plataforma</a:t>
            </a:r>
            <a:br>
              <a:rPr lang="pt-BR" baseline="0" dirty="0"/>
            </a:b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51DE7F3-1C89-48DA-8FF3-5B0690BED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58860"/>
              </p:ext>
            </p:extLst>
          </p:nvPr>
        </p:nvGraphicFramePr>
        <p:xfrm>
          <a:off x="913882" y="1580050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9A7217C-1F6C-3211-5B32-9C532C5EF5FB}"/>
              </a:ext>
            </a:extLst>
          </p:cNvPr>
          <p:cNvSpPr txBox="1"/>
          <p:nvPr/>
        </p:nvSpPr>
        <p:spPr>
          <a:xfrm>
            <a:off x="1062442" y="5688151"/>
            <a:ext cx="1024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Assim como na experiência </a:t>
            </a:r>
            <a:r>
              <a:rPr lang="pt-BR" dirty="0" err="1"/>
              <a:t>Onboard</a:t>
            </a:r>
            <a:r>
              <a:rPr lang="pt-BR" dirty="0"/>
              <a:t>, podemos observar uma diferença pequena entre o impacto no cancelamento e o impacto na renovação, causando uma nota de impacto pequena, de apenas 0,11.</a:t>
            </a:r>
          </a:p>
        </p:txBody>
      </p:sp>
    </p:spTree>
    <p:extLst>
      <p:ext uri="{BB962C8B-B14F-4D97-AF65-F5344CB8AC3E}">
        <p14:creationId xmlns:p14="http://schemas.microsoft.com/office/powerpoint/2010/main" val="3138078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352</TotalTime>
  <Words>976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Ardósia</vt:lpstr>
      <vt:lpstr>PROJETO ANÁLISE DE CLIENTES </vt:lpstr>
      <vt:lpstr>Situação</vt:lpstr>
      <vt:lpstr>Objetivo</vt:lpstr>
      <vt:lpstr>Base de Dados</vt:lpstr>
      <vt:lpstr>Métricas</vt:lpstr>
      <vt:lpstr>Forma de Pagamento</vt:lpstr>
      <vt:lpstr>Experiência Onboard</vt:lpstr>
      <vt:lpstr>Avaliação do Suporte</vt:lpstr>
      <vt:lpstr>Avaliação de Plataforma </vt:lpstr>
      <vt:lpstr>Notas de impacto</vt:lpstr>
      <vt:lpstr>Forma de Pagamento</vt:lpstr>
      <vt:lpstr>Hipótese</vt:lpstr>
      <vt:lpstr>Ações Práticas</vt:lpstr>
      <vt:lpstr>Apresentação do PowerPoint</vt:lpstr>
      <vt:lpstr>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Soares</dc:creator>
  <cp:lastModifiedBy>Arthur Soares</cp:lastModifiedBy>
  <cp:revision>8</cp:revision>
  <dcterms:created xsi:type="dcterms:W3CDTF">2024-12-18T17:03:12Z</dcterms:created>
  <dcterms:modified xsi:type="dcterms:W3CDTF">2024-12-19T18:25:24Z</dcterms:modified>
</cp:coreProperties>
</file>