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2.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62" r:id="rId4"/>
    <p:sldId id="260" r:id="rId5"/>
    <p:sldId id="259" r:id="rId6"/>
    <p:sldId id="261" r:id="rId7"/>
    <p:sldId id="265" r:id="rId8"/>
    <p:sldId id="263" r:id="rId9"/>
    <p:sldId id="269" r:id="rId10"/>
    <p:sldId id="272" r:id="rId11"/>
    <p:sldId id="267" r:id="rId12"/>
    <p:sldId id="270"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ur Soares" initials="AS" lastIdx="1" clrIdx="0">
    <p:extLst>
      <p:ext uri="{19B8F6BF-5375-455C-9EA6-DF929625EA0E}">
        <p15:presenceInfo xmlns:p15="http://schemas.microsoft.com/office/powerpoint/2012/main" userId="4434a04884068a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colas\Documents\ARTHUR\Power%20BI\CURSO%206K\Projeto%20Final\projeto%202\Projeto_PeopleAnalytics.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[Projeto_PeopleAnalytics.xlsx]Horas Semanais de Exercicios!Tabela dinâmica7</c:name>
    <c:fmtId val="4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solidFill>
              </a:rPr>
              <a:t>Horas</a:t>
            </a:r>
            <a:r>
              <a:rPr lang="en-US" baseline="0" dirty="0">
                <a:solidFill>
                  <a:schemeClr val="tx1"/>
                </a:solidFill>
              </a:rPr>
              <a:t> </a:t>
            </a:r>
            <a:r>
              <a:rPr lang="en-US" baseline="0" dirty="0" err="1">
                <a:solidFill>
                  <a:schemeClr val="tx1"/>
                </a:solidFill>
              </a:rPr>
              <a:t>Semanais</a:t>
            </a:r>
            <a:r>
              <a:rPr lang="en-US" baseline="0" dirty="0">
                <a:solidFill>
                  <a:schemeClr val="tx1"/>
                </a:solidFill>
              </a:rPr>
              <a:t> de </a:t>
            </a:r>
            <a:r>
              <a:rPr lang="en-US" baseline="0" dirty="0" err="1">
                <a:solidFill>
                  <a:schemeClr val="tx1"/>
                </a:solidFill>
              </a:rPr>
              <a:t>Exercícios</a:t>
            </a:r>
            <a:endParaRPr lang="en-US" dirty="0">
              <a:solidFill>
                <a:schemeClr val="tx1"/>
              </a:solidFill>
            </a:endParaRPr>
          </a:p>
        </c:rich>
      </c:tx>
      <c:layout>
        <c:manualLayout>
          <c:xMode val="edge"/>
          <c:yMode val="edge"/>
          <c:x val="0.25092023473158009"/>
          <c:y val="5.616178507613324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pt-BR"/>
        </a:p>
      </c:txPr>
    </c:title>
    <c:autoTitleDeleted val="0"/>
    <c:pivotFmts>
      <c:pivotFmt>
        <c:idx val="0"/>
        <c:spPr>
          <a:solidFill>
            <a:schemeClr val="accent1">
              <a:alpha val="85000"/>
            </a:schemeClr>
          </a:solidFill>
          <a:ln w="31750" cap="rnd" cmpd="sng" algn="ctr">
            <a:solidFill>
              <a:schemeClr val="tx2">
                <a:lumMod val="50000"/>
              </a:schemeClr>
            </a:solidFill>
            <a:round/>
          </a:ln>
          <a:effectLst/>
        </c:spPr>
        <c:marker>
          <c:symbol val="circle"/>
          <c:size val="17"/>
          <c:spPr>
            <a:solidFill>
              <a:schemeClr val="tx2">
                <a:lumMod val="50000"/>
              </a:schemeClr>
            </a:solidFill>
            <a:ln>
              <a:solidFill>
                <a:schemeClr val="tx2">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tx2">
                <a:lumMod val="50000"/>
              </a:schemeClr>
            </a:solidFill>
            <a:round/>
          </a:ln>
          <a:effectLst/>
        </c:spPr>
        <c:marker>
          <c:symbol val="circle"/>
          <c:size val="17"/>
          <c:spPr>
            <a:solidFill>
              <a:schemeClr val="tx2">
                <a:lumMod val="50000"/>
              </a:schemeClr>
            </a:solidFill>
            <a:ln>
              <a:solidFill>
                <a:schemeClr val="tx2">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4290350877192984E-2"/>
          <c:y val="0.34767638888888891"/>
          <c:w val="0.95141925668332972"/>
          <c:h val="0.57809126938267741"/>
        </c:manualLayout>
      </c:layout>
      <c:lineChart>
        <c:grouping val="standard"/>
        <c:varyColors val="0"/>
        <c:ser>
          <c:idx val="0"/>
          <c:order val="0"/>
          <c:tx>
            <c:strRef>
              <c:f>'Horas Semanais de Exercicios'!$B$3</c:f>
              <c:strCache>
                <c:ptCount val="1"/>
                <c:pt idx="0">
                  <c:v>Total</c:v>
                </c:pt>
              </c:strCache>
            </c:strRef>
          </c:tx>
          <c:spPr>
            <a:ln w="31750" cap="rnd">
              <a:solidFill>
                <a:schemeClr val="tx2">
                  <a:lumMod val="50000"/>
                </a:schemeClr>
              </a:solidFill>
              <a:round/>
            </a:ln>
            <a:effectLst/>
          </c:spPr>
          <c:marker>
            <c:symbol val="circle"/>
            <c:size val="17"/>
            <c:spPr>
              <a:solidFill>
                <a:schemeClr val="tx2">
                  <a:lumMod val="50000"/>
                </a:schemeClr>
              </a:solidFill>
              <a:ln>
                <a:solidFill>
                  <a:schemeClr val="tx2">
                    <a:lumMod val="5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'Horas Semanais de Exercicios'!$A$4:$A$13</c:f>
              <c:strCache>
                <c:ptCount val="9"/>
                <c:pt idx="0">
                  <c:v>0</c:v>
                </c:pt>
                <c:pt idx="1">
                  <c:v>1</c:v>
                </c:pt>
                <c:pt idx="2">
                  <c:v>2</c:v>
                </c:pt>
                <c:pt idx="3">
                  <c:v>3</c:v>
                </c:pt>
                <c:pt idx="4">
                  <c:v>4</c:v>
                </c:pt>
                <c:pt idx="5">
                  <c:v>5</c:v>
                </c:pt>
                <c:pt idx="6">
                  <c:v>6</c:v>
                </c:pt>
                <c:pt idx="7">
                  <c:v>7</c:v>
                </c:pt>
                <c:pt idx="8">
                  <c:v>8</c:v>
                </c:pt>
              </c:strCache>
            </c:strRef>
          </c:cat>
          <c:val>
            <c:numRef>
              <c:f>'Horas Semanais de Exercicios'!$B$4:$B$13</c:f>
              <c:numCache>
                <c:formatCode>_-[$R$-416]\ * #,##0.00_-;\-[$R$-416]\ * #,##0.00_-;_-[$R$-416]\ * "-"??_-;_-@_-</c:formatCode>
                <c:ptCount val="9"/>
                <c:pt idx="0">
                  <c:v>795.252427184466</c:v>
                </c:pt>
                <c:pt idx="1">
                  <c:v>768.86082474226805</c:v>
                </c:pt>
                <c:pt idx="2">
                  <c:v>733.3047619047619</c:v>
                </c:pt>
                <c:pt idx="3">
                  <c:v>710.60663507109007</c:v>
                </c:pt>
                <c:pt idx="4">
                  <c:v>653.63076923076926</c:v>
                </c:pt>
                <c:pt idx="5">
                  <c:v>607.36</c:v>
                </c:pt>
                <c:pt idx="6">
                  <c:v>567.45714285714291</c:v>
                </c:pt>
                <c:pt idx="7">
                  <c:v>540.91666666666663</c:v>
                </c:pt>
                <c:pt idx="8">
                  <c:v>491.25</c:v>
                </c:pt>
              </c:numCache>
            </c:numRef>
          </c:val>
          <c:smooth val="0"/>
          <c:extLst>
            <c:ext xmlns:c16="http://schemas.microsoft.com/office/drawing/2014/chart" uri="{C3380CC4-5D6E-409C-BE32-E72D297353CC}">
              <c16:uniqueId val="{00000000-1E35-48C0-B1C4-2BBF2DE15A5A}"/>
            </c:ext>
          </c:extLst>
        </c:ser>
        <c:dLbls>
          <c:dLblPos val="t"/>
          <c:showLegendKey val="0"/>
          <c:showVal val="1"/>
          <c:showCatName val="0"/>
          <c:showSerName val="0"/>
          <c:showPercent val="0"/>
          <c:showBubbleSize val="0"/>
        </c:dLbls>
        <c:marker val="1"/>
        <c:smooth val="0"/>
        <c:axId val="1728071055"/>
        <c:axId val="1720753711"/>
      </c:lineChart>
      <c:catAx>
        <c:axId val="172807105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pt-BR"/>
          </a:p>
        </c:txPr>
        <c:crossAx val="1720753711"/>
        <c:crosses val="autoZero"/>
        <c:auto val="1"/>
        <c:lblAlgn val="ctr"/>
        <c:lblOffset val="100"/>
        <c:noMultiLvlLbl val="0"/>
      </c:catAx>
      <c:valAx>
        <c:axId val="1720753711"/>
        <c:scaling>
          <c:orientation val="minMax"/>
        </c:scaling>
        <c:delete val="1"/>
        <c:axPos val="l"/>
        <c:numFmt formatCode="_-[$R$-416]\ * #,##0.00_-;\-[$R$-416]\ * #,##0.00_-;_-[$R$-416]\ * &quot;-&quot;??_-;_-@_-" sourceLinked="1"/>
        <c:majorTickMark val="none"/>
        <c:minorTickMark val="none"/>
        <c:tickLblPos val="nextTo"/>
        <c:crossAx val="17280710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2">
          <a:lumMod val="50000"/>
        </a:schemeClr>
      </a:solidFill>
      <a:roun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[Projeto_PeopleAnalytics.xlsx]Custo por idade!Tabela dinâmica3</c:name>
    <c:fmtId val="9"/>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pt-BR" sz="1400" b="1" dirty="0"/>
              <a:t>Média de Custo por Idade</a:t>
            </a:r>
          </a:p>
        </c:rich>
      </c:tx>
      <c:layout>
        <c:manualLayout>
          <c:xMode val="edge"/>
          <c:yMode val="edge"/>
          <c:x val="0.31239108187134501"/>
          <c:y val="2.6260416666666671E-2"/>
        </c:manualLayout>
      </c:layout>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pt-BR"/>
        </a:p>
      </c:txPr>
    </c:title>
    <c:autoTitleDeleted val="0"/>
    <c:pivotFmts>
      <c:pivotFmt>
        <c:idx val="0"/>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423972558488149"/>
          <c:y val="0.24554263376418686"/>
          <c:w val="0.78922214379085909"/>
          <c:h val="0.53998505395158936"/>
        </c:manualLayout>
      </c:layout>
      <c:lineChart>
        <c:grouping val="standard"/>
        <c:varyColors val="0"/>
        <c:ser>
          <c:idx val="0"/>
          <c:order val="0"/>
          <c:tx>
            <c:strRef>
              <c:f>'Custo por idade'!$B$3</c:f>
              <c:strCache>
                <c:ptCount val="1"/>
                <c:pt idx="0">
                  <c:v>Total</c:v>
                </c:pt>
              </c:strCache>
            </c:strRef>
          </c:tx>
          <c:spPr>
            <a:ln w="28575" cap="rnd">
              <a:solidFill>
                <a:schemeClr val="tx2">
                  <a:lumMod val="50000"/>
                </a:schemeClr>
              </a:solidFill>
              <a:round/>
            </a:ln>
            <a:effectLst/>
          </c:spPr>
          <c:marker>
            <c:symbol val="none"/>
          </c:marker>
          <c:dLbls>
            <c:dLbl>
              <c:idx val="0"/>
              <c:layout>
                <c:manualLayout>
                  <c:x val="-6.4862028097470187E-2"/>
                  <c:y val="2.6284119596131937E-2"/>
                </c:manualLayout>
              </c:layout>
              <c:tx>
                <c:rich>
                  <a:bodyPr/>
                  <a:lstStyle/>
                  <a:p>
                    <a:fld id="{841BE1B7-5DC2-4787-80C7-A8E03A50399B}" type="VALUE">
                      <a:rPr lang="en-US" sz="900"/>
                      <a:pPr/>
                      <a:t>[VALOR]</a:t>
                    </a:fld>
                    <a:endParaRPr lang="pt-B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B03-4802-977F-490DD40EF432}"/>
                </c:ext>
              </c:extLst>
            </c:dLbl>
            <c:dLbl>
              <c:idx val="4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03-4802-977F-490DD40EF432}"/>
                </c:ext>
              </c:extLst>
            </c:dLbl>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 por idade'!$A$4:$A$51</c:f>
              <c:strCache>
                <c:ptCount val="4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strCache>
            </c:strRef>
          </c:cat>
          <c:val>
            <c:numRef>
              <c:f>'Custo por idade'!$B$4:$B$51</c:f>
              <c:numCache>
                <c:formatCode>_-[$R$-416]\ * #,##0.00_-;\-[$R$-416]\ * #,##0.00_-;_-[$R$-416]\ * "-"??_-;_-@_-</c:formatCode>
                <c:ptCount val="47"/>
                <c:pt idx="0">
                  <c:v>586.27272727272725</c:v>
                </c:pt>
                <c:pt idx="1">
                  <c:v>605.52238805970148</c:v>
                </c:pt>
                <c:pt idx="2">
                  <c:v>621.51724137931035</c:v>
                </c:pt>
                <c:pt idx="3">
                  <c:v>603.88888888888891</c:v>
                </c:pt>
                <c:pt idx="4">
                  <c:v>630.66666666666663</c:v>
                </c:pt>
                <c:pt idx="5">
                  <c:v>639.53571428571433</c:v>
                </c:pt>
                <c:pt idx="6">
                  <c:v>638.57142857142856</c:v>
                </c:pt>
                <c:pt idx="7">
                  <c:v>626.10714285714289</c:v>
                </c:pt>
                <c:pt idx="8">
                  <c:v>632.21428571428567</c:v>
                </c:pt>
                <c:pt idx="9">
                  <c:v>663.75</c:v>
                </c:pt>
                <c:pt idx="10">
                  <c:v>625.22222222222217</c:v>
                </c:pt>
                <c:pt idx="11">
                  <c:v>641.74074074074076</c:v>
                </c:pt>
                <c:pt idx="12">
                  <c:v>683.03703703703707</c:v>
                </c:pt>
                <c:pt idx="13">
                  <c:v>666.52</c:v>
                </c:pt>
                <c:pt idx="14">
                  <c:v>665.53846153846155</c:v>
                </c:pt>
                <c:pt idx="15">
                  <c:v>662.48</c:v>
                </c:pt>
                <c:pt idx="16">
                  <c:v>677.74074074074076</c:v>
                </c:pt>
                <c:pt idx="17">
                  <c:v>702.72</c:v>
                </c:pt>
                <c:pt idx="18">
                  <c:v>724.72</c:v>
                </c:pt>
                <c:pt idx="19">
                  <c:v>718.54166666666663</c:v>
                </c:pt>
                <c:pt idx="20">
                  <c:v>686.16</c:v>
                </c:pt>
                <c:pt idx="21">
                  <c:v>733.70833333333337</c:v>
                </c:pt>
                <c:pt idx="22">
                  <c:v>708.38461538461536</c:v>
                </c:pt>
                <c:pt idx="23">
                  <c:v>692.44444444444446</c:v>
                </c:pt>
                <c:pt idx="24">
                  <c:v>748.62962962962968</c:v>
                </c:pt>
                <c:pt idx="25">
                  <c:v>797.85185185185185</c:v>
                </c:pt>
                <c:pt idx="26">
                  <c:v>733.55555555555554</c:v>
                </c:pt>
                <c:pt idx="27">
                  <c:v>759.5</c:v>
                </c:pt>
                <c:pt idx="28">
                  <c:v>757.75862068965512</c:v>
                </c:pt>
                <c:pt idx="29">
                  <c:v>770.17241379310349</c:v>
                </c:pt>
                <c:pt idx="30">
                  <c:v>747.55172413793105</c:v>
                </c:pt>
                <c:pt idx="31">
                  <c:v>773.46428571428567</c:v>
                </c:pt>
                <c:pt idx="32">
                  <c:v>778.4</c:v>
                </c:pt>
                <c:pt idx="33">
                  <c:v>774.58620689655174</c:v>
                </c:pt>
                <c:pt idx="34">
                  <c:v>783.79310344827582</c:v>
                </c:pt>
                <c:pt idx="35">
                  <c:v>799.39285714285711</c:v>
                </c:pt>
                <c:pt idx="36">
                  <c:v>812.88461538461536</c:v>
                </c:pt>
                <c:pt idx="37">
                  <c:v>785.625</c:v>
                </c:pt>
                <c:pt idx="38">
                  <c:v>796.88461538461536</c:v>
                </c:pt>
                <c:pt idx="39">
                  <c:v>786.95833333333337</c:v>
                </c:pt>
                <c:pt idx="40">
                  <c:v>797.04</c:v>
                </c:pt>
                <c:pt idx="41">
                  <c:v>816.91304347826087</c:v>
                </c:pt>
                <c:pt idx="42">
                  <c:v>821.78260869565213</c:v>
                </c:pt>
                <c:pt idx="43">
                  <c:v>844.0454545454545</c:v>
                </c:pt>
                <c:pt idx="44">
                  <c:v>844</c:v>
                </c:pt>
                <c:pt idx="45">
                  <c:v>844.3478260869565</c:v>
                </c:pt>
                <c:pt idx="46">
                  <c:v>870.9545454545455</c:v>
                </c:pt>
              </c:numCache>
            </c:numRef>
          </c:val>
          <c:smooth val="0"/>
          <c:extLst>
            <c:ext xmlns:c16="http://schemas.microsoft.com/office/drawing/2014/chart" uri="{C3380CC4-5D6E-409C-BE32-E72D297353CC}">
              <c16:uniqueId val="{00000000-5B03-4802-977F-490DD40EF432}"/>
            </c:ext>
          </c:extLst>
        </c:ser>
        <c:dLbls>
          <c:showLegendKey val="0"/>
          <c:showVal val="0"/>
          <c:showCatName val="0"/>
          <c:showSerName val="0"/>
          <c:showPercent val="0"/>
          <c:showBubbleSize val="0"/>
        </c:dLbls>
        <c:smooth val="0"/>
        <c:axId val="1896756767"/>
        <c:axId val="1896763007"/>
      </c:lineChart>
      <c:catAx>
        <c:axId val="189675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pt-BR"/>
          </a:p>
        </c:txPr>
        <c:crossAx val="1896763007"/>
        <c:crosses val="autoZero"/>
        <c:auto val="1"/>
        <c:lblAlgn val="ctr"/>
        <c:lblOffset val="100"/>
        <c:noMultiLvlLbl val="0"/>
      </c:catAx>
      <c:valAx>
        <c:axId val="1896763007"/>
        <c:scaling>
          <c:orientation val="minMax"/>
          <c:min val="500"/>
        </c:scaling>
        <c:delete val="0"/>
        <c:axPos val="l"/>
        <c:numFmt formatCode="_-[$R$-416]\ * #,##0.00_-;\-[$R$-416]\ * #,##0.00_-;_-[$R$-416]\ *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pt-BR"/>
          </a:p>
        </c:txPr>
        <c:crossAx val="189675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[Projeto_PeopleAnalytics.xlsx]Custo por IMC!Tabela dinâmica4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Média</a:t>
            </a:r>
            <a:r>
              <a:rPr lang="en-US" b="1" baseline="0">
                <a:solidFill>
                  <a:schemeClr val="tx1"/>
                </a:solidFill>
              </a:rPr>
              <a:t> de Custo por IMC</a:t>
            </a:r>
            <a:endParaRPr lang="en-US" b="1">
              <a:solidFill>
                <a:schemeClr val="tx1"/>
              </a:solidFill>
            </a:endParaRPr>
          </a:p>
        </c:rich>
      </c:tx>
      <c:layout>
        <c:manualLayout>
          <c:xMode val="edge"/>
          <c:yMode val="edge"/>
          <c:x val="0.2967152230971129"/>
          <c:y val="2.67570720326625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tx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123425196850393"/>
          <c:y val="0.18097222222222226"/>
          <c:w val="0.81543241469816274"/>
          <c:h val="0.72088764946048411"/>
        </c:manualLayout>
      </c:layout>
      <c:lineChart>
        <c:grouping val="standard"/>
        <c:varyColors val="0"/>
        <c:ser>
          <c:idx val="0"/>
          <c:order val="0"/>
          <c:tx>
            <c:strRef>
              <c:f>'Custo por IMC'!$B$3</c:f>
              <c:strCache>
                <c:ptCount val="1"/>
                <c:pt idx="0">
                  <c:v>Total</c:v>
                </c:pt>
              </c:strCache>
            </c:strRef>
          </c:tx>
          <c:spPr>
            <a:ln w="28575" cap="rnd">
              <a:solidFill>
                <a:schemeClr val="tx2">
                  <a:lumMod val="50000"/>
                </a:schemeClr>
              </a:solidFill>
              <a:round/>
            </a:ln>
            <a:effectLst/>
          </c:spPr>
          <c:marker>
            <c:symbol val="none"/>
          </c:marker>
          <c:dLbls>
            <c:dLbl>
              <c:idx val="2"/>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F96-4FE1-A22B-AAA852E6B7AB}"/>
                </c:ext>
              </c:extLst>
            </c:dLbl>
            <c:dLbl>
              <c:idx val="1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F96-4FE1-A22B-AAA852E6B7A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 por IMC'!$A$4:$A$28</c:f>
              <c:strCache>
                <c:ptCount val="24"/>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strCache>
            </c:strRef>
          </c:cat>
          <c:val>
            <c:numRef>
              <c:f>'Custo por IMC'!$B$4:$B$28</c:f>
              <c:numCache>
                <c:formatCode>_-[$R$-416]\ * #,##0.00_-;\-[$R$-416]\ * #,##0.00_-;_-[$R$-416]\ * "-"??_-;_-@_-</c:formatCode>
                <c:ptCount val="24"/>
                <c:pt idx="0">
                  <c:v>695.65384615384619</c:v>
                </c:pt>
                <c:pt idx="1">
                  <c:v>712.29090909090905</c:v>
                </c:pt>
                <c:pt idx="2">
                  <c:v>684.21951219512198</c:v>
                </c:pt>
                <c:pt idx="3">
                  <c:v>719.14583333333337</c:v>
                </c:pt>
                <c:pt idx="4">
                  <c:v>705.11111111111109</c:v>
                </c:pt>
                <c:pt idx="5">
                  <c:v>708.48333333333335</c:v>
                </c:pt>
                <c:pt idx="6">
                  <c:v>728.61403508771934</c:v>
                </c:pt>
                <c:pt idx="7">
                  <c:v>715.21739130434787</c:v>
                </c:pt>
                <c:pt idx="8">
                  <c:v>736.46428571428567</c:v>
                </c:pt>
                <c:pt idx="9">
                  <c:v>691.92592592592598</c:v>
                </c:pt>
                <c:pt idx="10">
                  <c:v>711.73333333333335</c:v>
                </c:pt>
                <c:pt idx="11">
                  <c:v>720.88888888888891</c:v>
                </c:pt>
                <c:pt idx="12">
                  <c:v>737.74576271186436</c:v>
                </c:pt>
                <c:pt idx="13">
                  <c:v>701.21428571428567</c:v>
                </c:pt>
                <c:pt idx="14">
                  <c:v>698.32758620689651</c:v>
                </c:pt>
                <c:pt idx="15">
                  <c:v>721.25</c:v>
                </c:pt>
                <c:pt idx="16">
                  <c:v>724.61702127659578</c:v>
                </c:pt>
                <c:pt idx="17">
                  <c:v>725.38596491228066</c:v>
                </c:pt>
                <c:pt idx="18">
                  <c:v>716.45283018867929</c:v>
                </c:pt>
                <c:pt idx="19">
                  <c:v>724.06</c:v>
                </c:pt>
                <c:pt idx="20">
                  <c:v>710.20634920634916</c:v>
                </c:pt>
                <c:pt idx="21">
                  <c:v>736.90625</c:v>
                </c:pt>
                <c:pt idx="22">
                  <c:v>713.4677419354839</c:v>
                </c:pt>
                <c:pt idx="23">
                  <c:v>709.27118644067798</c:v>
                </c:pt>
              </c:numCache>
            </c:numRef>
          </c:val>
          <c:smooth val="0"/>
          <c:extLst>
            <c:ext xmlns:c16="http://schemas.microsoft.com/office/drawing/2014/chart" uri="{C3380CC4-5D6E-409C-BE32-E72D297353CC}">
              <c16:uniqueId val="{00000002-9F96-4FE1-A22B-AAA852E6B7AB}"/>
            </c:ext>
          </c:extLst>
        </c:ser>
        <c:dLbls>
          <c:showLegendKey val="0"/>
          <c:showVal val="0"/>
          <c:showCatName val="0"/>
          <c:showSerName val="0"/>
          <c:showPercent val="0"/>
          <c:showBubbleSize val="0"/>
        </c:dLbls>
        <c:smooth val="0"/>
        <c:axId val="1726960431"/>
        <c:axId val="1726960911"/>
      </c:lineChart>
      <c:catAx>
        <c:axId val="172696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726960911"/>
        <c:crosses val="autoZero"/>
        <c:auto val="1"/>
        <c:lblAlgn val="ctr"/>
        <c:lblOffset val="100"/>
        <c:noMultiLvlLbl val="0"/>
      </c:catAx>
      <c:valAx>
        <c:axId val="1726960911"/>
        <c:scaling>
          <c:orientation val="minMax"/>
        </c:scaling>
        <c:delete val="0"/>
        <c:axPos val="l"/>
        <c:numFmt formatCode="_-[$R$-416]\ * #,##0.00_-;\-[$R$-416]\ * #,##0.00_-;_-[$R$-416]\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726960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[Projeto_PeopleAnalytics.xlsx]custo por saúde!Tabela dinâmica1</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b="1" dirty="0">
                <a:solidFill>
                  <a:schemeClr val="tx1"/>
                </a:solidFill>
              </a:rPr>
              <a:t>Media</a:t>
            </a:r>
            <a:r>
              <a:rPr lang="pt-BR" b="1" baseline="0" dirty="0">
                <a:solidFill>
                  <a:schemeClr val="tx1"/>
                </a:solidFill>
              </a:rPr>
              <a:t> de Custo por Gênero</a:t>
            </a:r>
            <a:endParaRPr lang="pt-BR" b="1" dirty="0">
              <a:solidFill>
                <a:schemeClr val="tx1"/>
              </a:solidFill>
            </a:endParaRPr>
          </a:p>
        </c:rich>
      </c:tx>
      <c:layout>
        <c:manualLayout>
          <c:xMode val="edge"/>
          <c:yMode val="edge"/>
          <c:x val="0.31231012749322301"/>
          <c:y val="2.424888482678019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916666666666665E-2"/>
          <c:y val="0.27918892689735714"/>
          <c:w val="0.95416666666666672"/>
          <c:h val="0.58629597696378299"/>
        </c:manualLayout>
      </c:layout>
      <c:barChart>
        <c:barDir val="col"/>
        <c:grouping val="clustered"/>
        <c:varyColors val="0"/>
        <c:ser>
          <c:idx val="0"/>
          <c:order val="0"/>
          <c:tx>
            <c:strRef>
              <c:f>'custo por saúde'!$B$3</c:f>
              <c:strCache>
                <c:ptCount val="1"/>
                <c:pt idx="0">
                  <c:v>Total</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 por saúde'!$A$4:$A$6</c:f>
              <c:strCache>
                <c:ptCount val="2"/>
                <c:pt idx="0">
                  <c:v>Feminino</c:v>
                </c:pt>
                <c:pt idx="1">
                  <c:v>Masculino</c:v>
                </c:pt>
              </c:strCache>
            </c:strRef>
          </c:cat>
          <c:val>
            <c:numRef>
              <c:f>'custo por saúde'!$B$4:$B$6</c:f>
              <c:numCache>
                <c:formatCode>_-[$R$-416]\ * #,##0.00_-;\-[$R$-416]\ * #,##0.00_-;_-[$R$-416]\ * "-"??_-;_-@_-</c:formatCode>
                <c:ptCount val="2"/>
                <c:pt idx="0">
                  <c:v>678.07087827426813</c:v>
                </c:pt>
                <c:pt idx="1">
                  <c:v>750.92664670658678</c:v>
                </c:pt>
              </c:numCache>
            </c:numRef>
          </c:val>
          <c:extLst>
            <c:ext xmlns:c16="http://schemas.microsoft.com/office/drawing/2014/chart" uri="{C3380CC4-5D6E-409C-BE32-E72D297353CC}">
              <c16:uniqueId val="{00000000-DC57-4150-972F-5AF13622989E}"/>
            </c:ext>
          </c:extLst>
        </c:ser>
        <c:dLbls>
          <c:showLegendKey val="0"/>
          <c:showVal val="0"/>
          <c:showCatName val="0"/>
          <c:showSerName val="0"/>
          <c:showPercent val="0"/>
          <c:showBubbleSize val="0"/>
        </c:dLbls>
        <c:gapWidth val="219"/>
        <c:overlap val="-27"/>
        <c:axId val="1724180335"/>
        <c:axId val="1728068655"/>
      </c:barChart>
      <c:catAx>
        <c:axId val="17241803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1728068655"/>
        <c:crosses val="autoZero"/>
        <c:auto val="1"/>
        <c:lblAlgn val="ctr"/>
        <c:lblOffset val="100"/>
        <c:noMultiLvlLbl val="0"/>
      </c:catAx>
      <c:valAx>
        <c:axId val="1728068655"/>
        <c:scaling>
          <c:orientation val="minMax"/>
          <c:min val="0"/>
        </c:scaling>
        <c:delete val="1"/>
        <c:axPos val="l"/>
        <c:numFmt formatCode="_-[$R$-416]\ * #,##0.00_-;\-[$R$-416]\ * #,##0.00_-;_-[$R$-416]\ * &quot;-&quot;??_-;_-@_-" sourceLinked="1"/>
        <c:majorTickMark val="out"/>
        <c:minorTickMark val="none"/>
        <c:tickLblPos val="nextTo"/>
        <c:crossAx val="172418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rnd" cmpd="sng" algn="ctr">
      <a:solidFill>
        <a:schemeClr val="tx2">
          <a:lumMod val="50000"/>
        </a:schemeClr>
      </a:solidFill>
      <a:roun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[Projeto_PeopleAnalytics.xlsx]Custo Fumantes!Tabela dinâmica6</c:name>
    <c:fmtId val="4"/>
  </c:pivotSource>
  <c:chart>
    <c:title>
      <c:tx>
        <c:rich>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r>
              <a:rPr lang="en-US" b="1" baseline="0">
                <a:solidFill>
                  <a:schemeClr val="tx1"/>
                </a:solidFill>
              </a:rPr>
              <a:t>Fumantes/Não Fumantes</a:t>
            </a:r>
            <a:endParaRPr lang="en-US" b="1">
              <a:solidFill>
                <a:schemeClr val="tx1"/>
              </a:solidFill>
            </a:endParaRPr>
          </a:p>
        </c:rich>
      </c:tx>
      <c:layout>
        <c:manualLayout>
          <c:xMode val="edge"/>
          <c:yMode val="edge"/>
          <c:x val="0.29343744531933508"/>
          <c:y val="1.2868183143773698E-2"/>
        </c:manualLayout>
      </c:layout>
      <c:overlay val="0"/>
      <c:spPr>
        <a:noFill/>
        <a:ln>
          <a:noFill/>
        </a:ln>
        <a:effectLst/>
      </c:spPr>
      <c:txPr>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983644382467112E-2"/>
          <c:y val="0.19270570472991413"/>
          <c:w val="0.93440674718623185"/>
          <c:h val="0.69775739696203798"/>
        </c:manualLayout>
      </c:layout>
      <c:barChart>
        <c:barDir val="col"/>
        <c:grouping val="clustered"/>
        <c:varyColors val="0"/>
        <c:ser>
          <c:idx val="0"/>
          <c:order val="0"/>
          <c:tx>
            <c:strRef>
              <c:f>'Custo Fumantes'!$B$3</c:f>
              <c:strCache>
                <c:ptCount val="1"/>
                <c:pt idx="0">
                  <c:v>Total</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 Fumantes'!$A$4:$A$6</c:f>
              <c:strCache>
                <c:ptCount val="2"/>
                <c:pt idx="0">
                  <c:v>Não</c:v>
                </c:pt>
                <c:pt idx="1">
                  <c:v>Sim</c:v>
                </c:pt>
              </c:strCache>
            </c:strRef>
          </c:cat>
          <c:val>
            <c:numRef>
              <c:f>'Custo Fumantes'!$B$4:$B$6</c:f>
              <c:numCache>
                <c:formatCode>_-[$R$-416]\ * #,##0.00_-;\-[$R$-416]\ * #,##0.00_-;_-[$R$-416]\ * "-"??_-;_-@_-</c:formatCode>
                <c:ptCount val="2"/>
                <c:pt idx="0">
                  <c:v>675.33906399235912</c:v>
                </c:pt>
                <c:pt idx="1">
                  <c:v>868.9148148148148</c:v>
                </c:pt>
              </c:numCache>
            </c:numRef>
          </c:val>
          <c:extLst>
            <c:ext xmlns:c16="http://schemas.microsoft.com/office/drawing/2014/chart" uri="{C3380CC4-5D6E-409C-BE32-E72D297353CC}">
              <c16:uniqueId val="{00000000-7074-4009-9821-8C83ED260E41}"/>
            </c:ext>
          </c:extLst>
        </c:ser>
        <c:dLbls>
          <c:dLblPos val="outEnd"/>
          <c:showLegendKey val="0"/>
          <c:showVal val="1"/>
          <c:showCatName val="0"/>
          <c:showSerName val="0"/>
          <c:showPercent val="0"/>
          <c:showBubbleSize val="0"/>
        </c:dLbls>
        <c:gapWidth val="219"/>
        <c:overlap val="-27"/>
        <c:axId val="1934575183"/>
        <c:axId val="1934576143"/>
      </c:barChart>
      <c:catAx>
        <c:axId val="193457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1934576143"/>
        <c:crosses val="autoZero"/>
        <c:auto val="1"/>
        <c:lblAlgn val="ctr"/>
        <c:lblOffset val="100"/>
        <c:noMultiLvlLbl val="0"/>
      </c:catAx>
      <c:valAx>
        <c:axId val="1934576143"/>
        <c:scaling>
          <c:orientation val="minMax"/>
        </c:scaling>
        <c:delete val="1"/>
        <c:axPos val="l"/>
        <c:numFmt formatCode="_-[$R$-416]\ * #,##0.00_-;\-[$R$-416]\ * #,##0.00_-;_-[$R$-416]\ * &quot;-&quot;??_-;_-@_-" sourceLinked="1"/>
        <c:majorTickMark val="none"/>
        <c:minorTickMark val="none"/>
        <c:tickLblPos val="nextTo"/>
        <c:crossAx val="1934575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pt-BR"/>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[Projeto_PeopleAnalytics.xlsx]Colesterol Alto!Tabela dinâmica10</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Colesterol Alto</a:t>
            </a:r>
          </a:p>
        </c:rich>
      </c:tx>
      <c:layout>
        <c:manualLayout>
          <c:xMode val="edge"/>
          <c:yMode val="edge"/>
          <c:x val="0.3670901137357831"/>
          <c:y val="2.212744240303295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50000"/>
            </a:schemeClr>
          </a:solidFill>
          <a:ln>
            <a:solidFill>
              <a:schemeClr val="bg2">
                <a:lumMod val="1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schemeClr>
          </a:solidFill>
          <a:ln>
            <a:solidFill>
              <a:schemeClr val="bg2">
                <a:lumMod val="1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5042288275193E-2"/>
          <c:y val="0.24120358460675864"/>
          <c:w val="0.94899154234496141"/>
          <c:h val="0.63263317244794681"/>
        </c:manualLayout>
      </c:layout>
      <c:barChart>
        <c:barDir val="col"/>
        <c:grouping val="clustered"/>
        <c:varyColors val="0"/>
        <c:ser>
          <c:idx val="0"/>
          <c:order val="0"/>
          <c:tx>
            <c:strRef>
              <c:f>'Colesterol Alto'!$B$3</c:f>
              <c:strCache>
                <c:ptCount val="1"/>
                <c:pt idx="0">
                  <c:v>Total</c:v>
                </c:pt>
              </c:strCache>
            </c:strRef>
          </c:tx>
          <c:spPr>
            <a:solidFill>
              <a:schemeClr val="tx2">
                <a:lumMod val="50000"/>
              </a:schemeClr>
            </a:solidFill>
            <a:ln>
              <a:solidFill>
                <a:schemeClr val="bg2">
                  <a:lumMod val="1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'Colesterol Alto'!$A$4:$A$6</c:f>
              <c:strCache>
                <c:ptCount val="2"/>
                <c:pt idx="0">
                  <c:v>Não</c:v>
                </c:pt>
                <c:pt idx="1">
                  <c:v>Sim</c:v>
                </c:pt>
              </c:strCache>
            </c:strRef>
          </c:cat>
          <c:val>
            <c:numRef>
              <c:f>'Colesterol Alto'!$B$4:$B$6</c:f>
              <c:numCache>
                <c:formatCode>_-[$R$-416]\ * #,##0.00_-;\-[$R$-416]\ * #,##0.00_-;_-[$R$-416]\ * "-"??_-;_-@_-</c:formatCode>
                <c:ptCount val="2"/>
                <c:pt idx="0">
                  <c:v>690.56298773690082</c:v>
                </c:pt>
                <c:pt idx="1">
                  <c:v>767.26666666666665</c:v>
                </c:pt>
              </c:numCache>
            </c:numRef>
          </c:val>
          <c:extLst>
            <c:ext xmlns:c16="http://schemas.microsoft.com/office/drawing/2014/chart" uri="{C3380CC4-5D6E-409C-BE32-E72D297353CC}">
              <c16:uniqueId val="{00000000-B33D-497A-A1A7-95F09A06668E}"/>
            </c:ext>
          </c:extLst>
        </c:ser>
        <c:dLbls>
          <c:showLegendKey val="0"/>
          <c:showVal val="0"/>
          <c:showCatName val="0"/>
          <c:showSerName val="0"/>
          <c:showPercent val="0"/>
          <c:showBubbleSize val="0"/>
        </c:dLbls>
        <c:gapWidth val="219"/>
        <c:overlap val="-27"/>
        <c:axId val="1937189855"/>
        <c:axId val="1937182655"/>
      </c:barChart>
      <c:catAx>
        <c:axId val="19371898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1937182655"/>
        <c:crosses val="autoZero"/>
        <c:auto val="1"/>
        <c:lblAlgn val="ctr"/>
        <c:lblOffset val="100"/>
        <c:noMultiLvlLbl val="0"/>
      </c:catAx>
      <c:valAx>
        <c:axId val="1937182655"/>
        <c:scaling>
          <c:orientation val="minMax"/>
          <c:min val="0"/>
        </c:scaling>
        <c:delete val="1"/>
        <c:axPos val="l"/>
        <c:numFmt formatCode="_-[$R$-416]\ * #,##0.00_-;\-[$R$-416]\ * #,##0.00_-;_-[$R$-416]\ * &quot;-&quot;??_-;_-@_-" sourceLinked="1"/>
        <c:majorTickMark val="out"/>
        <c:minorTickMark val="none"/>
        <c:tickLblPos val="nextTo"/>
        <c:crossAx val="1937189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[Projeto_PeopleAnalytics.xlsx]Pressão Alta!Tabela dinâmica9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Pressão</a:t>
            </a:r>
            <a:r>
              <a:rPr lang="en-US" b="1" baseline="0">
                <a:solidFill>
                  <a:schemeClr val="tx1"/>
                </a:solidFill>
              </a:rPr>
              <a:t> Alta</a:t>
            </a:r>
            <a:endParaRPr lang="en-US" b="1">
              <a:solidFill>
                <a:schemeClr val="tx1"/>
              </a:solidFill>
            </a:endParaRPr>
          </a:p>
        </c:rich>
      </c:tx>
      <c:layout>
        <c:manualLayout>
          <c:xMode val="edge"/>
          <c:yMode val="edge"/>
          <c:x val="0.40480844459508708"/>
          <c:y val="3.18577643538562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581344043684091E-2"/>
          <c:y val="0.33185566868527577"/>
          <c:w val="0.94683744645452006"/>
          <c:h val="0.53357633369613744"/>
        </c:manualLayout>
      </c:layout>
      <c:barChart>
        <c:barDir val="col"/>
        <c:grouping val="clustered"/>
        <c:varyColors val="0"/>
        <c:ser>
          <c:idx val="0"/>
          <c:order val="0"/>
          <c:tx>
            <c:strRef>
              <c:f>'Pressão Alta'!$B$3</c:f>
              <c:strCache>
                <c:ptCount val="1"/>
                <c:pt idx="0">
                  <c:v>Total</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'Pressão Alta'!$A$4:$A$6</c:f>
              <c:strCache>
                <c:ptCount val="2"/>
                <c:pt idx="0">
                  <c:v>Não</c:v>
                </c:pt>
                <c:pt idx="1">
                  <c:v>Sim</c:v>
                </c:pt>
              </c:strCache>
            </c:strRef>
          </c:cat>
          <c:val>
            <c:numRef>
              <c:f>'Pressão Alta'!$B$4:$B$6</c:f>
              <c:numCache>
                <c:formatCode>_-[$R$-416]\ * #,##0.00_-;\-[$R$-416]\ * #,##0.00_-;_-[$R$-416]\ * "-"??_-;_-@_-</c:formatCode>
                <c:ptCount val="2"/>
                <c:pt idx="0">
                  <c:v>706.67195767195767</c:v>
                </c:pt>
                <c:pt idx="1">
                  <c:v>736.24193548387098</c:v>
                </c:pt>
              </c:numCache>
            </c:numRef>
          </c:val>
          <c:extLst>
            <c:ext xmlns:c16="http://schemas.microsoft.com/office/drawing/2014/chart" uri="{C3380CC4-5D6E-409C-BE32-E72D297353CC}">
              <c16:uniqueId val="{00000000-BEF7-4FE5-AF72-1DD746A46227}"/>
            </c:ext>
          </c:extLst>
        </c:ser>
        <c:dLbls>
          <c:dLblPos val="outEnd"/>
          <c:showLegendKey val="0"/>
          <c:showVal val="1"/>
          <c:showCatName val="0"/>
          <c:showSerName val="0"/>
          <c:showPercent val="0"/>
          <c:showBubbleSize val="0"/>
        </c:dLbls>
        <c:gapWidth val="219"/>
        <c:overlap val="-27"/>
        <c:axId val="1844110975"/>
        <c:axId val="1844117215"/>
      </c:barChart>
      <c:catAx>
        <c:axId val="184411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1844117215"/>
        <c:crosses val="autoZero"/>
        <c:auto val="1"/>
        <c:lblAlgn val="ctr"/>
        <c:lblOffset val="100"/>
        <c:noMultiLvlLbl val="0"/>
      </c:catAx>
      <c:valAx>
        <c:axId val="1844117215"/>
        <c:scaling>
          <c:orientation val="minMax"/>
          <c:min val="0"/>
        </c:scaling>
        <c:delete val="1"/>
        <c:axPos val="l"/>
        <c:numFmt formatCode="_-[$R$-416]\ * #,##0.00_-;\-[$R$-416]\ * #,##0.00_-;_-[$R$-416]\ * &quot;-&quot;??_-;_-@_-" sourceLinked="1"/>
        <c:majorTickMark val="none"/>
        <c:minorTickMark val="none"/>
        <c:tickLblPos val="nextTo"/>
        <c:crossAx val="1844110975"/>
        <c:crosses val="autoZero"/>
        <c:crossBetween val="between"/>
      </c:valAx>
      <c:spPr>
        <a:solidFill>
          <a:schemeClr val="accent1">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2">
          <a:lumMod val="50000"/>
        </a:schemeClr>
      </a:solidFill>
      <a:round/>
    </a:ln>
    <a:effectLst/>
  </c:spPr>
  <c:txPr>
    <a:bodyPr/>
    <a:lstStyle/>
    <a:p>
      <a:pPr>
        <a:defRPr/>
      </a:pPr>
      <a:endParaRPr lang="pt-BR"/>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[Projeto_PeopleAnalytics.xlsx]Alcool!Tabela dinâmica8</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Consumo de Álcool</a:t>
            </a:r>
          </a:p>
        </c:rich>
      </c:tx>
      <c:layout>
        <c:manualLayout>
          <c:xMode val="edge"/>
          <c:yMode val="edge"/>
          <c:x val="0.33393744531933506"/>
          <c:y val="4.52755905511811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581344043684091E-2"/>
          <c:y val="0.30609289866782802"/>
          <c:w val="0.94683745656996943"/>
          <c:h val="0.52713986489671938"/>
        </c:manualLayout>
      </c:layout>
      <c:barChart>
        <c:barDir val="col"/>
        <c:grouping val="clustered"/>
        <c:varyColors val="0"/>
        <c:ser>
          <c:idx val="0"/>
          <c:order val="0"/>
          <c:tx>
            <c:strRef>
              <c:f>Alcool!$B$3</c:f>
              <c:strCache>
                <c:ptCount val="1"/>
                <c:pt idx="0">
                  <c:v>Total</c:v>
                </c:pt>
              </c:strCache>
            </c:strRef>
          </c:tx>
          <c:spPr>
            <a:solidFill>
              <a:schemeClr val="tx2">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2-C0BD-4139-A0A7-50C2187E4F85}"/>
              </c:ext>
            </c:extLst>
          </c:dPt>
          <c:dPt>
            <c:idx val="1"/>
            <c:invertIfNegative val="0"/>
            <c:bubble3D val="0"/>
            <c:spPr>
              <a:solidFill>
                <a:schemeClr val="tx2">
                  <a:lumMod val="50000"/>
                </a:schemeClr>
              </a:solidFill>
              <a:ln>
                <a:noFill/>
              </a:ln>
              <a:effectLst/>
            </c:spPr>
            <c:extLst>
              <c:ext xmlns:c16="http://schemas.microsoft.com/office/drawing/2014/chart" uri="{C3380CC4-5D6E-409C-BE32-E72D297353CC}">
                <c16:uniqueId val="{00000001-C0BD-4139-A0A7-50C2187E4F8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Alcool!$A$4:$A$6</c:f>
              <c:strCache>
                <c:ptCount val="2"/>
                <c:pt idx="0">
                  <c:v>Não</c:v>
                </c:pt>
                <c:pt idx="1">
                  <c:v>Sim</c:v>
                </c:pt>
              </c:strCache>
            </c:strRef>
          </c:cat>
          <c:val>
            <c:numRef>
              <c:f>Alcool!$B$4:$B$6</c:f>
              <c:numCache>
                <c:formatCode>_-[$R$-416]\ * #,##0.00_-;\-[$R$-416]\ * #,##0.00_-;_-[$R$-416]\ * "-"??_-;_-@_-</c:formatCode>
                <c:ptCount val="2"/>
                <c:pt idx="0">
                  <c:v>705.12198391420907</c:v>
                </c:pt>
                <c:pt idx="1">
                  <c:v>727.96147110332754</c:v>
                </c:pt>
              </c:numCache>
            </c:numRef>
          </c:val>
          <c:extLst>
            <c:ext xmlns:c16="http://schemas.microsoft.com/office/drawing/2014/chart" uri="{C3380CC4-5D6E-409C-BE32-E72D297353CC}">
              <c16:uniqueId val="{00000000-C0BD-4139-A0A7-50C2187E4F85}"/>
            </c:ext>
          </c:extLst>
        </c:ser>
        <c:dLbls>
          <c:dLblPos val="outEnd"/>
          <c:showLegendKey val="0"/>
          <c:showVal val="1"/>
          <c:showCatName val="0"/>
          <c:showSerName val="0"/>
          <c:showPercent val="0"/>
          <c:showBubbleSize val="0"/>
        </c:dLbls>
        <c:gapWidth val="219"/>
        <c:overlap val="-27"/>
        <c:axId val="2015128015"/>
        <c:axId val="2015129455"/>
      </c:barChart>
      <c:catAx>
        <c:axId val="201512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2015129455"/>
        <c:crosses val="autoZero"/>
        <c:auto val="1"/>
        <c:lblAlgn val="ctr"/>
        <c:lblOffset val="100"/>
        <c:noMultiLvlLbl val="0"/>
      </c:catAx>
      <c:valAx>
        <c:axId val="2015129455"/>
        <c:scaling>
          <c:orientation val="minMax"/>
          <c:min val="0"/>
        </c:scaling>
        <c:delete val="1"/>
        <c:axPos val="l"/>
        <c:numFmt formatCode="_-[$R$-416]\ * #,##0.00_-;\-[$R$-416]\ * #,##0.00_-;_-[$R$-416]\ * &quot;-&quot;??_-;_-@_-" sourceLinked="1"/>
        <c:majorTickMark val="out"/>
        <c:minorTickMark val="none"/>
        <c:tickLblPos val="nextTo"/>
        <c:crossAx val="2015128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2">
          <a:lumMod val="50000"/>
        </a:schemeClr>
      </a:solidFill>
      <a:round/>
    </a:ln>
    <a:effectLst/>
  </c:spPr>
  <c:txPr>
    <a:bodyPr/>
    <a:lstStyle/>
    <a:p>
      <a:pPr>
        <a:defRPr/>
      </a:pPr>
      <a:endParaRPr lang="pt-BR"/>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1"/>
  <mc:AlternateContent xmlns:mc="http://schemas.openxmlformats.org/markup-compatibility/2006">
    <mc:Choice xmlns:c14="http://schemas.microsoft.com/office/drawing/2007/8/2/chart" Requires="c14">
      <c14:style val="102"/>
    </mc:Choice>
    <mc:Fallback>
      <c:style val="2"/>
    </mc:Fallback>
  </mc:AlternateContent>
  <c:pivotSource>
    <c:name>[Projeto_PeopleAnalytics.xlsx]Planilha11!Tabela dinâmica11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Histórico</a:t>
            </a:r>
            <a:r>
              <a:rPr lang="en-US" b="1" baseline="0">
                <a:solidFill>
                  <a:schemeClr val="tx1"/>
                </a:solidFill>
              </a:rPr>
              <a:t> de Doença Familiar</a:t>
            </a:r>
            <a:endParaRPr lang="en-US" b="1">
              <a:solidFill>
                <a:schemeClr val="tx1"/>
              </a:solidFill>
            </a:endParaRPr>
          </a:p>
        </c:rich>
      </c:tx>
      <c:layout>
        <c:manualLayout>
          <c:xMode val="edge"/>
          <c:yMode val="edge"/>
          <c:x val="0.2612707786526684"/>
          <c:y val="5.9164479440069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790122803068567E-2"/>
          <c:y val="0.34315721640201213"/>
          <c:w val="0.9462013306409609"/>
          <c:h val="0.5165875442628125"/>
        </c:manualLayout>
      </c:layout>
      <c:barChart>
        <c:barDir val="col"/>
        <c:grouping val="clustered"/>
        <c:varyColors val="0"/>
        <c:ser>
          <c:idx val="0"/>
          <c:order val="0"/>
          <c:tx>
            <c:strRef>
              <c:f>Planilha11!$B$3</c:f>
              <c:strCache>
                <c:ptCount val="1"/>
                <c:pt idx="0">
                  <c:v>Total</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Planilha11!$A$4:$A$6</c:f>
              <c:strCache>
                <c:ptCount val="2"/>
                <c:pt idx="0">
                  <c:v>Não</c:v>
                </c:pt>
                <c:pt idx="1">
                  <c:v>Sim</c:v>
                </c:pt>
              </c:strCache>
            </c:strRef>
          </c:cat>
          <c:val>
            <c:numRef>
              <c:f>Planilha11!$B$4:$B$6</c:f>
              <c:numCache>
                <c:formatCode>_-[$R$-416]\ * #,##0.00_-;\-[$R$-416]\ * #,##0.00_-;_-[$R$-416]\ * "-"??_-;_-@_-</c:formatCode>
                <c:ptCount val="2"/>
                <c:pt idx="0">
                  <c:v>706.42405063291142</c:v>
                </c:pt>
                <c:pt idx="1">
                  <c:v>727.91650853889939</c:v>
                </c:pt>
              </c:numCache>
            </c:numRef>
          </c:val>
          <c:extLst>
            <c:ext xmlns:c16="http://schemas.microsoft.com/office/drawing/2014/chart" uri="{C3380CC4-5D6E-409C-BE32-E72D297353CC}">
              <c16:uniqueId val="{00000000-5706-4BE7-AE83-4DF7A073A443}"/>
            </c:ext>
          </c:extLst>
        </c:ser>
        <c:dLbls>
          <c:showLegendKey val="0"/>
          <c:showVal val="0"/>
          <c:showCatName val="0"/>
          <c:showSerName val="0"/>
          <c:showPercent val="0"/>
          <c:showBubbleSize val="0"/>
        </c:dLbls>
        <c:gapWidth val="219"/>
        <c:overlap val="-27"/>
        <c:axId val="1937194175"/>
        <c:axId val="1937179295"/>
      </c:barChart>
      <c:catAx>
        <c:axId val="193719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pt-BR"/>
          </a:p>
        </c:txPr>
        <c:crossAx val="1937179295"/>
        <c:crosses val="autoZero"/>
        <c:auto val="1"/>
        <c:lblAlgn val="ctr"/>
        <c:lblOffset val="100"/>
        <c:noMultiLvlLbl val="0"/>
      </c:catAx>
      <c:valAx>
        <c:axId val="1937179295"/>
        <c:scaling>
          <c:orientation val="minMax"/>
          <c:min val="0"/>
        </c:scaling>
        <c:delete val="1"/>
        <c:axPos val="l"/>
        <c:numFmt formatCode="_-[$R$-416]\ * #,##0.00_-;\-[$R$-416]\ * #,##0.00_-;_-[$R$-416]\ * &quot;-&quot;??_-;_-@_-" sourceLinked="1"/>
        <c:majorTickMark val="none"/>
        <c:minorTickMark val="none"/>
        <c:tickLblPos val="nextTo"/>
        <c:crossAx val="193719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pt-BR"/>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12-06T19:29:38.367" idx="1">
    <p:pos x="10" y="10"/>
    <p:text/>
    <p:extLst>
      <p:ext uri="{C676402C-5697-4E1C-873F-D02D1690AC5C}">
        <p15:threadingInfo xmlns:p15="http://schemas.microsoft.com/office/powerpoint/2012/main" timeZoneBias="180"/>
      </p:ext>
    </p:extLst>
  </p:cm>
</p:cmLst>
</file>

<file path=ppt/drawings/drawing1.xml><?xml version="1.0" encoding="utf-8"?>
<c:userShapes xmlns:c="http://schemas.openxmlformats.org/drawingml/2006/chart">
  <cdr:relSizeAnchor xmlns:cdr="http://schemas.openxmlformats.org/drawingml/2006/chartDrawing">
    <cdr:from>
      <cdr:x>0.26396</cdr:x>
      <cdr:y>0.16913</cdr:y>
    </cdr:from>
    <cdr:to>
      <cdr:x>0.73604</cdr:x>
      <cdr:y>0.31463</cdr:y>
    </cdr:to>
    <cdr:sp macro="" textlink="">
      <cdr:nvSpPr>
        <cdr:cNvPr id="17" name="Seta: Curva para Baixo 16">
          <a:extLst xmlns:a="http://schemas.openxmlformats.org/drawingml/2006/main">
            <a:ext uri="{FF2B5EF4-FFF2-40B4-BE49-F238E27FC236}">
              <a16:creationId xmlns:a16="http://schemas.microsoft.com/office/drawing/2014/main" id="{D0BA591B-83A4-8748-7D4B-1B4A825FA7F8}"/>
            </a:ext>
          </a:extLst>
        </cdr:cNvPr>
        <cdr:cNvSpPr/>
      </cdr:nvSpPr>
      <cdr:spPr>
        <a:xfrm xmlns:a="http://schemas.openxmlformats.org/drawingml/2006/main" rot="20548519">
          <a:off x="1140319" y="730626"/>
          <a:ext cx="2039362" cy="628566"/>
        </a:xfrm>
        <a:prstGeom xmlns:a="http://schemas.openxmlformats.org/drawingml/2006/main" prst="curvedDown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pt-BR" sz="1800" kern="1200" dirty="0"/>
        </a:p>
      </cdr:txBody>
    </cdr:sp>
  </cdr:relSizeAnchor>
  <cdr:relSizeAnchor xmlns:cdr="http://schemas.openxmlformats.org/drawingml/2006/chartDrawing">
    <cdr:from>
      <cdr:x>0.49742</cdr:x>
      <cdr:y>0.22076</cdr:y>
    </cdr:from>
    <cdr:to>
      <cdr:x>0.65875</cdr:x>
      <cdr:y>0.5218</cdr:y>
    </cdr:to>
    <cdr:sp macro="" textlink="">
      <cdr:nvSpPr>
        <cdr:cNvPr id="18" name="CaixaDeTexto 17">
          <a:extLst xmlns:a="http://schemas.openxmlformats.org/drawingml/2006/main">
            <a:ext uri="{FF2B5EF4-FFF2-40B4-BE49-F238E27FC236}">
              <a16:creationId xmlns:a16="http://schemas.microsoft.com/office/drawing/2014/main" id="{7DA45165-9346-9EAF-6E70-6C8ADEEF477C}"/>
            </a:ext>
          </a:extLst>
        </cdr:cNvPr>
        <cdr:cNvSpPr txBox="1"/>
      </cdr:nvSpPr>
      <cdr:spPr>
        <a:xfrm xmlns:a="http://schemas.openxmlformats.org/drawingml/2006/main">
          <a:off x="2819400" y="6705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pt-BR" sz="1100" kern="1200" dirty="0"/>
        </a:p>
      </cdr:txBody>
    </cdr:sp>
  </cdr:relSizeAnchor>
  <cdr:relSizeAnchor xmlns:cdr="http://schemas.openxmlformats.org/drawingml/2006/chartDrawing">
    <cdr:from>
      <cdr:x>0.43407</cdr:x>
      <cdr:y>0.1892</cdr:y>
    </cdr:from>
    <cdr:to>
      <cdr:x>0.60258</cdr:x>
      <cdr:y>0.31463</cdr:y>
    </cdr:to>
    <cdr:sp macro="" textlink="">
      <cdr:nvSpPr>
        <cdr:cNvPr id="19" name="CaixaDeTexto 18">
          <a:extLst xmlns:a="http://schemas.openxmlformats.org/drawingml/2006/main">
            <a:ext uri="{FF2B5EF4-FFF2-40B4-BE49-F238E27FC236}">
              <a16:creationId xmlns:a16="http://schemas.microsoft.com/office/drawing/2014/main" id="{D7C60C7B-3EDE-A110-4BC8-CDA26B6DA64A}"/>
            </a:ext>
          </a:extLst>
        </cdr:cNvPr>
        <cdr:cNvSpPr txBox="1"/>
      </cdr:nvSpPr>
      <cdr:spPr>
        <a:xfrm xmlns:a="http://schemas.openxmlformats.org/drawingml/2006/main">
          <a:off x="1875181" y="817325"/>
          <a:ext cx="727962" cy="5418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1600" kern="1200" dirty="0"/>
            <a:t>28,6%</a:t>
          </a:r>
        </a:p>
      </cdr:txBody>
    </cdr:sp>
  </cdr:relSizeAnchor>
</c:userShapes>
</file>

<file path=ppt/drawings/drawing2.xml><?xml version="1.0" encoding="utf-8"?>
<c:userShapes xmlns:c="http://schemas.openxmlformats.org/drawingml/2006/chart">
  <cdr:relSizeAnchor xmlns:cdr="http://schemas.openxmlformats.org/drawingml/2006/chartDrawing">
    <cdr:from>
      <cdr:x>0.26858</cdr:x>
      <cdr:y>0.1832</cdr:y>
    </cdr:from>
    <cdr:to>
      <cdr:x>0.76858</cdr:x>
      <cdr:y>0.35119</cdr:y>
    </cdr:to>
    <cdr:sp macro="" textlink="">
      <cdr:nvSpPr>
        <cdr:cNvPr id="2" name="Seta: Curva para Baixo 1">
          <a:extLst xmlns:a="http://schemas.openxmlformats.org/drawingml/2006/main">
            <a:ext uri="{FF2B5EF4-FFF2-40B4-BE49-F238E27FC236}">
              <a16:creationId xmlns:a16="http://schemas.microsoft.com/office/drawing/2014/main" id="{DB1F7A90-6491-5DF6-79CA-69F7FC65903C}"/>
            </a:ext>
          </a:extLst>
        </cdr:cNvPr>
        <cdr:cNvSpPr/>
      </cdr:nvSpPr>
      <cdr:spPr>
        <a:xfrm xmlns:a="http://schemas.openxmlformats.org/drawingml/2006/main">
          <a:off x="1580841" y="559480"/>
          <a:ext cx="2942948" cy="513040"/>
        </a:xfrm>
        <a:prstGeom xmlns:a="http://schemas.openxmlformats.org/drawingml/2006/main" prst="curvedDown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pt-BR" kern="1200"/>
        </a:p>
      </cdr:txBody>
    </cdr:sp>
  </cdr:relSizeAnchor>
  <cdr:relSizeAnchor xmlns:cdr="http://schemas.openxmlformats.org/drawingml/2006/chartDrawing">
    <cdr:from>
      <cdr:x>0.43976</cdr:x>
      <cdr:y>0.25355</cdr:y>
    </cdr:from>
    <cdr:to>
      <cdr:x>0.56024</cdr:x>
      <cdr:y>0.32479</cdr:y>
    </cdr:to>
    <cdr:sp macro="" textlink="">
      <cdr:nvSpPr>
        <cdr:cNvPr id="3" name="CaixaDeTexto 2">
          <a:extLst xmlns:a="http://schemas.openxmlformats.org/drawingml/2006/main">
            <a:ext uri="{FF2B5EF4-FFF2-40B4-BE49-F238E27FC236}">
              <a16:creationId xmlns:a16="http://schemas.microsoft.com/office/drawing/2014/main" id="{966C84DB-D999-C028-34BA-6BF451737CAE}"/>
            </a:ext>
          </a:extLst>
        </cdr:cNvPr>
        <cdr:cNvSpPr txBox="1"/>
      </cdr:nvSpPr>
      <cdr:spPr>
        <a:xfrm xmlns:a="http://schemas.openxmlformats.org/drawingml/2006/main">
          <a:off x="1899748" y="1095324"/>
          <a:ext cx="520504" cy="3077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400" kern="1200" dirty="0"/>
            <a:t>4,1%</a:t>
          </a:r>
        </a:p>
      </cdr:txBody>
    </cdr:sp>
  </cdr:relSizeAnchor>
</c:userShapes>
</file>

<file path=ppt/drawings/drawing3.xml><?xml version="1.0" encoding="utf-8"?>
<c:userShapes xmlns:c="http://schemas.openxmlformats.org/drawingml/2006/chart">
  <cdr:relSizeAnchor xmlns:cdr="http://schemas.openxmlformats.org/drawingml/2006/chartDrawing">
    <cdr:from>
      <cdr:x>0.4555</cdr:x>
      <cdr:y>0.21503</cdr:y>
    </cdr:from>
    <cdr:to>
      <cdr:x>0.54449</cdr:x>
      <cdr:y>0.29506</cdr:y>
    </cdr:to>
    <cdr:sp macro="" textlink="">
      <cdr:nvSpPr>
        <cdr:cNvPr id="2" name="CaixaDeTexto 1">
          <a:extLst xmlns:a="http://schemas.openxmlformats.org/drawingml/2006/main">
            <a:ext uri="{FF2B5EF4-FFF2-40B4-BE49-F238E27FC236}">
              <a16:creationId xmlns:a16="http://schemas.microsoft.com/office/drawing/2014/main" id="{C29A7686-9859-04DF-2EB1-57E8C435DA96}"/>
            </a:ext>
          </a:extLst>
        </cdr:cNvPr>
        <cdr:cNvSpPr txBox="1"/>
      </cdr:nvSpPr>
      <cdr:spPr>
        <a:xfrm xmlns:a="http://schemas.openxmlformats.org/drawingml/2006/main">
          <a:off x="2681052" y="685800"/>
          <a:ext cx="523787" cy="25523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400" kern="1200" dirty="0"/>
            <a:t>3,2%</a:t>
          </a:r>
        </a:p>
      </cdr:txBody>
    </cdr:sp>
  </cdr:relSizeAnchor>
</c:userShapes>
</file>

<file path=ppt/drawings/drawing4.xml><?xml version="1.0" encoding="utf-8"?>
<c:userShapes xmlns:c="http://schemas.openxmlformats.org/drawingml/2006/chart">
  <cdr:relSizeAnchor xmlns:cdr="http://schemas.openxmlformats.org/drawingml/2006/chartDrawing">
    <cdr:from>
      <cdr:x>0.273</cdr:x>
      <cdr:y>0.20153</cdr:y>
    </cdr:from>
    <cdr:to>
      <cdr:x>0.75165</cdr:x>
      <cdr:y>0.36003</cdr:y>
    </cdr:to>
    <cdr:sp macro="" textlink="">
      <cdr:nvSpPr>
        <cdr:cNvPr id="2" name="Seta: Curva para Baixo 1">
          <a:extLst xmlns:a="http://schemas.openxmlformats.org/drawingml/2006/main">
            <a:ext uri="{FF2B5EF4-FFF2-40B4-BE49-F238E27FC236}">
              <a16:creationId xmlns:a16="http://schemas.microsoft.com/office/drawing/2014/main" id="{F301C6E0-F17E-72A4-13BD-8CE084C6EA6C}"/>
            </a:ext>
          </a:extLst>
        </cdr:cNvPr>
        <cdr:cNvSpPr/>
      </cdr:nvSpPr>
      <cdr:spPr>
        <a:xfrm xmlns:a="http://schemas.openxmlformats.org/drawingml/2006/main">
          <a:off x="1606857" y="615463"/>
          <a:ext cx="2817299" cy="484037"/>
        </a:xfrm>
        <a:prstGeom xmlns:a="http://schemas.openxmlformats.org/drawingml/2006/main" prst="curvedDown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pt-BR" kern="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10C4E-D9A1-49B3-85DC-BAEE8BCA38C6}" type="datetimeFigureOut">
              <a:rPr lang="pt-BR" smtClean="0"/>
              <a:t>07/12/2024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E2D79-D904-43F2-AC4C-BD012F1565AA}" type="slidenum">
              <a:rPr lang="pt-BR" smtClean="0"/>
              <a:t>‹nº›</a:t>
            </a:fld>
            <a:endParaRPr lang="pt-BR"/>
          </a:p>
        </p:txBody>
      </p:sp>
    </p:spTree>
    <p:extLst>
      <p:ext uri="{BB962C8B-B14F-4D97-AF65-F5344CB8AC3E}">
        <p14:creationId xmlns:p14="http://schemas.microsoft.com/office/powerpoint/2010/main" val="350281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1CE2D79-D904-43F2-AC4C-BD012F1565AA}" type="slidenum">
              <a:rPr lang="pt-BR" smtClean="0"/>
              <a:t>1</a:t>
            </a:fld>
            <a:endParaRPr lang="pt-BR"/>
          </a:p>
        </p:txBody>
      </p:sp>
    </p:spTree>
    <p:extLst>
      <p:ext uri="{BB962C8B-B14F-4D97-AF65-F5344CB8AC3E}">
        <p14:creationId xmlns:p14="http://schemas.microsoft.com/office/powerpoint/2010/main" val="384817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3B1D8-6A60-FE6E-24C1-AE571B571F2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A94DCAA-E263-349F-B3BE-1192B1F00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475ACD-04A4-F7AC-B945-E78DB5035CD7}"/>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3E4CCED8-164C-9D8F-5DAB-AB35819531D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21CB9F8-51A8-62F7-F18D-CAA6A3F1CB52}"/>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254362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55DD6-93F0-4926-3456-AD439FF40FB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32B005-1C52-688B-01F7-503369DE8D3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FF6BD9A-29A6-1776-E71E-B5920C349284}"/>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AAB3C1E0-95F6-421C-5411-ED292CE30CB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2D2923B-3991-C598-BF17-21A1B433E259}"/>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398487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C13D5F-0FBC-C1FE-56C6-D383B61F64D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7C49386-1EB3-7B46-67FB-95C03120638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B7DACE-2E2F-1400-0873-26AD07EF6797}"/>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CC4D5F6E-C023-99E8-1FFC-B35E8CF2AE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664F03F-7F58-D2B3-239C-49AF3B76C41B}"/>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62711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CAB08-9621-8202-85E6-D63248A68E6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7DB4B6E-C0FF-CBDE-0AE3-B3E27D93E5B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535FDB-1536-4D03-E025-EE20AD159F67}"/>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9425C806-8D4D-668C-3BB2-E9A909A569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B596EF-1BDA-3E26-2A66-67300324E73F}"/>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160519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DFFC1-8DA3-28C1-CC52-BD31376364F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B5DBD06-A238-CE6D-F5DC-97CBD9B89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AAE5A9-542F-82D4-E0BD-089A7C460FC1}"/>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860292FB-AAEC-7FD1-7E6B-A10AF6A3B59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AABFA2D-A9B4-A7E2-ABE5-9BEAF674299B}"/>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84891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D49DA-B4A4-9E27-A38A-74ABF119368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0ADA28F-22EB-88D6-9A4F-CDA2BAAA64B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C9747D0-34DF-6726-8AB6-C0103CB2593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A99B319-CB59-1B3A-56D2-B9CC49438A9A}"/>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6" name="Espaço Reservado para Rodapé 5">
            <a:extLst>
              <a:ext uri="{FF2B5EF4-FFF2-40B4-BE49-F238E27FC236}">
                <a16:creationId xmlns:a16="http://schemas.microsoft.com/office/drawing/2014/main" id="{D161E514-DDB6-CDD3-25BE-7AB126A060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4D3ABF5-B2F7-51F3-8E6B-343BE586F661}"/>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109268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7FE8B-2959-8D67-D2B1-CA1D93B2CF9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4266B16-9EFE-8D82-BD5D-BF3DBCDAD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690206C-738E-9161-86E7-163DA3CB65D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454E04C-9BD5-F006-D5EB-8E0A889E0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CA47866-C92B-5B30-47BB-35BAE6EEED9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E7B38A0-E6FE-EA8C-EEF4-1732278BE455}"/>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8" name="Espaço Reservado para Rodapé 7">
            <a:extLst>
              <a:ext uri="{FF2B5EF4-FFF2-40B4-BE49-F238E27FC236}">
                <a16:creationId xmlns:a16="http://schemas.microsoft.com/office/drawing/2014/main" id="{929323FB-86A1-D403-8688-22E7C647E49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3822EA1-B589-76E6-A358-A9EC51803DBD}"/>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66695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EC61B-BD76-1058-BE43-AE8D77B88D2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CB78110-AD18-7CBC-2F41-D765D68166E9}"/>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4" name="Espaço Reservado para Rodapé 3">
            <a:extLst>
              <a:ext uri="{FF2B5EF4-FFF2-40B4-BE49-F238E27FC236}">
                <a16:creationId xmlns:a16="http://schemas.microsoft.com/office/drawing/2014/main" id="{3D6DB05A-9A18-E4FA-5939-043F6464A20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A6766BD-B414-D34C-8410-E19801B32E1E}"/>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34721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DA54044-9C42-C85A-B603-11477D24CD67}"/>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3" name="Espaço Reservado para Rodapé 2">
            <a:extLst>
              <a:ext uri="{FF2B5EF4-FFF2-40B4-BE49-F238E27FC236}">
                <a16:creationId xmlns:a16="http://schemas.microsoft.com/office/drawing/2014/main" id="{5F332370-DF7A-C6A0-71AB-C38094241CE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F750252-4C8D-ACFC-AD15-40BC56DB4AF3}"/>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427680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E36F2-AB25-7457-3C57-32E31C94A65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42719DA-F17D-E27E-6D3B-E96114105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45F4D39-233F-1A81-8BC3-A22645118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4D9DCD-FE0A-5F5F-B104-8C572A00C24C}"/>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6" name="Espaço Reservado para Rodapé 5">
            <a:extLst>
              <a:ext uri="{FF2B5EF4-FFF2-40B4-BE49-F238E27FC236}">
                <a16:creationId xmlns:a16="http://schemas.microsoft.com/office/drawing/2014/main" id="{49357EC5-1039-6EFA-14B8-01E488C06D6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26C500A-13A6-61D5-CEB5-01357F33BC05}"/>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422574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053B3-D9C1-0CAE-2A10-56A368EAA18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49816B5-A41E-BE4F-0FF7-01E7E97D6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FD696FE-3370-4D7B-C480-8ACCE242E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01B37BE-FBE4-0946-96C2-4999670F3D41}"/>
              </a:ext>
            </a:extLst>
          </p:cNvPr>
          <p:cNvSpPr>
            <a:spLocks noGrp="1"/>
          </p:cNvSpPr>
          <p:nvPr>
            <p:ph type="dt" sz="half" idx="10"/>
          </p:nvPr>
        </p:nvSpPr>
        <p:spPr/>
        <p:txBody>
          <a:bodyPr/>
          <a:lstStyle/>
          <a:p>
            <a:fld id="{D2C4DA3F-55A0-4872-9ACD-5AE48B25DF0F}" type="datetimeFigureOut">
              <a:rPr lang="pt-BR" smtClean="0"/>
              <a:t>07/12/2024</a:t>
            </a:fld>
            <a:endParaRPr lang="pt-BR"/>
          </a:p>
        </p:txBody>
      </p:sp>
      <p:sp>
        <p:nvSpPr>
          <p:cNvPr id="6" name="Espaço Reservado para Rodapé 5">
            <a:extLst>
              <a:ext uri="{FF2B5EF4-FFF2-40B4-BE49-F238E27FC236}">
                <a16:creationId xmlns:a16="http://schemas.microsoft.com/office/drawing/2014/main" id="{BDCE1D18-B87F-9D04-91A9-0E1CACFC30C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20E8F24-BBF7-BC5F-628D-B7FA2B0C9AE3}"/>
              </a:ext>
            </a:extLst>
          </p:cNvPr>
          <p:cNvSpPr>
            <a:spLocks noGrp="1"/>
          </p:cNvSpPr>
          <p:nvPr>
            <p:ph type="sldNum" sz="quarter" idx="12"/>
          </p:nvPr>
        </p:nvSpPr>
        <p:spPr/>
        <p:txBody>
          <a:bodyPr/>
          <a:lstStyle/>
          <a:p>
            <a:fld id="{42B0F82B-6985-4BAF-A0B3-D4F2F7596E04}" type="slidenum">
              <a:rPr lang="pt-BR" smtClean="0"/>
              <a:t>‹nº›</a:t>
            </a:fld>
            <a:endParaRPr lang="pt-BR"/>
          </a:p>
        </p:txBody>
      </p:sp>
    </p:spTree>
    <p:extLst>
      <p:ext uri="{BB962C8B-B14F-4D97-AF65-F5344CB8AC3E}">
        <p14:creationId xmlns:p14="http://schemas.microsoft.com/office/powerpoint/2010/main" val="134910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AF1B1B0-B840-DF25-5474-C36C8742C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030CFA0-1B71-C9E4-E212-C6E0CB0F4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95D5242-806F-9068-D3F9-69E6C263D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4DA3F-55A0-4872-9ACD-5AE48B25DF0F}" type="datetimeFigureOut">
              <a:rPr lang="pt-BR" smtClean="0"/>
              <a:t>07/12/2024</a:t>
            </a:fld>
            <a:endParaRPr lang="pt-BR"/>
          </a:p>
        </p:txBody>
      </p:sp>
      <p:sp>
        <p:nvSpPr>
          <p:cNvPr id="5" name="Espaço Reservado para Rodapé 4">
            <a:extLst>
              <a:ext uri="{FF2B5EF4-FFF2-40B4-BE49-F238E27FC236}">
                <a16:creationId xmlns:a16="http://schemas.microsoft.com/office/drawing/2014/main" id="{BD18BE0F-44C5-288A-2334-900F458E2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72DEA43-DD10-2879-3CB1-25129E111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0F82B-6985-4BAF-A0B3-D4F2F7596E04}" type="slidenum">
              <a:rPr lang="pt-BR" smtClean="0"/>
              <a:t>‹nº›</a:t>
            </a:fld>
            <a:endParaRPr lang="pt-BR"/>
          </a:p>
        </p:txBody>
      </p:sp>
    </p:spTree>
    <p:extLst>
      <p:ext uri="{BB962C8B-B14F-4D97-AF65-F5344CB8AC3E}">
        <p14:creationId xmlns:p14="http://schemas.microsoft.com/office/powerpoint/2010/main" val="75491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webp"/><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webp"/><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webp"/><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a:extLst>
            <a:ext uri="{FF2B5EF4-FFF2-40B4-BE49-F238E27FC236}">
              <a16:creationId xmlns:a16="http://schemas.microsoft.com/office/drawing/2014/main" id="{78C15CD8-D7EA-870D-DBDF-9FA4C42AF411}"/>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566C4E4E-6FBB-3F43-DEE0-4C2DCE444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7831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86645B01-6734-13E2-4316-69E1B080FE94}"/>
            </a:ext>
          </a:extLst>
        </p:cNvPr>
        <p:cNvGrpSpPr/>
        <p:nvPr/>
      </p:nvGrpSpPr>
      <p:grpSpPr>
        <a:xfrm>
          <a:off x="0" y="0"/>
          <a:ext cx="0" cy="0"/>
          <a:chOff x="0" y="0"/>
          <a:chExt cx="0" cy="0"/>
        </a:xfrm>
      </p:grpSpPr>
      <p:sp>
        <p:nvSpPr>
          <p:cNvPr id="2" name="CaixaDeTexto 1">
            <a:extLst>
              <a:ext uri="{FF2B5EF4-FFF2-40B4-BE49-F238E27FC236}">
                <a16:creationId xmlns:a16="http://schemas.microsoft.com/office/drawing/2014/main" id="{556D2443-1A4A-0234-0026-302CBF968C93}"/>
              </a:ext>
            </a:extLst>
          </p:cNvPr>
          <p:cNvSpPr txBox="1"/>
          <p:nvPr/>
        </p:nvSpPr>
        <p:spPr>
          <a:xfrm>
            <a:off x="2705686" y="305068"/>
            <a:ext cx="6780628" cy="6247864"/>
          </a:xfrm>
          <a:prstGeom prst="rect">
            <a:avLst/>
          </a:prstGeom>
          <a:noFill/>
        </p:spPr>
        <p:txBody>
          <a:bodyPr wrap="square" rtlCol="0">
            <a:spAutoFit/>
          </a:bodyPr>
          <a:lstStyle/>
          <a:p>
            <a:endParaRPr lang="pt-BR" sz="2000" b="1" dirty="0">
              <a:solidFill>
                <a:schemeClr val="accent1">
                  <a:lumMod val="20000"/>
                  <a:lumOff val="80000"/>
                </a:schemeClr>
              </a:solidFill>
            </a:endParaRPr>
          </a:p>
          <a:p>
            <a:pPr>
              <a:buFont typeface="Arial" panose="020B0604020202020204" pitchFamily="34" charset="0"/>
              <a:buChar char="•"/>
            </a:pPr>
            <a:r>
              <a:rPr lang="pt-BR" sz="2000" b="1" dirty="0">
                <a:solidFill>
                  <a:schemeClr val="bg2"/>
                </a:solidFill>
              </a:rPr>
              <a:t> Educação Nutricional e Controle do Peso</a:t>
            </a:r>
            <a:r>
              <a:rPr lang="pt-BR" sz="2000" dirty="0">
                <a:solidFill>
                  <a:schemeClr val="bg2"/>
                </a:solidFill>
              </a:rPr>
              <a:t>: Promover palestras, consultas com nutricionistas e desafios corporativos de perda de peso para incentivar hábitos alimentares mais saudáveis e reduzir o IMC dos colaboradores.</a:t>
            </a:r>
          </a:p>
          <a:p>
            <a:pPr>
              <a:buFont typeface="Arial" panose="020B0604020202020204" pitchFamily="34" charset="0"/>
              <a:buChar char="•"/>
            </a:pPr>
            <a:endParaRPr lang="pt-BR" sz="2000" dirty="0">
              <a:solidFill>
                <a:schemeClr val="bg2"/>
              </a:solidFill>
            </a:endParaRPr>
          </a:p>
          <a:p>
            <a:pPr>
              <a:buFont typeface="Arial" panose="020B0604020202020204" pitchFamily="34" charset="0"/>
              <a:buChar char="•"/>
            </a:pPr>
            <a:r>
              <a:rPr lang="pt-BR" sz="2000" b="1" dirty="0">
                <a:solidFill>
                  <a:schemeClr val="bg2"/>
                </a:solidFill>
              </a:rPr>
              <a:t> Monitoramento e Controle de Condições Crônicas</a:t>
            </a:r>
            <a:r>
              <a:rPr lang="pt-BR" sz="2000" dirty="0">
                <a:solidFill>
                  <a:schemeClr val="bg2"/>
                </a:solidFill>
              </a:rPr>
              <a:t>: Estabelecer programas específicos para colaboradores com colesterol alto e pressão alta, como check-ups regulares, palestras educativas e acompanhamento médico preventivo.</a:t>
            </a:r>
          </a:p>
          <a:p>
            <a:pPr>
              <a:buFont typeface="Arial" panose="020B0604020202020204" pitchFamily="34" charset="0"/>
              <a:buChar char="•"/>
            </a:pPr>
            <a:endParaRPr lang="pt-BR" sz="2000" dirty="0">
              <a:solidFill>
                <a:schemeClr val="bg2"/>
              </a:solidFill>
            </a:endParaRPr>
          </a:p>
          <a:p>
            <a:pPr>
              <a:buFont typeface="Arial" panose="020B0604020202020204" pitchFamily="34" charset="0"/>
              <a:buChar char="•"/>
            </a:pPr>
            <a:r>
              <a:rPr lang="pt-BR" sz="2000" b="1" dirty="0">
                <a:solidFill>
                  <a:schemeClr val="bg2"/>
                </a:solidFill>
              </a:rPr>
              <a:t> Apoio à Saúde Mental e ao Bem-Estar Geral</a:t>
            </a:r>
            <a:r>
              <a:rPr lang="pt-BR" sz="2000" dirty="0">
                <a:solidFill>
                  <a:schemeClr val="bg2"/>
                </a:solidFill>
              </a:rPr>
              <a:t>: Disponibilizar serviços de apoio psicológico, bem como programas que combatam o estresse e melhorem a qualidade de vida, prevenindo o agravamento de doenças relacionadas.</a:t>
            </a:r>
          </a:p>
          <a:p>
            <a:pPr>
              <a:buFont typeface="Arial" panose="020B0604020202020204" pitchFamily="34" charset="0"/>
              <a:buChar char="•"/>
            </a:pPr>
            <a:endParaRPr lang="pt-BR" sz="2000" dirty="0">
              <a:solidFill>
                <a:schemeClr val="bg2"/>
              </a:solidFill>
            </a:endParaRPr>
          </a:p>
          <a:p>
            <a:pPr>
              <a:buFont typeface="Arial" panose="020B0604020202020204" pitchFamily="34" charset="0"/>
              <a:buChar char="•"/>
            </a:pPr>
            <a:r>
              <a:rPr lang="pt-BR" sz="2000" b="1" dirty="0">
                <a:solidFill>
                  <a:schemeClr val="bg2"/>
                </a:solidFill>
              </a:rPr>
              <a:t> Incentivo à Redução do Consumo de Álcool</a:t>
            </a:r>
            <a:r>
              <a:rPr lang="pt-BR" sz="2000" dirty="0">
                <a:solidFill>
                  <a:schemeClr val="bg2"/>
                </a:solidFill>
              </a:rPr>
              <a:t>: Promover campanhas educativas sobre os impactos do consumo excessivo de álcool na saúde e nos custos associados.</a:t>
            </a:r>
          </a:p>
          <a:p>
            <a:endParaRPr lang="pt-BR" sz="2000" dirty="0">
              <a:solidFill>
                <a:schemeClr val="bg2"/>
              </a:solidFill>
            </a:endParaRPr>
          </a:p>
        </p:txBody>
      </p:sp>
    </p:spTree>
    <p:extLst>
      <p:ext uri="{BB962C8B-B14F-4D97-AF65-F5344CB8AC3E}">
        <p14:creationId xmlns:p14="http://schemas.microsoft.com/office/powerpoint/2010/main" val="356901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764EC143-796B-7C96-6C84-7A7FE487900A}"/>
            </a:ext>
          </a:extLst>
        </p:cNvPr>
        <p:cNvGrpSpPr/>
        <p:nvPr/>
      </p:nvGrpSpPr>
      <p:grpSpPr>
        <a:xfrm>
          <a:off x="0" y="0"/>
          <a:ext cx="0" cy="0"/>
          <a:chOff x="0" y="0"/>
          <a:chExt cx="0" cy="0"/>
        </a:xfrm>
      </p:grpSpPr>
      <p:sp>
        <p:nvSpPr>
          <p:cNvPr id="2" name="CaixaDeTexto 1">
            <a:extLst>
              <a:ext uri="{FF2B5EF4-FFF2-40B4-BE49-F238E27FC236}">
                <a16:creationId xmlns:a16="http://schemas.microsoft.com/office/drawing/2014/main" id="{BF5A6696-83C1-2549-5A92-87711110C3DA}"/>
              </a:ext>
            </a:extLst>
          </p:cNvPr>
          <p:cNvSpPr txBox="1"/>
          <p:nvPr/>
        </p:nvSpPr>
        <p:spPr>
          <a:xfrm>
            <a:off x="2982351" y="590842"/>
            <a:ext cx="5570806" cy="4462760"/>
          </a:xfrm>
          <a:prstGeom prst="rect">
            <a:avLst/>
          </a:prstGeom>
          <a:noFill/>
        </p:spPr>
        <p:txBody>
          <a:bodyPr wrap="square" rtlCol="0">
            <a:spAutoFit/>
          </a:bodyPr>
          <a:lstStyle/>
          <a:p>
            <a:pPr algn="ctr"/>
            <a:r>
              <a:rPr lang="pt-BR" sz="3200" b="1" dirty="0">
                <a:solidFill>
                  <a:schemeClr val="accent1">
                    <a:lumMod val="20000"/>
                    <a:lumOff val="80000"/>
                  </a:schemeClr>
                </a:solidFill>
              </a:rPr>
              <a:t>Conclusão</a:t>
            </a:r>
          </a:p>
          <a:p>
            <a:pPr algn="ctr"/>
            <a:endParaRPr lang="pt-BR" sz="3200" b="1" dirty="0">
              <a:solidFill>
                <a:schemeClr val="accent1">
                  <a:lumMod val="20000"/>
                  <a:lumOff val="80000"/>
                </a:schemeClr>
              </a:solidFill>
            </a:endParaRPr>
          </a:p>
          <a:p>
            <a:r>
              <a:rPr lang="pt-BR" sz="2200" dirty="0">
                <a:solidFill>
                  <a:schemeClr val="accent1">
                    <a:lumMod val="20000"/>
                    <a:lumOff val="80000"/>
                  </a:schemeClr>
                </a:solidFill>
              </a:rPr>
              <a:t>           Os resultados evidenciam que hábitos saudáveis, como prática regular de exercícios, controle do peso, cessação do tabagismo e monitoramento de condições crônicas, estão diretamente relacionados à redução dos custos com planos de saúde. Investir em programas preventivos e de conscientização pode trazer benefícios a longo prazo, tanto para a saúde dos colaboradores quanto para a sustentabilidade financeira da empresa.</a:t>
            </a:r>
          </a:p>
        </p:txBody>
      </p:sp>
    </p:spTree>
    <p:extLst>
      <p:ext uri="{BB962C8B-B14F-4D97-AF65-F5344CB8AC3E}">
        <p14:creationId xmlns:p14="http://schemas.microsoft.com/office/powerpoint/2010/main" val="85736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70ABD5C9-15AC-BB38-3BE1-D235D3877418}"/>
            </a:ext>
          </a:extLst>
        </p:cNvPr>
        <p:cNvGrpSpPr/>
        <p:nvPr/>
      </p:nvGrpSpPr>
      <p:grpSpPr>
        <a:xfrm>
          <a:off x="0" y="0"/>
          <a:ext cx="0" cy="0"/>
          <a:chOff x="0" y="0"/>
          <a:chExt cx="0" cy="0"/>
        </a:xfrm>
      </p:grpSpPr>
    </p:spTree>
    <p:extLst>
      <p:ext uri="{BB962C8B-B14F-4D97-AF65-F5344CB8AC3E}">
        <p14:creationId xmlns:p14="http://schemas.microsoft.com/office/powerpoint/2010/main" val="31799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081802F-3A75-7615-9F59-C4FB1CCA9DCB}"/>
              </a:ext>
            </a:extLst>
          </p:cNvPr>
          <p:cNvSpPr txBox="1"/>
          <p:nvPr/>
        </p:nvSpPr>
        <p:spPr>
          <a:xfrm>
            <a:off x="2743201" y="2459504"/>
            <a:ext cx="7216726" cy="1938992"/>
          </a:xfrm>
          <a:prstGeom prst="rect">
            <a:avLst/>
          </a:prstGeom>
          <a:noFill/>
        </p:spPr>
        <p:txBody>
          <a:bodyPr wrap="square" rtlCol="0">
            <a:spAutoFit/>
          </a:bodyPr>
          <a:lstStyle/>
          <a:p>
            <a:r>
              <a:rPr lang="pt-BR" sz="2400" b="1" dirty="0">
                <a:solidFill>
                  <a:schemeClr val="bg2"/>
                </a:solidFill>
              </a:rPr>
              <a:t>      A pesquisa identificou vários fatores que impactam os custos dos planos de saúde dos colaboradores da Nestlé. Com base nos dados, analisaremos quais elementos estão mais diretamente relacionados ao aumento desses custos.</a:t>
            </a:r>
          </a:p>
        </p:txBody>
      </p:sp>
    </p:spTree>
    <p:extLst>
      <p:ext uri="{BB962C8B-B14F-4D97-AF65-F5344CB8AC3E}">
        <p14:creationId xmlns:p14="http://schemas.microsoft.com/office/powerpoint/2010/main" val="145092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B0C530A5-B2D3-D96C-0DC2-0DC51F0AD33D}"/>
            </a:ext>
          </a:extLst>
        </p:cNvPr>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67935A3F-1E7D-DA8E-5E17-C526258658F4}"/>
              </a:ext>
            </a:extLst>
          </p:cNvPr>
          <p:cNvGraphicFramePr>
            <a:graphicFrameLocks/>
          </p:cNvGraphicFramePr>
          <p:nvPr>
            <p:extLst>
              <p:ext uri="{D42A27DB-BD31-4B8C-83A1-F6EECF244321}">
                <p14:modId xmlns:p14="http://schemas.microsoft.com/office/powerpoint/2010/main" val="166710649"/>
              </p:ext>
            </p:extLst>
          </p:nvPr>
        </p:nvGraphicFramePr>
        <p:xfrm>
          <a:off x="2676000" y="412208"/>
          <a:ext cx="684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CaixaDeTexto 2">
            <a:extLst>
              <a:ext uri="{FF2B5EF4-FFF2-40B4-BE49-F238E27FC236}">
                <a16:creationId xmlns:a16="http://schemas.microsoft.com/office/drawing/2014/main" id="{FFCC719D-422E-F43E-111F-5318480847B1}"/>
              </a:ext>
            </a:extLst>
          </p:cNvPr>
          <p:cNvSpPr txBox="1"/>
          <p:nvPr/>
        </p:nvSpPr>
        <p:spPr>
          <a:xfrm>
            <a:off x="633045" y="5430129"/>
            <a:ext cx="10663311" cy="1015663"/>
          </a:xfrm>
          <a:prstGeom prst="rect">
            <a:avLst/>
          </a:prstGeom>
          <a:noFill/>
        </p:spPr>
        <p:txBody>
          <a:bodyPr wrap="square" rtlCol="0">
            <a:spAutoFit/>
          </a:bodyPr>
          <a:lstStyle/>
          <a:p>
            <a:r>
              <a:rPr lang="pt-BR" sz="2000" b="1" dirty="0">
                <a:solidFill>
                  <a:schemeClr val="bg2"/>
                </a:solidFill>
              </a:rPr>
              <a:t>Prática de Exercícios</a:t>
            </a:r>
            <a:r>
              <a:rPr lang="pt-BR" sz="2000" dirty="0">
                <a:solidFill>
                  <a:schemeClr val="bg2"/>
                </a:solidFill>
              </a:rPr>
              <a:t>: Os dados mostram uma relação direta entre a prática de exercícios físicos e os gastos com saúde: quanto menor a frequência de atividades físicas, maior o custo observado de forma gradativa.</a:t>
            </a:r>
          </a:p>
        </p:txBody>
      </p:sp>
    </p:spTree>
    <p:extLst>
      <p:ext uri="{BB962C8B-B14F-4D97-AF65-F5344CB8AC3E}">
        <p14:creationId xmlns:p14="http://schemas.microsoft.com/office/powerpoint/2010/main" val="339894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A6FE6E24-244D-04AD-5870-798467FC8ADA}"/>
            </a:ext>
          </a:extLst>
        </p:cNvPr>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04747D14-EFD7-328F-5B3A-86CCEAD930DF}"/>
              </a:ext>
            </a:extLst>
          </p:cNvPr>
          <p:cNvGraphicFramePr>
            <a:graphicFrameLocks/>
          </p:cNvGraphicFramePr>
          <p:nvPr>
            <p:extLst>
              <p:ext uri="{D42A27DB-BD31-4B8C-83A1-F6EECF244321}">
                <p14:modId xmlns:p14="http://schemas.microsoft.com/office/powerpoint/2010/main" val="3350723196"/>
              </p:ext>
            </p:extLst>
          </p:nvPr>
        </p:nvGraphicFramePr>
        <p:xfrm>
          <a:off x="2676000" y="516429"/>
          <a:ext cx="684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4" name="CaixaDeTexto 3">
            <a:extLst>
              <a:ext uri="{FF2B5EF4-FFF2-40B4-BE49-F238E27FC236}">
                <a16:creationId xmlns:a16="http://schemas.microsoft.com/office/drawing/2014/main" id="{1AF718B1-61B1-7607-AC7D-897662E97C17}"/>
              </a:ext>
            </a:extLst>
          </p:cNvPr>
          <p:cNvSpPr txBox="1"/>
          <p:nvPr/>
        </p:nvSpPr>
        <p:spPr>
          <a:xfrm>
            <a:off x="661181" y="5472332"/>
            <a:ext cx="9678572" cy="1015663"/>
          </a:xfrm>
          <a:prstGeom prst="rect">
            <a:avLst/>
          </a:prstGeom>
          <a:noFill/>
        </p:spPr>
        <p:txBody>
          <a:bodyPr wrap="square" rtlCol="0">
            <a:spAutoFit/>
          </a:bodyPr>
          <a:lstStyle/>
          <a:p>
            <a:r>
              <a:rPr lang="pt-BR" sz="2000" b="1" dirty="0">
                <a:solidFill>
                  <a:schemeClr val="bg2"/>
                </a:solidFill>
              </a:rPr>
              <a:t>Idade</a:t>
            </a:r>
            <a:r>
              <a:rPr lang="pt-BR" sz="2000" dirty="0">
                <a:solidFill>
                  <a:schemeClr val="bg2"/>
                </a:solidFill>
              </a:rPr>
              <a:t>: Os custos com saúde aumentam progressivamente com a idade, variando de um gasto médio de R$ 586,27 aos 18 anos para R$ 870,95 aos 64 anos, evidenciando o envelhecimento como um dos principais fatores desse aumento.</a:t>
            </a:r>
          </a:p>
        </p:txBody>
      </p:sp>
    </p:spTree>
    <p:extLst>
      <p:ext uri="{BB962C8B-B14F-4D97-AF65-F5344CB8AC3E}">
        <p14:creationId xmlns:p14="http://schemas.microsoft.com/office/powerpoint/2010/main" val="62812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00281C99-F2AB-6530-EF36-4662840C0E3B}"/>
            </a:ext>
          </a:extLst>
        </p:cNvPr>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5C15C8A9-2EA9-1AC3-3CFD-41874CBCCF8C}"/>
              </a:ext>
            </a:extLst>
          </p:cNvPr>
          <p:cNvGraphicFramePr>
            <a:graphicFrameLocks/>
          </p:cNvGraphicFramePr>
          <p:nvPr>
            <p:extLst>
              <p:ext uri="{D42A27DB-BD31-4B8C-83A1-F6EECF244321}">
                <p14:modId xmlns:p14="http://schemas.microsoft.com/office/powerpoint/2010/main" val="3458689332"/>
              </p:ext>
            </p:extLst>
          </p:nvPr>
        </p:nvGraphicFramePr>
        <p:xfrm>
          <a:off x="2676000" y="502920"/>
          <a:ext cx="684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CaixaDeTexto 2">
            <a:extLst>
              <a:ext uri="{FF2B5EF4-FFF2-40B4-BE49-F238E27FC236}">
                <a16:creationId xmlns:a16="http://schemas.microsoft.com/office/drawing/2014/main" id="{739D0DCD-8100-E010-1861-714009E8D2DE}"/>
              </a:ext>
            </a:extLst>
          </p:cNvPr>
          <p:cNvSpPr txBox="1"/>
          <p:nvPr/>
        </p:nvSpPr>
        <p:spPr>
          <a:xfrm>
            <a:off x="1392701" y="5331656"/>
            <a:ext cx="8502331" cy="1200329"/>
          </a:xfrm>
          <a:prstGeom prst="rect">
            <a:avLst/>
          </a:prstGeom>
          <a:noFill/>
        </p:spPr>
        <p:txBody>
          <a:bodyPr wrap="square" rtlCol="0">
            <a:spAutoFit/>
          </a:bodyPr>
          <a:lstStyle/>
          <a:p>
            <a:r>
              <a:rPr lang="pt-BR" b="1" dirty="0">
                <a:solidFill>
                  <a:schemeClr val="bg2"/>
                </a:solidFill>
              </a:rPr>
              <a:t>IMC</a:t>
            </a:r>
            <a:r>
              <a:rPr lang="pt-BR" dirty="0">
                <a:solidFill>
                  <a:schemeClr val="bg2"/>
                </a:solidFill>
              </a:rPr>
              <a:t>: Indivíduos com IMC mais elevado (30) apresentam uma média maior nos gastos com saúde (R$ 737,75), enquanto o menor custo ocorre em quem tem IMC igual a 20 (R$ 684,22). Apesar de uma certa sazonalidade nos gastos, a tendência geral mostra que o excesso de peso contribui para custos mais altos.</a:t>
            </a:r>
          </a:p>
        </p:txBody>
      </p:sp>
    </p:spTree>
    <p:extLst>
      <p:ext uri="{BB962C8B-B14F-4D97-AF65-F5344CB8AC3E}">
        <p14:creationId xmlns:p14="http://schemas.microsoft.com/office/powerpoint/2010/main" val="404790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79BD9731-A68B-3F9A-0CE0-4809858BE5B9}"/>
            </a:ext>
          </a:extLst>
        </p:cNvPr>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951F222A-6788-739F-B297-CA47C978E9C2}"/>
              </a:ext>
            </a:extLst>
          </p:cNvPr>
          <p:cNvGraphicFramePr>
            <a:graphicFrameLocks/>
          </p:cNvGraphicFramePr>
          <p:nvPr>
            <p:extLst>
              <p:ext uri="{D42A27DB-BD31-4B8C-83A1-F6EECF244321}">
                <p14:modId xmlns:p14="http://schemas.microsoft.com/office/powerpoint/2010/main" val="3673625297"/>
              </p:ext>
            </p:extLst>
          </p:nvPr>
        </p:nvGraphicFramePr>
        <p:xfrm>
          <a:off x="3276599" y="239104"/>
          <a:ext cx="43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eta: Curva para Baixo 5">
            <a:extLst>
              <a:ext uri="{FF2B5EF4-FFF2-40B4-BE49-F238E27FC236}">
                <a16:creationId xmlns:a16="http://schemas.microsoft.com/office/drawing/2014/main" id="{64D31FB0-6DFA-6ADF-AFD1-FD6B3878E1A5}"/>
              </a:ext>
            </a:extLst>
          </p:cNvPr>
          <p:cNvSpPr/>
          <p:nvPr/>
        </p:nvSpPr>
        <p:spPr>
          <a:xfrm rot="21230888">
            <a:off x="4331057" y="869067"/>
            <a:ext cx="2308893" cy="63919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10,7%</a:t>
            </a:r>
          </a:p>
        </p:txBody>
      </p:sp>
      <p:graphicFrame>
        <p:nvGraphicFramePr>
          <p:cNvPr id="7" name="Gráfico 6">
            <a:extLst>
              <a:ext uri="{FF2B5EF4-FFF2-40B4-BE49-F238E27FC236}">
                <a16:creationId xmlns:a16="http://schemas.microsoft.com/office/drawing/2014/main" id="{59427CB0-5227-10E0-559A-CD5869A1D888}"/>
              </a:ext>
            </a:extLst>
          </p:cNvPr>
          <p:cNvGraphicFramePr>
            <a:graphicFrameLocks/>
          </p:cNvGraphicFramePr>
          <p:nvPr>
            <p:extLst>
              <p:ext uri="{D42A27DB-BD31-4B8C-83A1-F6EECF244321}">
                <p14:modId xmlns:p14="http://schemas.microsoft.com/office/powerpoint/2010/main" val="852212958"/>
              </p:ext>
            </p:extLst>
          </p:nvPr>
        </p:nvGraphicFramePr>
        <p:xfrm>
          <a:off x="7694408" y="239104"/>
          <a:ext cx="4320000" cy="4320000"/>
        </p:xfrm>
        <a:graphic>
          <a:graphicData uri="http://schemas.openxmlformats.org/drawingml/2006/chart">
            <c:chart xmlns:c="http://schemas.openxmlformats.org/drawingml/2006/chart" xmlns:r="http://schemas.openxmlformats.org/officeDocument/2006/relationships" r:id="rId4"/>
          </a:graphicData>
        </a:graphic>
      </p:graphicFrame>
      <p:sp>
        <p:nvSpPr>
          <p:cNvPr id="11" name="CaixaDeTexto 10">
            <a:extLst>
              <a:ext uri="{FF2B5EF4-FFF2-40B4-BE49-F238E27FC236}">
                <a16:creationId xmlns:a16="http://schemas.microsoft.com/office/drawing/2014/main" id="{74B37B2A-EC70-7D2C-3E04-B7712E5C0B13}"/>
              </a:ext>
            </a:extLst>
          </p:cNvPr>
          <p:cNvSpPr txBox="1"/>
          <p:nvPr/>
        </p:nvSpPr>
        <p:spPr>
          <a:xfrm>
            <a:off x="1230912" y="6030410"/>
            <a:ext cx="8623496" cy="646331"/>
          </a:xfrm>
          <a:prstGeom prst="rect">
            <a:avLst/>
          </a:prstGeom>
          <a:noFill/>
        </p:spPr>
        <p:txBody>
          <a:bodyPr wrap="square" rtlCol="0">
            <a:spAutoFit/>
          </a:bodyPr>
          <a:lstStyle/>
          <a:p>
            <a:r>
              <a:rPr lang="pt-BR" b="1" dirty="0">
                <a:solidFill>
                  <a:schemeClr val="bg2"/>
                </a:solidFill>
              </a:rPr>
              <a:t>Tabagismo</a:t>
            </a:r>
            <a:r>
              <a:rPr lang="pt-BR" dirty="0">
                <a:solidFill>
                  <a:schemeClr val="bg2"/>
                </a:solidFill>
              </a:rPr>
              <a:t>: O gasto médio com fumantes é 28,6% maior do que com não fumantes, evidenciando o impacto do tabagismo nos custos.</a:t>
            </a:r>
          </a:p>
        </p:txBody>
      </p:sp>
      <p:sp>
        <p:nvSpPr>
          <p:cNvPr id="12" name="CaixaDeTexto 11">
            <a:extLst>
              <a:ext uri="{FF2B5EF4-FFF2-40B4-BE49-F238E27FC236}">
                <a16:creationId xmlns:a16="http://schemas.microsoft.com/office/drawing/2014/main" id="{01907194-F43B-2C96-1755-4D949A1F282D}"/>
              </a:ext>
            </a:extLst>
          </p:cNvPr>
          <p:cNvSpPr txBox="1"/>
          <p:nvPr/>
        </p:nvSpPr>
        <p:spPr>
          <a:xfrm>
            <a:off x="1230912" y="5067192"/>
            <a:ext cx="8623496" cy="923330"/>
          </a:xfrm>
          <a:prstGeom prst="rect">
            <a:avLst/>
          </a:prstGeom>
          <a:noFill/>
        </p:spPr>
        <p:txBody>
          <a:bodyPr wrap="square" rtlCol="0">
            <a:spAutoFit/>
          </a:bodyPr>
          <a:lstStyle/>
          <a:p>
            <a:r>
              <a:rPr lang="pt-BR" b="1" dirty="0">
                <a:solidFill>
                  <a:schemeClr val="bg2"/>
                </a:solidFill>
              </a:rPr>
              <a:t>Gênero: </a:t>
            </a:r>
            <a:r>
              <a:rPr lang="pt-BR" dirty="0">
                <a:solidFill>
                  <a:schemeClr val="bg2"/>
                </a:solidFill>
              </a:rPr>
              <a:t>A diferença de 10% nos gastos entre os gêneros pode estar ligada a hábitos de vida e menor adesão masculina a cuidados preventivos, o que aumenta custos com tratamentos mais complexos.</a:t>
            </a:r>
          </a:p>
        </p:txBody>
      </p:sp>
    </p:spTree>
    <p:extLst>
      <p:ext uri="{BB962C8B-B14F-4D97-AF65-F5344CB8AC3E}">
        <p14:creationId xmlns:p14="http://schemas.microsoft.com/office/powerpoint/2010/main" val="104998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5F3A96FF-1D97-9004-BA86-5585AB7096DD}"/>
            </a:ext>
          </a:extLst>
        </p:cNvPr>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127A374D-BFE4-FFE2-5CA0-CF80A1BAD085}"/>
              </a:ext>
            </a:extLst>
          </p:cNvPr>
          <p:cNvGraphicFramePr>
            <a:graphicFrameLocks/>
          </p:cNvGraphicFramePr>
          <p:nvPr>
            <p:extLst>
              <p:ext uri="{D42A27DB-BD31-4B8C-83A1-F6EECF244321}">
                <p14:modId xmlns:p14="http://schemas.microsoft.com/office/powerpoint/2010/main" val="3434773363"/>
              </p:ext>
            </p:extLst>
          </p:nvPr>
        </p:nvGraphicFramePr>
        <p:xfrm>
          <a:off x="3153052" y="279644"/>
          <a:ext cx="43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eta: Curva para Baixo 3">
            <a:extLst>
              <a:ext uri="{FF2B5EF4-FFF2-40B4-BE49-F238E27FC236}">
                <a16:creationId xmlns:a16="http://schemas.microsoft.com/office/drawing/2014/main" id="{2824B79C-E57E-7D54-12F0-FD1F1D4EE3FC}"/>
              </a:ext>
            </a:extLst>
          </p:cNvPr>
          <p:cNvSpPr/>
          <p:nvPr/>
        </p:nvSpPr>
        <p:spPr>
          <a:xfrm rot="21276885">
            <a:off x="4125682" y="1020152"/>
            <a:ext cx="2348651" cy="74068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6" name="CaixaDeTexto 5">
            <a:extLst>
              <a:ext uri="{FF2B5EF4-FFF2-40B4-BE49-F238E27FC236}">
                <a16:creationId xmlns:a16="http://schemas.microsoft.com/office/drawing/2014/main" id="{17F714F6-D126-DD20-82A6-11ACD07EA008}"/>
              </a:ext>
            </a:extLst>
          </p:cNvPr>
          <p:cNvSpPr txBox="1"/>
          <p:nvPr/>
        </p:nvSpPr>
        <p:spPr>
          <a:xfrm>
            <a:off x="5074607" y="1374969"/>
            <a:ext cx="790112" cy="307777"/>
          </a:xfrm>
          <a:prstGeom prst="rect">
            <a:avLst/>
          </a:prstGeom>
          <a:noFill/>
        </p:spPr>
        <p:txBody>
          <a:bodyPr wrap="square" rtlCol="0">
            <a:spAutoFit/>
          </a:bodyPr>
          <a:lstStyle/>
          <a:p>
            <a:r>
              <a:rPr lang="pt-BR" sz="1400" dirty="0"/>
              <a:t>11,1%</a:t>
            </a:r>
          </a:p>
        </p:txBody>
      </p:sp>
      <p:graphicFrame>
        <p:nvGraphicFramePr>
          <p:cNvPr id="8" name="Gráfico 7">
            <a:extLst>
              <a:ext uri="{FF2B5EF4-FFF2-40B4-BE49-F238E27FC236}">
                <a16:creationId xmlns:a16="http://schemas.microsoft.com/office/drawing/2014/main" id="{89D8A044-6E6D-685E-C65F-269F4B99ACEB}"/>
              </a:ext>
            </a:extLst>
          </p:cNvPr>
          <p:cNvGraphicFramePr>
            <a:graphicFrameLocks/>
          </p:cNvGraphicFramePr>
          <p:nvPr>
            <p:extLst>
              <p:ext uri="{D42A27DB-BD31-4B8C-83A1-F6EECF244321}">
                <p14:modId xmlns:p14="http://schemas.microsoft.com/office/powerpoint/2010/main" val="2637488956"/>
              </p:ext>
            </p:extLst>
          </p:nvPr>
        </p:nvGraphicFramePr>
        <p:xfrm>
          <a:off x="7677128" y="279644"/>
          <a:ext cx="4320000" cy="4320000"/>
        </p:xfrm>
        <a:graphic>
          <a:graphicData uri="http://schemas.openxmlformats.org/drawingml/2006/chart">
            <c:chart xmlns:c="http://schemas.openxmlformats.org/drawingml/2006/chart" xmlns:r="http://schemas.openxmlformats.org/officeDocument/2006/relationships" r:id="rId4"/>
          </a:graphicData>
        </a:graphic>
      </p:graphicFrame>
      <p:sp>
        <p:nvSpPr>
          <p:cNvPr id="10" name="CaixaDeTexto 9">
            <a:extLst>
              <a:ext uri="{FF2B5EF4-FFF2-40B4-BE49-F238E27FC236}">
                <a16:creationId xmlns:a16="http://schemas.microsoft.com/office/drawing/2014/main" id="{90F15E8A-3E49-2A53-33A5-C63608D64C68}"/>
              </a:ext>
            </a:extLst>
          </p:cNvPr>
          <p:cNvSpPr txBox="1"/>
          <p:nvPr/>
        </p:nvSpPr>
        <p:spPr>
          <a:xfrm>
            <a:off x="1308295" y="5063040"/>
            <a:ext cx="9340947" cy="923330"/>
          </a:xfrm>
          <a:prstGeom prst="rect">
            <a:avLst/>
          </a:prstGeom>
          <a:noFill/>
        </p:spPr>
        <p:txBody>
          <a:bodyPr wrap="square" rtlCol="0">
            <a:spAutoFit/>
          </a:bodyPr>
          <a:lstStyle/>
          <a:p>
            <a:r>
              <a:rPr lang="pt-BR" b="1" dirty="0">
                <a:solidFill>
                  <a:schemeClr val="bg2"/>
                </a:solidFill>
              </a:rPr>
              <a:t>Colesterol Alto: </a:t>
            </a:r>
            <a:r>
              <a:rPr lang="pt-BR" dirty="0">
                <a:solidFill>
                  <a:schemeClr val="bg2"/>
                </a:solidFill>
              </a:rPr>
              <a:t>Colaboradores com colesterol alto podem apresentar maior propensão a problemas de saúde, resultando em custos médicos mais elevados devido a tratamentos e complicações associadas.</a:t>
            </a:r>
          </a:p>
        </p:txBody>
      </p:sp>
      <p:sp>
        <p:nvSpPr>
          <p:cNvPr id="11" name="CaixaDeTexto 10">
            <a:extLst>
              <a:ext uri="{FF2B5EF4-FFF2-40B4-BE49-F238E27FC236}">
                <a16:creationId xmlns:a16="http://schemas.microsoft.com/office/drawing/2014/main" id="{DC9CD712-984E-1AE1-5172-89430FA52B90}"/>
              </a:ext>
            </a:extLst>
          </p:cNvPr>
          <p:cNvSpPr txBox="1"/>
          <p:nvPr/>
        </p:nvSpPr>
        <p:spPr>
          <a:xfrm>
            <a:off x="1308295" y="5986370"/>
            <a:ext cx="8918917" cy="646331"/>
          </a:xfrm>
          <a:prstGeom prst="rect">
            <a:avLst/>
          </a:prstGeom>
          <a:noFill/>
        </p:spPr>
        <p:txBody>
          <a:bodyPr wrap="square" rtlCol="0">
            <a:spAutoFit/>
          </a:bodyPr>
          <a:lstStyle/>
          <a:p>
            <a:r>
              <a:rPr lang="pt-BR" b="1" dirty="0">
                <a:solidFill>
                  <a:schemeClr val="bg2"/>
                </a:solidFill>
              </a:rPr>
              <a:t>Pressão Alta</a:t>
            </a:r>
            <a:r>
              <a:rPr lang="pt-BR" dirty="0">
                <a:solidFill>
                  <a:schemeClr val="bg2"/>
                </a:solidFill>
              </a:rPr>
              <a:t>: A pressão alta aumenta os custos em 4,1%, reforçando sua associação com problemas de saúde.</a:t>
            </a:r>
          </a:p>
        </p:txBody>
      </p:sp>
    </p:spTree>
    <p:extLst>
      <p:ext uri="{BB962C8B-B14F-4D97-AF65-F5344CB8AC3E}">
        <p14:creationId xmlns:p14="http://schemas.microsoft.com/office/powerpoint/2010/main" val="361455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4D5BA948-88E4-A532-831D-B72220262897}"/>
            </a:ext>
          </a:extLst>
        </p:cNvPr>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AFCA5A09-82DE-0666-72AC-28E0749500B2}"/>
              </a:ext>
            </a:extLst>
          </p:cNvPr>
          <p:cNvGraphicFramePr>
            <a:graphicFrameLocks/>
          </p:cNvGraphicFramePr>
          <p:nvPr>
            <p:extLst>
              <p:ext uri="{D42A27DB-BD31-4B8C-83A1-F6EECF244321}">
                <p14:modId xmlns:p14="http://schemas.microsoft.com/office/powerpoint/2010/main" val="1428287959"/>
              </p:ext>
            </p:extLst>
          </p:nvPr>
        </p:nvGraphicFramePr>
        <p:xfrm>
          <a:off x="3031721" y="319594"/>
          <a:ext cx="43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Seta: Curva para Baixo 4">
            <a:extLst>
              <a:ext uri="{FF2B5EF4-FFF2-40B4-BE49-F238E27FC236}">
                <a16:creationId xmlns:a16="http://schemas.microsoft.com/office/drawing/2014/main" id="{7E77E169-C646-91E5-ABF4-4EB4FD21DB2A}"/>
              </a:ext>
            </a:extLst>
          </p:cNvPr>
          <p:cNvSpPr/>
          <p:nvPr/>
        </p:nvSpPr>
        <p:spPr>
          <a:xfrm>
            <a:off x="4066146" y="1111348"/>
            <a:ext cx="2278384" cy="647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aphicFrame>
        <p:nvGraphicFramePr>
          <p:cNvPr id="8" name="Gráfico 7">
            <a:extLst>
              <a:ext uri="{FF2B5EF4-FFF2-40B4-BE49-F238E27FC236}">
                <a16:creationId xmlns:a16="http://schemas.microsoft.com/office/drawing/2014/main" id="{84D8CA9A-E1A3-3715-2D01-4459873C204F}"/>
              </a:ext>
            </a:extLst>
          </p:cNvPr>
          <p:cNvGraphicFramePr>
            <a:graphicFrameLocks/>
          </p:cNvGraphicFramePr>
          <p:nvPr>
            <p:extLst>
              <p:ext uri="{D42A27DB-BD31-4B8C-83A1-F6EECF244321}">
                <p14:modId xmlns:p14="http://schemas.microsoft.com/office/powerpoint/2010/main" val="2511430351"/>
              </p:ext>
            </p:extLst>
          </p:nvPr>
        </p:nvGraphicFramePr>
        <p:xfrm>
          <a:off x="7717255" y="319594"/>
          <a:ext cx="4320000" cy="432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CaixaDeTexto 8">
            <a:extLst>
              <a:ext uri="{FF2B5EF4-FFF2-40B4-BE49-F238E27FC236}">
                <a16:creationId xmlns:a16="http://schemas.microsoft.com/office/drawing/2014/main" id="{8D344F63-1869-3814-6738-103AE47F83D0}"/>
              </a:ext>
            </a:extLst>
          </p:cNvPr>
          <p:cNvSpPr txBox="1"/>
          <p:nvPr/>
        </p:nvSpPr>
        <p:spPr>
          <a:xfrm>
            <a:off x="9675116" y="1328362"/>
            <a:ext cx="404278" cy="307777"/>
          </a:xfrm>
          <a:prstGeom prst="rect">
            <a:avLst/>
          </a:prstGeom>
          <a:noFill/>
        </p:spPr>
        <p:txBody>
          <a:bodyPr wrap="none" rtlCol="0">
            <a:spAutoFit/>
          </a:bodyPr>
          <a:lstStyle/>
          <a:p>
            <a:r>
              <a:rPr lang="pt-BR" sz="1400" dirty="0"/>
              <a:t>3%</a:t>
            </a:r>
          </a:p>
        </p:txBody>
      </p:sp>
      <p:sp>
        <p:nvSpPr>
          <p:cNvPr id="10" name="CaixaDeTexto 9">
            <a:extLst>
              <a:ext uri="{FF2B5EF4-FFF2-40B4-BE49-F238E27FC236}">
                <a16:creationId xmlns:a16="http://schemas.microsoft.com/office/drawing/2014/main" id="{4C2BCE59-CE52-824E-A14A-2788E1B3020C}"/>
              </a:ext>
            </a:extLst>
          </p:cNvPr>
          <p:cNvSpPr txBox="1"/>
          <p:nvPr/>
        </p:nvSpPr>
        <p:spPr>
          <a:xfrm>
            <a:off x="1406769" y="5387926"/>
            <a:ext cx="8672625" cy="923330"/>
          </a:xfrm>
          <a:prstGeom prst="rect">
            <a:avLst/>
          </a:prstGeom>
          <a:noFill/>
        </p:spPr>
        <p:txBody>
          <a:bodyPr wrap="square" rtlCol="0">
            <a:spAutoFit/>
          </a:bodyPr>
          <a:lstStyle/>
          <a:p>
            <a:r>
              <a:rPr lang="pt-BR" b="1" dirty="0">
                <a:solidFill>
                  <a:schemeClr val="bg2"/>
                </a:solidFill>
              </a:rPr>
              <a:t>Histórico Familiar de Doenças e Consumo de Álcool</a:t>
            </a:r>
            <a:r>
              <a:rPr lang="pt-BR" dirty="0">
                <a:solidFill>
                  <a:schemeClr val="bg2"/>
                </a:solidFill>
              </a:rPr>
              <a:t>: Embora o impacto seja menor, histórico familiar (+3%) e consumo de álcool (+3,2%) também estão associados a custos levemente mais altos.</a:t>
            </a:r>
          </a:p>
        </p:txBody>
      </p:sp>
    </p:spTree>
    <p:extLst>
      <p:ext uri="{BB962C8B-B14F-4D97-AF65-F5344CB8AC3E}">
        <p14:creationId xmlns:p14="http://schemas.microsoft.com/office/powerpoint/2010/main" val="186601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a:extLst>
            <a:ext uri="{FF2B5EF4-FFF2-40B4-BE49-F238E27FC236}">
              <a16:creationId xmlns:a16="http://schemas.microsoft.com/office/drawing/2014/main" id="{94E951DD-7C97-DB27-301F-EAFACA5F511A}"/>
            </a:ext>
          </a:extLst>
        </p:cNvPr>
        <p:cNvGrpSpPr/>
        <p:nvPr/>
      </p:nvGrpSpPr>
      <p:grpSpPr>
        <a:xfrm>
          <a:off x="0" y="0"/>
          <a:ext cx="0" cy="0"/>
          <a:chOff x="0" y="0"/>
          <a:chExt cx="0" cy="0"/>
        </a:xfrm>
      </p:grpSpPr>
      <p:sp>
        <p:nvSpPr>
          <p:cNvPr id="2" name="CaixaDeTexto 1">
            <a:extLst>
              <a:ext uri="{FF2B5EF4-FFF2-40B4-BE49-F238E27FC236}">
                <a16:creationId xmlns:a16="http://schemas.microsoft.com/office/drawing/2014/main" id="{9287DD76-5D1D-9192-D42F-4E7A1993248C}"/>
              </a:ext>
            </a:extLst>
          </p:cNvPr>
          <p:cNvSpPr txBox="1"/>
          <p:nvPr/>
        </p:nvSpPr>
        <p:spPr>
          <a:xfrm>
            <a:off x="2926080" y="633045"/>
            <a:ext cx="6400800" cy="5632311"/>
          </a:xfrm>
          <a:prstGeom prst="rect">
            <a:avLst/>
          </a:prstGeom>
          <a:noFill/>
        </p:spPr>
        <p:txBody>
          <a:bodyPr wrap="square" rtlCol="0">
            <a:spAutoFit/>
          </a:bodyPr>
          <a:lstStyle/>
          <a:p>
            <a:r>
              <a:rPr lang="pt-BR" sz="3200" b="1" dirty="0">
                <a:solidFill>
                  <a:schemeClr val="accent1">
                    <a:lumMod val="20000"/>
                    <a:lumOff val="80000"/>
                  </a:schemeClr>
                </a:solidFill>
              </a:rPr>
              <a:t>Recomendações de Ações Preventivas para Reduzir os Custos</a:t>
            </a:r>
          </a:p>
          <a:p>
            <a:endParaRPr lang="pt-BR" sz="1600" b="1" dirty="0">
              <a:solidFill>
                <a:schemeClr val="accent1">
                  <a:lumMod val="20000"/>
                  <a:lumOff val="80000"/>
                </a:schemeClr>
              </a:solidFill>
            </a:endParaRPr>
          </a:p>
          <a:p>
            <a:r>
              <a:rPr lang="pt-BR" sz="2000" dirty="0">
                <a:solidFill>
                  <a:schemeClr val="bg2"/>
                </a:solidFill>
              </a:rPr>
              <a:t>Com base nos fatores identificados, a Nestlé pode implementar as seguintes ações preventivas para reduzir os custos de forma sustentável:</a:t>
            </a:r>
          </a:p>
          <a:p>
            <a:endParaRPr lang="pt-BR" sz="2000" dirty="0">
              <a:solidFill>
                <a:schemeClr val="bg2"/>
              </a:solidFill>
            </a:endParaRPr>
          </a:p>
          <a:p>
            <a:pPr>
              <a:buFont typeface="Arial" panose="020B0604020202020204" pitchFamily="34" charset="0"/>
              <a:buChar char="•"/>
            </a:pPr>
            <a:r>
              <a:rPr lang="pt-BR" sz="2000" b="1" dirty="0">
                <a:solidFill>
                  <a:schemeClr val="bg2"/>
                </a:solidFill>
              </a:rPr>
              <a:t> Promover Programas de Atividade Física</a:t>
            </a:r>
            <a:r>
              <a:rPr lang="pt-BR" sz="2000" dirty="0">
                <a:solidFill>
                  <a:schemeClr val="bg2"/>
                </a:solidFill>
              </a:rPr>
              <a:t>: </a:t>
            </a:r>
          </a:p>
          <a:p>
            <a:r>
              <a:rPr lang="pt-BR" sz="2000" dirty="0">
                <a:solidFill>
                  <a:schemeClr val="bg2"/>
                </a:solidFill>
              </a:rPr>
              <a:t>Criar ou expandir programas internos que incentivem os colaboradores a praticar exercícios regularmente, como academias corporativas, aulas de grupo ou subsídios para academias externas.</a:t>
            </a:r>
          </a:p>
          <a:p>
            <a:endParaRPr lang="pt-BR" sz="2000" dirty="0">
              <a:solidFill>
                <a:schemeClr val="bg2"/>
              </a:solidFill>
            </a:endParaRPr>
          </a:p>
          <a:p>
            <a:pPr>
              <a:buFont typeface="Arial" panose="020B0604020202020204" pitchFamily="34" charset="0"/>
              <a:buChar char="•"/>
            </a:pPr>
            <a:r>
              <a:rPr lang="pt-BR" sz="2000" b="1" dirty="0">
                <a:solidFill>
                  <a:schemeClr val="bg2"/>
                </a:solidFill>
              </a:rPr>
              <a:t> Campanhas de Prevenção ao Tabagismo</a:t>
            </a:r>
            <a:r>
              <a:rPr lang="pt-BR" sz="2000" dirty="0">
                <a:solidFill>
                  <a:schemeClr val="bg2"/>
                </a:solidFill>
              </a:rPr>
              <a:t>: Implementar iniciativas de conscientização e programas de cessação do tabagismo, oferecendo suporte psicológico e médico aos colaboradores.</a:t>
            </a:r>
          </a:p>
        </p:txBody>
      </p:sp>
    </p:spTree>
    <p:extLst>
      <p:ext uri="{BB962C8B-B14F-4D97-AF65-F5344CB8AC3E}">
        <p14:creationId xmlns:p14="http://schemas.microsoft.com/office/powerpoint/2010/main" val="2234277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661</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Arthur Soares</dc:creator>
  <cp:lastModifiedBy>Arthur Soares</cp:lastModifiedBy>
  <cp:revision>2</cp:revision>
  <dcterms:created xsi:type="dcterms:W3CDTF">2024-12-06T21:28:12Z</dcterms:created>
  <dcterms:modified xsi:type="dcterms:W3CDTF">2024-12-07T13:57:18Z</dcterms:modified>
</cp:coreProperties>
</file>