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36" r:id="rId3"/>
    <p:sldId id="346" r:id="rId4"/>
    <p:sldId id="355" r:id="rId5"/>
    <p:sldId id="350" r:id="rId6"/>
    <p:sldId id="351" r:id="rId7"/>
    <p:sldId id="352" r:id="rId8"/>
    <p:sldId id="353" r:id="rId9"/>
    <p:sldId id="357" r:id="rId10"/>
    <p:sldId id="358" r:id="rId12"/>
    <p:sldId id="359" r:id="rId13"/>
    <p:sldId id="365" r:id="rId14"/>
    <p:sldId id="369" r:id="rId15"/>
    <p:sldId id="366" r:id="rId16"/>
    <p:sldId id="367" r:id="rId17"/>
    <p:sldId id="368" r:id="rId18"/>
    <p:sldId id="371" r:id="rId19"/>
    <p:sldId id="377" r:id="rId20"/>
    <p:sldId id="382" r:id="rId21"/>
    <p:sldId id="378" r:id="rId22"/>
    <p:sldId id="383" r:id="rId23"/>
    <p:sldId id="384" r:id="rId24"/>
    <p:sldId id="379" r:id="rId25"/>
    <p:sldId id="385" r:id="rId26"/>
    <p:sldId id="380" r:id="rId27"/>
    <p:sldId id="386" r:id="rId28"/>
    <p:sldId id="381" r:id="rId29"/>
    <p:sldId id="345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85208"/>
    <a:srgbClr val="F9680D"/>
    <a:srgbClr val="F79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>
      <p:cViewPr varScale="1">
        <p:scale>
          <a:sx n="90" d="100"/>
          <a:sy n="90" d="100"/>
        </p:scale>
        <p:origin x="1002" y="90"/>
      </p:cViewPr>
      <p:guideLst>
        <p:guide orient="horz" pos="2088"/>
        <p:guide pos="2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en-US" sz="440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从正则表达式到NFA</a:t>
            </a:r>
            <a:endParaRPr lang="en-US" altLang="en-US" sz="440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的分解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开始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2286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的分解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开始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的分解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开始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1968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8575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的分解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开始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8575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65225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的分解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2540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>
                <a:alpha val="97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48"/>
          <p:cNvSpPr/>
          <p:nvPr/>
        </p:nvSpPr>
        <p:spPr>
          <a:xfrm>
            <a:off x="8091170" y="537146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43200" tIns="0" rIns="7200" bIns="0"/>
          <a:p>
            <a:pPr algn="just"/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49"/>
          <p:cNvSpPr/>
          <p:nvPr/>
        </p:nvSpPr>
        <p:spPr>
          <a:xfrm>
            <a:off x="8152130" y="5433060"/>
            <a:ext cx="316865" cy="34417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43200" tIns="0" rIns="7200" bIns="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开始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3"/>
          <p:cNvSpPr/>
          <p:nvPr/>
        </p:nvSpPr>
        <p:spPr>
          <a:xfrm flipV="1">
            <a:off x="7427595" y="5579745"/>
            <a:ext cx="654685" cy="762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35575"/>
            <a:ext cx="384810" cy="16827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801995"/>
            <a:ext cx="385445" cy="228600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6200" y="4951730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708525" y="588835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31750" cap="flat" cmpd="sng">
            <a:solidFill>
              <a:schemeClr val="accent6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b="1" dirty="0">
              <a:solidFill>
                <a:schemeClr val="accent6"/>
              </a:solidFill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(a|b)*ab 的两个NFA的比较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手工构造：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MYT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算法构造：</a:t>
            </a:r>
            <a:endParaRPr lang="zh-CN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99590" y="1797050"/>
            <a:ext cx="4727575" cy="1959610"/>
            <a:chOff x="1372235" y="1475105"/>
            <a:chExt cx="5638800" cy="2291080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4596130" y="2349500"/>
              <a:ext cx="598805" cy="55435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 rot="0">
              <a:off x="6412230" y="2346325"/>
              <a:ext cx="598805" cy="554355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p>
                <a:pPr algn="just"/>
                <a:endPara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p>
                <a:pPr algn="just"/>
                <a:r>
                  <a:rPr lang="zh-CN" altLang="en-US" sz="2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2</a:t>
                </a:r>
                <a:endPara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1372235" y="2662555"/>
              <a:ext cx="1330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3357880" y="2643505"/>
              <a:ext cx="1203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1540510" y="2212975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zh-CN" altLang="en-US" sz="200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653155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 flipV="1">
              <a:off x="5215255" y="2643505"/>
              <a:ext cx="120523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872105" y="1922780"/>
              <a:ext cx="417830" cy="43688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737485" y="2365375"/>
              <a:ext cx="598805" cy="5556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0</a:t>
              </a:r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829560" y="2884805"/>
              <a:ext cx="419100" cy="43370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997200" y="1475105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896235" y="3318510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5553710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0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b</a:t>
              </a:r>
              <a:endParaRPr lang="en-US" altLang="zh-CN" sz="2000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7060" y="4159250"/>
            <a:ext cx="8079740" cy="2196465"/>
            <a:chOff x="698" y="6845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590" y="8436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42" y="8459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698" y="8122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49" y="8122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16" y="8397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34" y="7678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57" y="8892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19" y="9009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36" y="8201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59" y="8196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699" y="8734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496" y="8762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38" y="8436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40" y="8440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17" y="846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>
              <a:off x="11697" y="8764"/>
              <a:ext cx="1031" cy="2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20" y="8762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17" y="8762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38" y="7867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07" y="7901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813" y="9098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14" y="9132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26" y="8174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03" y="8202"/>
              <a:ext cx="635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186" y="8202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186" y="9127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20" y="9098"/>
              <a:ext cx="693" cy="28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516" y="9486"/>
              <a:ext cx="999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19" y="7841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30" y="7798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29" y="9137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46" y="9127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05" y="7443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11" y="9705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35" y="8150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11" y="6845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总结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McMaughton-Yamada-Thompson算法可以将任何正则表达式转变为接受相同语言的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。该算法是语法制导的，即它沿着正则表达式的语法分析树自底向上递归的进行处理。对于每个子表达式，该算法构造一个只有一个接受状态的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MYT</a:t>
            </a:r>
            <a:r>
              <a:rPr lang="zh-CN" altLang="en-US"/>
              <a:t>算法构建</a:t>
            </a:r>
            <a:r>
              <a:rPr lang="en-US" altLang="zh-CN"/>
              <a:t>a*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MYT</a:t>
            </a:r>
            <a:r>
              <a:rPr lang="zh-CN" altLang="en-US"/>
              <a:t>算法构建</a:t>
            </a:r>
            <a:r>
              <a:rPr lang="en-US" altLang="zh-CN"/>
              <a:t>a*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248660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68110" y="346265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接箭头连接符 10"/>
          <p:cNvCxnSpPr>
            <a:stCxn id="13" idx="6"/>
            <a:endCxn id="4" idx="2"/>
          </p:cNvCxnSpPr>
          <p:nvPr/>
        </p:nvCxnSpPr>
        <p:spPr>
          <a:xfrm>
            <a:off x="2098675" y="369252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0"/>
            <a:endCxn id="4" idx="0"/>
          </p:cNvCxnSpPr>
          <p:nvPr/>
        </p:nvCxnSpPr>
        <p:spPr>
          <a:xfrm rot="16200000" flipV="1">
            <a:off x="4283393" y="2657793"/>
            <a:ext cx="3175" cy="1609725"/>
          </a:xfrm>
          <a:prstGeom prst="curvedConnector3">
            <a:avLst>
              <a:gd name="adj1" fmla="val 183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60625" y="338582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58385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8935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stCxn id="4" idx="6"/>
            <a:endCxn id="8" idx="2"/>
          </p:cNvCxnSpPr>
          <p:nvPr/>
        </p:nvCxnSpPr>
        <p:spPr>
          <a:xfrm>
            <a:off x="3708400" y="369252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6"/>
            <a:endCxn id="5" idx="2"/>
          </p:cNvCxnSpPr>
          <p:nvPr/>
        </p:nvCxnSpPr>
        <p:spPr>
          <a:xfrm>
            <a:off x="5318125" y="3692525"/>
            <a:ext cx="114998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13" idx="4"/>
            <a:endCxn id="5" idx="4"/>
          </p:cNvCxnSpPr>
          <p:nvPr/>
        </p:nvCxnSpPr>
        <p:spPr>
          <a:xfrm rot="5400000" flipV="1">
            <a:off x="4283393" y="1507808"/>
            <a:ext cx="3175" cy="4829175"/>
          </a:xfrm>
          <a:prstGeom prst="curvedConnector3">
            <a:avLst>
              <a:gd name="adj1" fmla="val 267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763895" y="338582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91940" y="256921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11955" y="479361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91940" y="369252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MYT</a:t>
            </a:r>
            <a:r>
              <a:rPr lang="zh-CN" altLang="en-US"/>
              <a:t>算法构建</a:t>
            </a:r>
            <a:r>
              <a:rPr lang="en-US" altLang="zh-CN"/>
              <a:t>a|b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latin typeface="Times New Roman" panose="02020603050405020304" pitchFamily="18" charset="0"/>
              </a:rPr>
              <a:t>课程内容</a:t>
            </a:r>
            <a:endParaRPr lang="zh-CN" altLang="zh-CN">
              <a:latin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从正则表达式到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构造识别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和字母表中一个符号的NFA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构造识别主算符为选择正则式的N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构造识别主算符为连接正则式的NFA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构造识别主算符为闭包正则式的NFA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</a:t>
            </a:r>
            <a:r>
              <a:rPr lang="en-US" altLang="zh-CN"/>
              <a:t>MYT</a:t>
            </a:r>
            <a:r>
              <a:rPr lang="zh-CN" altLang="en-US"/>
              <a:t>算法构建</a:t>
            </a:r>
            <a:r>
              <a:rPr lang="en-US" altLang="zh-CN"/>
              <a:t>a|b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248660" y="265493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66180" y="346265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接箭头连接符 10"/>
          <p:cNvCxnSpPr>
            <a:stCxn id="13" idx="6"/>
            <a:endCxn id="4" idx="2"/>
          </p:cNvCxnSpPr>
          <p:nvPr/>
        </p:nvCxnSpPr>
        <p:spPr>
          <a:xfrm flipV="1">
            <a:off x="2098675" y="2884805"/>
            <a:ext cx="1149985" cy="80772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26735" y="288480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48660" y="40760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8935" y="34626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32050" y="407606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32050" y="295973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34790" y="2578100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85360" y="265493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85360" y="40760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4" idx="6"/>
            <a:endCxn id="9" idx="2"/>
          </p:cNvCxnSpPr>
          <p:nvPr/>
        </p:nvCxnSpPr>
        <p:spPr>
          <a:xfrm>
            <a:off x="3708400" y="2884805"/>
            <a:ext cx="107696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0" idx="2"/>
          </p:cNvCxnSpPr>
          <p:nvPr/>
        </p:nvCxnSpPr>
        <p:spPr>
          <a:xfrm>
            <a:off x="3708400" y="4377690"/>
            <a:ext cx="107696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6"/>
            <a:endCxn id="8" idx="2"/>
          </p:cNvCxnSpPr>
          <p:nvPr/>
        </p:nvCxnSpPr>
        <p:spPr>
          <a:xfrm>
            <a:off x="2098675" y="3692525"/>
            <a:ext cx="1149985" cy="61341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6"/>
            <a:endCxn id="5" idx="2"/>
          </p:cNvCxnSpPr>
          <p:nvPr/>
        </p:nvCxnSpPr>
        <p:spPr>
          <a:xfrm flipV="1">
            <a:off x="5245100" y="3692525"/>
            <a:ext cx="1021080" cy="61341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6"/>
            <a:endCxn id="5" idx="2"/>
          </p:cNvCxnSpPr>
          <p:nvPr/>
        </p:nvCxnSpPr>
        <p:spPr>
          <a:xfrm>
            <a:off x="5245100" y="2884805"/>
            <a:ext cx="1021080" cy="80772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34790" y="407098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10555" y="399923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96595"/>
          </a:xfrm>
        </p:spPr>
        <p:txBody>
          <a:bodyPr/>
          <a:p>
            <a:r>
              <a:rPr lang="zh-CN" altLang="en-US"/>
              <a:t>利用</a:t>
            </a:r>
            <a:r>
              <a:rPr lang="en-US" altLang="zh-CN"/>
              <a:t>MYT</a:t>
            </a:r>
            <a:r>
              <a:rPr lang="zh-CN" altLang="en-US"/>
              <a:t>算法构建</a:t>
            </a:r>
            <a:r>
              <a:rPr lang="en-US" altLang="zh-CN"/>
              <a:t>(</a:t>
            </a:r>
            <a:r>
              <a:rPr lang="en-US" altLang="zh-CN"/>
              <a:t>a|b)*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96595"/>
          </a:xfrm>
        </p:spPr>
        <p:txBody>
          <a:bodyPr/>
          <a:p>
            <a:r>
              <a:rPr lang="zh-CN" altLang="en-US"/>
              <a:t>利用</a:t>
            </a:r>
            <a:r>
              <a:rPr lang="en-US" altLang="zh-CN"/>
              <a:t>MYT</a:t>
            </a:r>
            <a:r>
              <a:rPr lang="zh-CN" altLang="en-US"/>
              <a:t>算法构建</a:t>
            </a:r>
            <a:r>
              <a:rPr lang="en-US" altLang="zh-CN"/>
              <a:t>(</a:t>
            </a:r>
            <a:r>
              <a:rPr lang="en-US" altLang="zh-CN"/>
              <a:t>a|b)*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3248660" y="33724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99960" y="418020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接箭头连接符 10"/>
          <p:cNvCxnSpPr>
            <a:stCxn id="13" idx="6"/>
            <a:endCxn id="4" idx="2"/>
          </p:cNvCxnSpPr>
          <p:nvPr/>
        </p:nvCxnSpPr>
        <p:spPr>
          <a:xfrm flipV="1">
            <a:off x="2098675" y="3602355"/>
            <a:ext cx="1149985" cy="80772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26735" y="360235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48660" y="479361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38935" y="418020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32050" y="479361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32050" y="367728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44950" y="322389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785360" y="33724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85360" y="479361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4" idx="6"/>
            <a:endCxn id="9" idx="2"/>
          </p:cNvCxnSpPr>
          <p:nvPr/>
        </p:nvCxnSpPr>
        <p:spPr>
          <a:xfrm>
            <a:off x="3708400" y="3530600"/>
            <a:ext cx="107696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0" idx="2"/>
          </p:cNvCxnSpPr>
          <p:nvPr/>
        </p:nvCxnSpPr>
        <p:spPr>
          <a:xfrm>
            <a:off x="3708400" y="4951730"/>
            <a:ext cx="107696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6"/>
            <a:endCxn id="8" idx="2"/>
          </p:cNvCxnSpPr>
          <p:nvPr/>
        </p:nvCxnSpPr>
        <p:spPr>
          <a:xfrm>
            <a:off x="2098675" y="4410075"/>
            <a:ext cx="1149985" cy="61341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6"/>
            <a:endCxn id="19" idx="2"/>
          </p:cNvCxnSpPr>
          <p:nvPr/>
        </p:nvCxnSpPr>
        <p:spPr>
          <a:xfrm flipV="1">
            <a:off x="5245100" y="4410075"/>
            <a:ext cx="1137285" cy="61341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6"/>
            <a:endCxn id="19" idx="2"/>
          </p:cNvCxnSpPr>
          <p:nvPr/>
        </p:nvCxnSpPr>
        <p:spPr>
          <a:xfrm>
            <a:off x="5245100" y="3602355"/>
            <a:ext cx="1137285" cy="80772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44950" y="464502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10555" y="471678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91515" y="418020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382385" y="418020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14" idx="6"/>
            <a:endCxn id="13" idx="2"/>
          </p:cNvCxnSpPr>
          <p:nvPr/>
        </p:nvCxnSpPr>
        <p:spPr>
          <a:xfrm>
            <a:off x="1151255" y="4338320"/>
            <a:ext cx="48768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6"/>
            <a:endCxn id="5" idx="2"/>
          </p:cNvCxnSpPr>
          <p:nvPr/>
        </p:nvCxnSpPr>
        <p:spPr>
          <a:xfrm>
            <a:off x="6842125" y="4338320"/>
            <a:ext cx="457835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09675" y="410337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13880" y="410337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曲线连接符 32"/>
          <p:cNvCxnSpPr/>
          <p:nvPr/>
        </p:nvCxnSpPr>
        <p:spPr>
          <a:xfrm rot="16200000" flipV="1">
            <a:off x="4244975" y="1809750"/>
            <a:ext cx="3175" cy="4743450"/>
          </a:xfrm>
          <a:prstGeom prst="curvedConnector3">
            <a:avLst>
              <a:gd name="adj1" fmla="val 470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4" idx="4"/>
            <a:endCxn id="5" idx="4"/>
          </p:cNvCxnSpPr>
          <p:nvPr/>
        </p:nvCxnSpPr>
        <p:spPr>
          <a:xfrm rot="5400000" flipV="1">
            <a:off x="4225290" y="1335405"/>
            <a:ext cx="3175" cy="6608445"/>
          </a:xfrm>
          <a:prstGeom prst="curvedConnector3">
            <a:avLst>
              <a:gd name="adj1" fmla="val 4734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947160" y="2373630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44950" y="5832475"/>
            <a:ext cx="2578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练习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6425"/>
          </a:xfrm>
        </p:spPr>
        <p:txBody>
          <a:bodyPr/>
          <a:p>
            <a:r>
              <a:rPr lang="zh-CN" altLang="en-US"/>
              <a:t>构建</a:t>
            </a:r>
            <a:r>
              <a:rPr lang="en-US" altLang="zh-CN"/>
              <a:t>(a|b)c*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练习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6425"/>
          </a:xfrm>
        </p:spPr>
        <p:txBody>
          <a:bodyPr/>
          <a:p>
            <a:r>
              <a:rPr lang="zh-CN" altLang="en-US"/>
              <a:t>构建</a:t>
            </a:r>
            <a:r>
              <a:rPr lang="en-US" altLang="zh-CN"/>
              <a:t>(a|b)c*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2686050" y="382143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曲线连接符 32"/>
          <p:cNvCxnSpPr>
            <a:stCxn id="14" idx="0"/>
            <a:endCxn id="5" idx="0"/>
          </p:cNvCxnSpPr>
          <p:nvPr/>
        </p:nvCxnSpPr>
        <p:spPr>
          <a:xfrm rot="16200000" flipH="1">
            <a:off x="4052570" y="2684780"/>
            <a:ext cx="3175" cy="2276475"/>
          </a:xfrm>
          <a:prstGeom prst="curvedConnector3">
            <a:avLst>
              <a:gd name="adj1" fmla="val -1588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962525" y="382460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" name="曲线连接符 3"/>
          <p:cNvCxnSpPr>
            <a:stCxn id="14" idx="4"/>
            <a:endCxn id="5" idx="4"/>
          </p:cNvCxnSpPr>
          <p:nvPr/>
        </p:nvCxnSpPr>
        <p:spPr>
          <a:xfrm rot="5400000" flipV="1">
            <a:off x="4052570" y="3143885"/>
            <a:ext cx="3175" cy="2276475"/>
          </a:xfrm>
          <a:prstGeom prst="curvedConnector3">
            <a:avLst>
              <a:gd name="adj1" fmla="val 1626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flipH="1" flipV="1">
            <a:off x="5192395" y="382460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813175" y="2916555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17315" y="489267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90820" y="3223260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练习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6425"/>
          </a:xfrm>
        </p:spPr>
        <p:txBody>
          <a:bodyPr/>
          <a:p>
            <a:r>
              <a:rPr lang="zh-CN" altLang="en-US"/>
              <a:t>构建</a:t>
            </a:r>
            <a:r>
              <a:rPr lang="en-US" altLang="zh-CN"/>
              <a:t>(a|b)*c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练习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6425"/>
          </a:xfrm>
        </p:spPr>
        <p:txBody>
          <a:bodyPr/>
          <a:p>
            <a:r>
              <a:rPr lang="zh-CN" altLang="en-US"/>
              <a:t>构建</a:t>
            </a:r>
            <a:r>
              <a:rPr lang="en-US" altLang="zh-CN"/>
              <a:t>(a|b)*c</a:t>
            </a:r>
            <a:r>
              <a:rPr lang="zh-CN" altLang="en-US"/>
              <a:t>的</a:t>
            </a:r>
            <a:r>
              <a:rPr lang="en-US" altLang="zh-CN"/>
              <a:t>NFA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2686050" y="3821430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曲线连接符 32"/>
          <p:cNvCxnSpPr>
            <a:stCxn id="14" idx="0"/>
            <a:endCxn id="14" idx="6"/>
          </p:cNvCxnSpPr>
          <p:nvPr/>
        </p:nvCxnSpPr>
        <p:spPr>
          <a:xfrm rot="16200000" flipH="1">
            <a:off x="2915920" y="382143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4168140" y="3821430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" name="曲线连接符 3"/>
          <p:cNvCxnSpPr>
            <a:stCxn id="14" idx="4"/>
            <a:endCxn id="14" idx="2"/>
          </p:cNvCxnSpPr>
          <p:nvPr/>
        </p:nvCxnSpPr>
        <p:spPr>
          <a:xfrm rot="5400000" flipH="1">
            <a:off x="2686050" y="4051300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04820" y="3223260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9360" y="455739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67735" y="3747770"/>
            <a:ext cx="261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4" idx="6"/>
            <a:endCxn id="5" idx="2"/>
          </p:cNvCxnSpPr>
          <p:nvPr/>
        </p:nvCxnSpPr>
        <p:spPr>
          <a:xfrm>
            <a:off x="3145790" y="4051300"/>
            <a:ext cx="102235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构造识别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和字母表中一个符号的NFA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特点：仅一个接受状态，它没有向外的转换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73125" y="3109595"/>
            <a:ext cx="7398385" cy="1659255"/>
            <a:chOff x="1268" y="4965"/>
            <a:chExt cx="11651" cy="2613"/>
          </a:xfrm>
        </p:grpSpPr>
        <p:grpSp>
          <p:nvGrpSpPr>
            <p:cNvPr id="8" name="组合 7"/>
            <p:cNvGrpSpPr/>
            <p:nvPr/>
          </p:nvGrpSpPr>
          <p:grpSpPr>
            <a:xfrm>
              <a:off x="1268" y="4965"/>
              <a:ext cx="5078" cy="2552"/>
              <a:chOff x="1317" y="4840"/>
              <a:chExt cx="5078" cy="2552"/>
            </a:xfrm>
          </p:grpSpPr>
          <p:sp>
            <p:nvSpPr>
              <p:cNvPr id="23558" name="Line 7"/>
              <p:cNvSpPr/>
              <p:nvPr/>
            </p:nvSpPr>
            <p:spPr>
              <a:xfrm>
                <a:off x="1317" y="5538"/>
                <a:ext cx="1703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3561" name="Rectangle 10"/>
              <p:cNvSpPr/>
              <p:nvPr/>
            </p:nvSpPr>
            <p:spPr>
              <a:xfrm>
                <a:off x="4237" y="4895"/>
                <a:ext cx="623" cy="63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4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4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3566" name="Line 17"/>
              <p:cNvSpPr/>
              <p:nvPr/>
            </p:nvSpPr>
            <p:spPr>
              <a:xfrm flipV="1">
                <a:off x="3860" y="5545"/>
                <a:ext cx="1540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3567" name="Oval 18"/>
              <p:cNvSpPr/>
              <p:nvPr/>
            </p:nvSpPr>
            <p:spPr>
              <a:xfrm>
                <a:off x="3040" y="5153"/>
                <a:ext cx="765" cy="78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568" name="Group 19"/>
              <p:cNvGrpSpPr/>
              <p:nvPr/>
            </p:nvGrpSpPr>
            <p:grpSpPr>
              <a:xfrm rot="0">
                <a:off x="5445" y="5093"/>
                <a:ext cx="950" cy="978"/>
                <a:chOff x="8590" y="7640"/>
                <a:chExt cx="527" cy="527"/>
              </a:xfrm>
            </p:grpSpPr>
            <p:sp>
              <p:nvSpPr>
                <p:cNvPr id="23571" name="Oval 20"/>
                <p:cNvSpPr/>
                <p:nvPr/>
              </p:nvSpPr>
              <p:spPr>
                <a:xfrm>
                  <a:off x="8590" y="7640"/>
                  <a:ext cx="527" cy="527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p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72" name="Oval 21"/>
                <p:cNvSpPr/>
                <p:nvPr/>
              </p:nvSpPr>
              <p:spPr>
                <a:xfrm>
                  <a:off x="8650" y="7686"/>
                  <a:ext cx="425" cy="42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569" name="Rectangle 22"/>
              <p:cNvSpPr/>
              <p:nvPr/>
            </p:nvSpPr>
            <p:spPr>
              <a:xfrm>
                <a:off x="1480" y="4840"/>
                <a:ext cx="1458" cy="7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80" y="6667"/>
                <a:ext cx="4472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识别正则式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 </a:t>
                </a:r>
                <a:r>
                  <a:rPr lang="zh-CN" altLang="en-US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841" y="5026"/>
              <a:ext cx="5078" cy="2552"/>
              <a:chOff x="1317" y="4840"/>
              <a:chExt cx="5078" cy="2552"/>
            </a:xfrm>
          </p:grpSpPr>
          <p:sp>
            <p:nvSpPr>
              <p:cNvPr id="10" name="Line 7"/>
              <p:cNvSpPr/>
              <p:nvPr/>
            </p:nvSpPr>
            <p:spPr>
              <a:xfrm>
                <a:off x="1317" y="5538"/>
                <a:ext cx="1703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1" name="Rectangle 10"/>
              <p:cNvSpPr/>
              <p:nvPr/>
            </p:nvSpPr>
            <p:spPr>
              <a:xfrm>
                <a:off x="4237" y="4895"/>
                <a:ext cx="623" cy="63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2" name="Line 17"/>
              <p:cNvSpPr/>
              <p:nvPr/>
            </p:nvSpPr>
            <p:spPr>
              <a:xfrm flipV="1">
                <a:off x="3860" y="5545"/>
                <a:ext cx="1540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13" name="Oval 18"/>
              <p:cNvSpPr/>
              <p:nvPr/>
            </p:nvSpPr>
            <p:spPr>
              <a:xfrm>
                <a:off x="3040" y="5153"/>
                <a:ext cx="765" cy="78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" name="Group 19"/>
              <p:cNvGrpSpPr/>
              <p:nvPr/>
            </p:nvGrpSpPr>
            <p:grpSpPr>
              <a:xfrm rot="0">
                <a:off x="5445" y="5093"/>
                <a:ext cx="950" cy="978"/>
                <a:chOff x="8590" y="7640"/>
                <a:chExt cx="527" cy="527"/>
              </a:xfrm>
            </p:grpSpPr>
            <p:sp>
              <p:nvSpPr>
                <p:cNvPr id="15" name="Oval 20"/>
                <p:cNvSpPr/>
                <p:nvPr/>
              </p:nvSpPr>
              <p:spPr>
                <a:xfrm>
                  <a:off x="8590" y="7640"/>
                  <a:ext cx="527" cy="527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p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Oval 21"/>
                <p:cNvSpPr/>
                <p:nvPr/>
              </p:nvSpPr>
              <p:spPr>
                <a:xfrm>
                  <a:off x="8650" y="7686"/>
                  <a:ext cx="425" cy="42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" name="Rectangle 22"/>
              <p:cNvSpPr/>
              <p:nvPr/>
            </p:nvSpPr>
            <p:spPr>
              <a:xfrm>
                <a:off x="1480" y="4840"/>
                <a:ext cx="1458" cy="7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p>
                <a:pPr algn="just"/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480" y="6667"/>
                <a:ext cx="4608" cy="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识别正则式 </a:t>
                </a:r>
                <a:r>
                  <a:rPr lang="en-US" altLang="zh-CN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NF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构造识别主算符为选择正则式的N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特点：仅一个接受状态，它没有向外的转换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5315" y="2569210"/>
            <a:ext cx="7482205" cy="3692142"/>
            <a:chOff x="1537" y="4046"/>
            <a:chExt cx="11783" cy="5545"/>
          </a:xfrm>
        </p:grpSpPr>
        <p:sp>
          <p:nvSpPr>
            <p:cNvPr id="24581" name="Line 24"/>
            <p:cNvSpPr/>
            <p:nvPr/>
          </p:nvSpPr>
          <p:spPr>
            <a:xfrm>
              <a:off x="1537" y="6288"/>
              <a:ext cx="1430" cy="3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82" name="Rectangle 25"/>
            <p:cNvSpPr/>
            <p:nvPr/>
          </p:nvSpPr>
          <p:spPr>
            <a:xfrm>
              <a:off x="4604" y="4889"/>
              <a:ext cx="738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24583" name="Group 26"/>
            <p:cNvGrpSpPr/>
            <p:nvPr/>
          </p:nvGrpSpPr>
          <p:grpSpPr>
            <a:xfrm rot="0">
              <a:off x="12192" y="5726"/>
              <a:ext cx="1128" cy="1045"/>
              <a:chOff x="8590" y="7640"/>
              <a:chExt cx="527" cy="527"/>
            </a:xfrm>
          </p:grpSpPr>
          <p:sp>
            <p:nvSpPr>
              <p:cNvPr id="24602" name="Oval 27"/>
              <p:cNvSpPr/>
              <p:nvPr/>
            </p:nvSpPr>
            <p:spPr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03" name="Oval 28"/>
              <p:cNvSpPr/>
              <p:nvPr/>
            </p:nvSpPr>
            <p:spPr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18000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584" name="Oval 29"/>
            <p:cNvSpPr/>
            <p:nvPr/>
          </p:nvSpPr>
          <p:spPr>
            <a:xfrm>
              <a:off x="2957" y="5911"/>
              <a:ext cx="910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5" name="Rectangle 30"/>
            <p:cNvSpPr/>
            <p:nvPr/>
          </p:nvSpPr>
          <p:spPr>
            <a:xfrm>
              <a:off x="1697" y="5576"/>
              <a:ext cx="1475" cy="80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4587" name="Oval 33"/>
            <p:cNvSpPr/>
            <p:nvPr/>
          </p:nvSpPr>
          <p:spPr>
            <a:xfrm>
              <a:off x="5627" y="4046"/>
              <a:ext cx="4428" cy="182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8" name="Oval 34"/>
            <p:cNvSpPr/>
            <p:nvPr/>
          </p:nvSpPr>
          <p:spPr>
            <a:xfrm>
              <a:off x="5937" y="4511"/>
              <a:ext cx="910" cy="84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9" name="Oval 35"/>
            <p:cNvSpPr/>
            <p:nvPr/>
          </p:nvSpPr>
          <p:spPr>
            <a:xfrm>
              <a:off x="8890" y="4544"/>
              <a:ext cx="908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0" name="Rectangle 36"/>
            <p:cNvSpPr/>
            <p:nvPr/>
          </p:nvSpPr>
          <p:spPr>
            <a:xfrm>
              <a:off x="7200" y="4436"/>
              <a:ext cx="1540" cy="101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N(s)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1" name="Oval 38"/>
            <p:cNvSpPr/>
            <p:nvPr/>
          </p:nvSpPr>
          <p:spPr>
            <a:xfrm>
              <a:off x="5660" y="6754"/>
              <a:ext cx="4428" cy="182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9200" tIns="28800" rIns="90000" bIns="46800"/>
            <a:lstStyle/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2" name="Oval 39"/>
            <p:cNvSpPr/>
            <p:nvPr/>
          </p:nvSpPr>
          <p:spPr>
            <a:xfrm>
              <a:off x="5970" y="7219"/>
              <a:ext cx="910" cy="84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3" name="Oval 40"/>
            <p:cNvSpPr/>
            <p:nvPr/>
          </p:nvSpPr>
          <p:spPr>
            <a:xfrm>
              <a:off x="8922" y="7251"/>
              <a:ext cx="908" cy="843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72000" tIns="28800" rIns="21600" bIns="46800"/>
            <a:lstStyle/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4" name="Rectangle 41"/>
            <p:cNvSpPr/>
            <p:nvPr/>
          </p:nvSpPr>
          <p:spPr>
            <a:xfrm>
              <a:off x="7232" y="7144"/>
              <a:ext cx="1540" cy="101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/>
            <a:p>
              <a:pPr algn="just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N(t)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95" name="Line 42"/>
            <p:cNvSpPr/>
            <p:nvPr/>
          </p:nvSpPr>
          <p:spPr>
            <a:xfrm flipV="1">
              <a:off x="3834" y="5149"/>
              <a:ext cx="2102" cy="896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6" name="Line 43"/>
            <p:cNvSpPr/>
            <p:nvPr/>
          </p:nvSpPr>
          <p:spPr>
            <a:xfrm>
              <a:off x="3834" y="6581"/>
              <a:ext cx="2135" cy="81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7" name="Line 44"/>
            <p:cNvSpPr/>
            <p:nvPr/>
          </p:nvSpPr>
          <p:spPr>
            <a:xfrm flipV="1">
              <a:off x="9799" y="6551"/>
              <a:ext cx="2501" cy="1014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8" name="Line 45"/>
            <p:cNvSpPr/>
            <p:nvPr/>
          </p:nvSpPr>
          <p:spPr>
            <a:xfrm>
              <a:off x="9798" y="5150"/>
              <a:ext cx="2405" cy="894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4599" name="Rectangle 46"/>
            <p:cNvSpPr/>
            <p:nvPr/>
          </p:nvSpPr>
          <p:spPr>
            <a:xfrm>
              <a:off x="4637" y="6289"/>
              <a:ext cx="738" cy="6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600" name="Rectangle 47"/>
            <p:cNvSpPr/>
            <p:nvPr/>
          </p:nvSpPr>
          <p:spPr>
            <a:xfrm>
              <a:off x="10760" y="4774"/>
              <a:ext cx="738" cy="6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601" name="Rectangle 48"/>
            <p:cNvSpPr/>
            <p:nvPr/>
          </p:nvSpPr>
          <p:spPr>
            <a:xfrm>
              <a:off x="10727" y="6376"/>
              <a:ext cx="738" cy="683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148" y="8900"/>
              <a:ext cx="5088" cy="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识别正则式 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s|t </a:t>
              </a:r>
              <a:r>
                <a:rPr lang="zh-CN" altLang="en-US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NF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构造识别主算符为连接正则式的NFA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特点：仅一个接受状态，它没有向外的转换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19200" y="3124200"/>
            <a:ext cx="6324600" cy="2338070"/>
            <a:chOff x="1920" y="4920"/>
            <a:chExt cx="9960" cy="3682"/>
          </a:xfrm>
        </p:grpSpPr>
        <p:grpSp>
          <p:nvGrpSpPr>
            <p:cNvPr id="25604" name="Group 47"/>
            <p:cNvGrpSpPr/>
            <p:nvPr/>
          </p:nvGrpSpPr>
          <p:grpSpPr>
            <a:xfrm>
              <a:off x="1920" y="4920"/>
              <a:ext cx="9960" cy="2265"/>
              <a:chOff x="768" y="1968"/>
              <a:chExt cx="3984" cy="906"/>
            </a:xfrm>
          </p:grpSpPr>
          <p:sp>
            <p:nvSpPr>
              <p:cNvPr id="25606" name="Oval 30"/>
              <p:cNvSpPr/>
              <p:nvPr/>
            </p:nvSpPr>
            <p:spPr>
              <a:xfrm>
                <a:off x="1537" y="1968"/>
                <a:ext cx="1929" cy="87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07" name="Oval 31"/>
              <p:cNvSpPr/>
              <p:nvPr/>
            </p:nvSpPr>
            <p:spPr>
              <a:xfrm>
                <a:off x="1672" y="2193"/>
                <a:ext cx="396" cy="407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08" name="Oval 32"/>
              <p:cNvSpPr/>
              <p:nvPr/>
            </p:nvSpPr>
            <p:spPr>
              <a:xfrm>
                <a:off x="2958" y="2208"/>
                <a:ext cx="396" cy="4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lIns="72000" tIns="28800" rIns="21600" bIns="46800"/>
              <a:lstStyle/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09" name="Rectangle 33"/>
              <p:cNvSpPr/>
              <p:nvPr/>
            </p:nvSpPr>
            <p:spPr>
              <a:xfrm>
                <a:off x="2222" y="2156"/>
                <a:ext cx="671" cy="48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(s)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0" name="Oval 34"/>
              <p:cNvSpPr/>
              <p:nvPr/>
            </p:nvSpPr>
            <p:spPr>
              <a:xfrm>
                <a:off x="2823" y="1995"/>
                <a:ext cx="1929" cy="87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611" name="Group 35"/>
              <p:cNvGrpSpPr/>
              <p:nvPr/>
            </p:nvGrpSpPr>
            <p:grpSpPr>
              <a:xfrm>
                <a:off x="4160" y="2189"/>
                <a:ext cx="464" cy="456"/>
                <a:chOff x="8590" y="7640"/>
                <a:chExt cx="498" cy="475"/>
              </a:xfrm>
            </p:grpSpPr>
            <p:sp>
              <p:nvSpPr>
                <p:cNvPr id="25617" name="Oval 36"/>
                <p:cNvSpPr/>
                <p:nvPr/>
              </p:nvSpPr>
              <p:spPr>
                <a:xfrm>
                  <a:off x="8590" y="7640"/>
                  <a:ext cx="498" cy="47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lstStyle/>
                <a:p>
                  <a:endPara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18" name="Oval 37"/>
                <p:cNvSpPr/>
                <p:nvPr/>
              </p:nvSpPr>
              <p:spPr>
                <a:xfrm>
                  <a:off x="8650" y="7686"/>
                  <a:ext cx="376" cy="380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lstStyle/>
                <a:p>
                  <a:r>
                    <a:rPr lang="en-US" altLang="zh-CN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612" name="Rectangle 38"/>
              <p:cNvSpPr/>
              <p:nvPr/>
            </p:nvSpPr>
            <p:spPr>
              <a:xfrm>
                <a:off x="908" y="2060"/>
                <a:ext cx="643" cy="38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25614" name="Rectangle 41"/>
              <p:cNvSpPr/>
              <p:nvPr/>
            </p:nvSpPr>
            <p:spPr>
              <a:xfrm>
                <a:off x="3508" y="2183"/>
                <a:ext cx="671" cy="49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(t)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16" name="Line 43"/>
              <p:cNvSpPr/>
              <p:nvPr/>
            </p:nvSpPr>
            <p:spPr>
              <a:xfrm>
                <a:off x="768" y="2390"/>
                <a:ext cx="881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</p:grpSp>
        <p:sp>
          <p:nvSpPr>
            <p:cNvPr id="5" name="文本框 4"/>
            <p:cNvSpPr txBox="1"/>
            <p:nvPr/>
          </p:nvSpPr>
          <p:spPr>
            <a:xfrm>
              <a:off x="5170" y="7877"/>
              <a:ext cx="48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识别正则式 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 </a:t>
              </a:r>
              <a:r>
                <a:rPr lang="zh-CN" altLang="en-US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NF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构造识别主算符为闭包正则式的NFA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</a:rPr>
              <a:t>特点：仅一个接受状态，它没有向外的转换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2104" y="2326005"/>
            <a:ext cx="7271436" cy="3453765"/>
            <a:chOff x="1153" y="3663"/>
            <a:chExt cx="11451" cy="5439"/>
          </a:xfrm>
        </p:grpSpPr>
        <p:sp>
          <p:nvSpPr>
            <p:cNvPr id="5" name="文本框 4"/>
            <p:cNvSpPr txBox="1"/>
            <p:nvPr/>
          </p:nvSpPr>
          <p:spPr>
            <a:xfrm>
              <a:off x="4958" y="8377"/>
              <a:ext cx="476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识别正则式 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300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4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NF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627" name="Group 40"/>
            <p:cNvGrpSpPr/>
            <p:nvPr/>
          </p:nvGrpSpPr>
          <p:grpSpPr>
            <a:xfrm>
              <a:off x="1153" y="3663"/>
              <a:ext cx="11451" cy="4111"/>
              <a:chOff x="622" y="1680"/>
              <a:chExt cx="4850" cy="1717"/>
            </a:xfrm>
          </p:grpSpPr>
          <p:sp>
            <p:nvSpPr>
              <p:cNvPr id="26629" name="Oval 21"/>
              <p:cNvSpPr/>
              <p:nvPr/>
            </p:nvSpPr>
            <p:spPr>
              <a:xfrm>
                <a:off x="2281" y="2259"/>
                <a:ext cx="1916" cy="794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9200" tIns="28800" rIns="90000" bIns="46800"/>
              <a:lstStyle/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0" name="Oval 22"/>
              <p:cNvSpPr/>
              <p:nvPr/>
            </p:nvSpPr>
            <p:spPr>
              <a:xfrm>
                <a:off x="2415" y="2462"/>
                <a:ext cx="394" cy="36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1" name="Oval 23"/>
              <p:cNvSpPr/>
              <p:nvPr/>
            </p:nvSpPr>
            <p:spPr>
              <a:xfrm>
                <a:off x="3693" y="2476"/>
                <a:ext cx="393" cy="368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2" name="Rectangle 24"/>
              <p:cNvSpPr/>
              <p:nvPr/>
            </p:nvSpPr>
            <p:spPr>
              <a:xfrm>
                <a:off x="2961" y="2429"/>
                <a:ext cx="667" cy="44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N(s)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633" name="Group 25"/>
              <p:cNvGrpSpPr/>
              <p:nvPr/>
            </p:nvGrpSpPr>
            <p:grpSpPr>
              <a:xfrm>
                <a:off x="4984" y="2418"/>
                <a:ext cx="488" cy="457"/>
                <a:chOff x="8590" y="7640"/>
                <a:chExt cx="527" cy="527"/>
              </a:xfrm>
            </p:grpSpPr>
            <p:sp>
              <p:nvSpPr>
                <p:cNvPr id="26646" name="Oval 26"/>
                <p:cNvSpPr/>
                <p:nvPr/>
              </p:nvSpPr>
              <p:spPr>
                <a:xfrm>
                  <a:off x="8590" y="7640"/>
                  <a:ext cx="527" cy="527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46800"/>
                <a:lstStyle/>
                <a:p>
                  <a:endParaRPr lang="zh-CN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47" name="Oval 27"/>
                <p:cNvSpPr/>
                <p:nvPr/>
              </p:nvSpPr>
              <p:spPr>
                <a:xfrm>
                  <a:off x="8650" y="7686"/>
                  <a:ext cx="425" cy="425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lIns="72000" tIns="28800" rIns="21600" bIns="18000"/>
                <a:lstStyle/>
                <a:p>
                  <a:r>
                    <a:rPr lang="en-US" altLang="zh-CN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endPara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634" name="Rectangle 28"/>
              <p:cNvSpPr/>
              <p:nvPr/>
            </p:nvSpPr>
            <p:spPr>
              <a:xfrm>
                <a:off x="681" y="2300"/>
                <a:ext cx="639" cy="34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54000" tIns="28800" rIns="54000" bIns="28800"/>
              <a:lstStyle/>
              <a:p>
                <a:pPr algn="just"/>
                <a:r>
                  <a:rPr lang="zh-CN" altLang="en-US" sz="2800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开始</a:t>
                </a:r>
                <a:endPara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26636" name="Oval 30"/>
              <p:cNvSpPr/>
              <p:nvPr/>
            </p:nvSpPr>
            <p:spPr>
              <a:xfrm>
                <a:off x="1320" y="2475"/>
                <a:ext cx="393" cy="369"/>
              </a:xfrm>
              <a:prstGeom prst="ellipse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72000" tIns="28800" rIns="21600" bIns="46800"/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37" name="Line 31"/>
              <p:cNvSpPr/>
              <p:nvPr/>
            </p:nvSpPr>
            <p:spPr>
              <a:xfrm flipV="1">
                <a:off x="1713" y="2628"/>
                <a:ext cx="707" cy="1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6638" name="Line 32"/>
              <p:cNvSpPr/>
              <p:nvPr/>
            </p:nvSpPr>
            <p:spPr>
              <a:xfrm>
                <a:off x="622" y="2628"/>
                <a:ext cx="698" cy="1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6639" name="Line 33"/>
              <p:cNvSpPr/>
              <p:nvPr/>
            </p:nvSpPr>
            <p:spPr>
              <a:xfrm>
                <a:off x="4114" y="2640"/>
                <a:ext cx="875" cy="0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stealth" w="lg" len="med"/>
              </a:ln>
            </p:spPr>
          </p:sp>
          <p:sp>
            <p:nvSpPr>
              <p:cNvPr id="26641" name="Freeform 35"/>
              <p:cNvSpPr/>
              <p:nvPr/>
            </p:nvSpPr>
            <p:spPr>
              <a:xfrm>
                <a:off x="2540" y="1987"/>
                <a:ext cx="1405" cy="487"/>
              </a:xfrm>
              <a:custGeom>
                <a:avLst/>
                <a:gdLst>
                  <a:gd name="txL" fmla="*/ 0 w 1517"/>
                  <a:gd name="txT" fmla="*/ 0 h 562"/>
                  <a:gd name="txR" fmla="*/ 1517 w 1517"/>
                  <a:gd name="txB" fmla="*/ 562 h 562"/>
                </a:gdLst>
                <a:ahLst/>
                <a:cxnLst>
                  <a:cxn ang="0">
                    <a:pos x="798" y="179"/>
                  </a:cxn>
                  <a:cxn ang="0">
                    <a:pos x="798" y="83"/>
                  </a:cxn>
                  <a:cxn ang="0">
                    <a:pos x="661" y="12"/>
                  </a:cxn>
                  <a:cxn ang="0">
                    <a:pos x="198" y="12"/>
                  </a:cxn>
                  <a:cxn ang="0">
                    <a:pos x="27" y="75"/>
                  </a:cxn>
                  <a:cxn ang="0">
                    <a:pos x="35" y="179"/>
                  </a:cxn>
                </a:cxnLst>
                <a:rect l="txL" t="txT" r="txR" b="txB"/>
                <a:pathLst>
                  <a:path w="1517" h="562">
                    <a:moveTo>
                      <a:pt x="1475" y="562"/>
                    </a:moveTo>
                    <a:cubicBezTo>
                      <a:pt x="1475" y="512"/>
                      <a:pt x="1517" y="349"/>
                      <a:pt x="1475" y="262"/>
                    </a:cubicBezTo>
                    <a:cubicBezTo>
                      <a:pt x="1433" y="175"/>
                      <a:pt x="1405" y="74"/>
                      <a:pt x="1220" y="37"/>
                    </a:cubicBezTo>
                    <a:cubicBezTo>
                      <a:pt x="1035" y="0"/>
                      <a:pt x="560" y="4"/>
                      <a:pt x="365" y="37"/>
                    </a:cubicBezTo>
                    <a:cubicBezTo>
                      <a:pt x="170" y="70"/>
                      <a:pt x="100" y="144"/>
                      <a:pt x="50" y="232"/>
                    </a:cubicBezTo>
                    <a:cubicBezTo>
                      <a:pt x="0" y="320"/>
                      <a:pt x="62" y="493"/>
                      <a:pt x="65" y="562"/>
                    </a:cubicBezTo>
                  </a:path>
                </a:pathLst>
              </a:custGeom>
              <a:noFill/>
              <a:ln w="2540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lg" len="med"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42" name="Rectangle 36"/>
              <p:cNvSpPr/>
              <p:nvPr/>
            </p:nvSpPr>
            <p:spPr>
              <a:xfrm>
                <a:off x="1855" y="2300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8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43" name="Rectangle 37"/>
              <p:cNvSpPr/>
              <p:nvPr/>
            </p:nvSpPr>
            <p:spPr>
              <a:xfrm>
                <a:off x="3170" y="3058"/>
                <a:ext cx="375" cy="339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8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44" name="Rectangle 38"/>
              <p:cNvSpPr/>
              <p:nvPr/>
            </p:nvSpPr>
            <p:spPr>
              <a:xfrm>
                <a:off x="4406" y="2342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8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6645" name="Rectangle 39"/>
              <p:cNvSpPr/>
              <p:nvPr/>
            </p:nvSpPr>
            <p:spPr>
              <a:xfrm>
                <a:off x="3114" y="1680"/>
                <a:ext cx="375" cy="34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79200" tIns="28800" rIns="90000" bIns="46800"/>
              <a:lstStyle/>
              <a:p>
                <a:pPr algn="just"/>
                <a:r>
                  <a:rPr lang="zh-CN" altLang="en-US" sz="2800" dirty="0">
                    <a:latin typeface="Arial" panose="020B060402020202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</a:t>
                </a:r>
                <a:endParaRPr lang="zh-CN" altLang="en-US" sz="28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</p:grpSp>
      <p:cxnSp>
        <p:nvCxnSpPr>
          <p:cNvPr id="7" name="曲线连接符 6"/>
          <p:cNvCxnSpPr/>
          <p:nvPr/>
        </p:nvCxnSpPr>
        <p:spPr>
          <a:xfrm rot="5400000" flipV="1">
            <a:off x="4725670" y="1289685"/>
            <a:ext cx="46990" cy="5564505"/>
          </a:xfrm>
          <a:prstGeom prst="curvedConnector3">
            <a:avLst>
              <a:gd name="adj1" fmla="val 204932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从正则表达式到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对于加括号的正则式(s)，使用N(s)本身作为它的NFA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本方法产生的NFA有下列性质：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N(r)的状态数最多是r中符号和算符总数的两倍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N(r)只有一个接受状态，接受状态没有向外的转换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N(r)的每个状态有一个用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的符号标记的指向其它结点的转换，或者最多两个指向其它结点的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转换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43230" y="4346575"/>
            <a:ext cx="8079740" cy="2196465"/>
            <a:chOff x="698" y="6845"/>
            <a:chExt cx="12724" cy="3459"/>
          </a:xfrm>
        </p:grpSpPr>
        <p:sp>
          <p:nvSpPr>
            <p:cNvPr id="29701" name="Oval 46"/>
            <p:cNvSpPr/>
            <p:nvPr/>
          </p:nvSpPr>
          <p:spPr>
            <a:xfrm>
              <a:off x="3590" y="8436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02" name="Group 47"/>
            <p:cNvGrpSpPr/>
            <p:nvPr/>
          </p:nvGrpSpPr>
          <p:grpSpPr>
            <a:xfrm rot="0">
              <a:off x="12742" y="8459"/>
              <a:ext cx="680" cy="738"/>
              <a:chOff x="7120" y="12162"/>
              <a:chExt cx="425" cy="425"/>
            </a:xfrm>
            <a:noFill/>
          </p:grpSpPr>
          <p:sp>
            <p:nvSpPr>
              <p:cNvPr id="29737" name="Oval 48"/>
              <p:cNvSpPr/>
              <p:nvPr/>
            </p:nvSpPr>
            <p:spPr>
              <a:xfrm>
                <a:off x="7120" y="12162"/>
                <a:ext cx="425" cy="425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38" name="Oval 49"/>
              <p:cNvSpPr/>
              <p:nvPr/>
            </p:nvSpPr>
            <p:spPr>
              <a:xfrm>
                <a:off x="7180" y="12218"/>
                <a:ext cx="312" cy="312"/>
              </a:xfrm>
              <a:prstGeom prst="ellipse">
                <a:avLst/>
              </a:prstGeom>
              <a:grpFill/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703" name="Rectangle 50"/>
            <p:cNvSpPr/>
            <p:nvPr/>
          </p:nvSpPr>
          <p:spPr>
            <a:xfrm>
              <a:off x="698" y="8122"/>
              <a:ext cx="1101" cy="70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开始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29704" name="Rectangle 51"/>
            <p:cNvSpPr/>
            <p:nvPr/>
          </p:nvSpPr>
          <p:spPr>
            <a:xfrm>
              <a:off x="2949" y="8122"/>
              <a:ext cx="600" cy="60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5" name="Oval 52"/>
            <p:cNvSpPr/>
            <p:nvPr/>
          </p:nvSpPr>
          <p:spPr>
            <a:xfrm>
              <a:off x="1816" y="8397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6" name="Rectangle 53"/>
            <p:cNvSpPr/>
            <p:nvPr/>
          </p:nvSpPr>
          <p:spPr>
            <a:xfrm>
              <a:off x="5734" y="7678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7" name="Rectangle 54"/>
            <p:cNvSpPr/>
            <p:nvPr/>
          </p:nvSpPr>
          <p:spPr>
            <a:xfrm>
              <a:off x="5757" y="8892"/>
              <a:ext cx="552" cy="595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8" name="Rectangle 55"/>
            <p:cNvSpPr/>
            <p:nvPr/>
          </p:nvSpPr>
          <p:spPr>
            <a:xfrm>
              <a:off x="4119" y="9009"/>
              <a:ext cx="552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09" name="Rectangle 56"/>
            <p:cNvSpPr/>
            <p:nvPr/>
          </p:nvSpPr>
          <p:spPr>
            <a:xfrm>
              <a:off x="10236" y="8201"/>
              <a:ext cx="549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0" name="Rectangle 57"/>
            <p:cNvSpPr/>
            <p:nvPr/>
          </p:nvSpPr>
          <p:spPr>
            <a:xfrm>
              <a:off x="11959" y="8196"/>
              <a:ext cx="624" cy="62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1" name="Line 58"/>
            <p:cNvSpPr/>
            <p:nvPr/>
          </p:nvSpPr>
          <p:spPr>
            <a:xfrm flipV="1">
              <a:off x="699" y="8734"/>
              <a:ext cx="1077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2" name="Line 59"/>
            <p:cNvSpPr/>
            <p:nvPr/>
          </p:nvSpPr>
          <p:spPr>
            <a:xfrm flipV="1">
              <a:off x="2496" y="8762"/>
              <a:ext cx="1094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3" name="Oval 60"/>
            <p:cNvSpPr/>
            <p:nvPr/>
          </p:nvSpPr>
          <p:spPr>
            <a:xfrm>
              <a:off x="7638" y="8436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4" name="Oval 61"/>
            <p:cNvSpPr/>
            <p:nvPr/>
          </p:nvSpPr>
          <p:spPr>
            <a:xfrm>
              <a:off x="9340" y="8440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5" name="Oval 62"/>
            <p:cNvSpPr/>
            <p:nvPr/>
          </p:nvSpPr>
          <p:spPr>
            <a:xfrm>
              <a:off x="11017" y="8461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16" name="Line 63"/>
            <p:cNvSpPr/>
            <p:nvPr/>
          </p:nvSpPr>
          <p:spPr>
            <a:xfrm flipV="1">
              <a:off x="11697" y="8787"/>
              <a:ext cx="1031" cy="1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7" name="Line 64"/>
            <p:cNvSpPr/>
            <p:nvPr/>
          </p:nvSpPr>
          <p:spPr>
            <a:xfrm flipV="1">
              <a:off x="10020" y="8762"/>
              <a:ext cx="1007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8" name="Line 65"/>
            <p:cNvSpPr/>
            <p:nvPr/>
          </p:nvSpPr>
          <p:spPr>
            <a:xfrm flipV="1">
              <a:off x="8317" y="8762"/>
              <a:ext cx="1032" cy="2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19" name="Oval 66"/>
            <p:cNvSpPr/>
            <p:nvPr/>
          </p:nvSpPr>
          <p:spPr>
            <a:xfrm>
              <a:off x="4738" y="7867"/>
              <a:ext cx="680" cy="74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0" name="Oval 67"/>
            <p:cNvSpPr/>
            <p:nvPr/>
          </p:nvSpPr>
          <p:spPr>
            <a:xfrm>
              <a:off x="6507" y="7901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1" name="Oval 68"/>
            <p:cNvSpPr/>
            <p:nvPr/>
          </p:nvSpPr>
          <p:spPr>
            <a:xfrm>
              <a:off x="4813" y="9098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2" name="Oval 69"/>
            <p:cNvSpPr/>
            <p:nvPr/>
          </p:nvSpPr>
          <p:spPr>
            <a:xfrm>
              <a:off x="6514" y="9132"/>
              <a:ext cx="680" cy="738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54000" tIns="28800" rIns="21600" bIns="46800"/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23" name="Line 70"/>
            <p:cNvSpPr/>
            <p:nvPr/>
          </p:nvSpPr>
          <p:spPr>
            <a:xfrm flipV="1">
              <a:off x="5426" y="8174"/>
              <a:ext cx="1088" cy="13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4" name="Line 71"/>
            <p:cNvSpPr/>
            <p:nvPr/>
          </p:nvSpPr>
          <p:spPr>
            <a:xfrm flipV="1">
              <a:off x="4103" y="8202"/>
              <a:ext cx="635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5" name="Line 72"/>
            <p:cNvSpPr/>
            <p:nvPr/>
          </p:nvSpPr>
          <p:spPr>
            <a:xfrm>
              <a:off x="7186" y="8202"/>
              <a:ext cx="606" cy="265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6" name="Line 73"/>
            <p:cNvSpPr/>
            <p:nvPr/>
          </p:nvSpPr>
          <p:spPr>
            <a:xfrm flipV="1">
              <a:off x="7186" y="9127"/>
              <a:ext cx="607" cy="360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7" name="Line 74"/>
            <p:cNvSpPr/>
            <p:nvPr/>
          </p:nvSpPr>
          <p:spPr>
            <a:xfrm>
              <a:off x="4120" y="9098"/>
              <a:ext cx="693" cy="28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8" name="Line 75"/>
            <p:cNvSpPr/>
            <p:nvPr/>
          </p:nvSpPr>
          <p:spPr>
            <a:xfrm flipV="1">
              <a:off x="5516" y="9486"/>
              <a:ext cx="999" cy="1"/>
            </a:xfrm>
            <a:prstGeom prst="lin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med"/>
            </a:ln>
          </p:spPr>
        </p:sp>
        <p:sp>
          <p:nvSpPr>
            <p:cNvPr id="29729" name="Rectangle 76"/>
            <p:cNvSpPr/>
            <p:nvPr/>
          </p:nvSpPr>
          <p:spPr>
            <a:xfrm>
              <a:off x="4119" y="7841"/>
              <a:ext cx="517" cy="5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0" name="Rectangle 77"/>
            <p:cNvSpPr/>
            <p:nvPr/>
          </p:nvSpPr>
          <p:spPr>
            <a:xfrm>
              <a:off x="7330" y="7798"/>
              <a:ext cx="599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1" name="Rectangle 78"/>
            <p:cNvSpPr/>
            <p:nvPr/>
          </p:nvSpPr>
          <p:spPr>
            <a:xfrm>
              <a:off x="7329" y="9137"/>
              <a:ext cx="600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2" name="Freeform 79"/>
            <p:cNvSpPr/>
            <p:nvPr/>
          </p:nvSpPr>
          <p:spPr>
            <a:xfrm>
              <a:off x="2046" y="9127"/>
              <a:ext cx="7566" cy="1177"/>
            </a:xfrm>
            <a:custGeom>
              <a:avLst/>
              <a:gdLst>
                <a:gd name="txL" fmla="*/ 0 w 4650"/>
                <a:gd name="txT" fmla="*/ 0 h 1090"/>
                <a:gd name="txR" fmla="*/ 4650 w 4650"/>
                <a:gd name="txB" fmla="*/ 1090 h 1090"/>
              </a:gdLst>
              <a:ahLst/>
              <a:cxnLst>
                <a:cxn ang="0">
                  <a:pos x="0" y="0"/>
                </a:cxn>
                <a:cxn ang="0">
                  <a:pos x="7" y="76"/>
                </a:cxn>
                <a:cxn ang="0">
                  <a:pos x="38" y="108"/>
                </a:cxn>
                <a:cxn ang="0">
                  <a:pos x="137" y="110"/>
                </a:cxn>
                <a:cxn ang="0">
                  <a:pos x="164" y="82"/>
                </a:cxn>
                <a:cxn ang="0">
                  <a:pos x="173" y="5"/>
                </a:cxn>
              </a:cxnLst>
              <a:rect l="txL" t="txT" r="txR" b="tx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3" name="Freeform 80"/>
            <p:cNvSpPr/>
            <p:nvPr/>
          </p:nvSpPr>
          <p:spPr>
            <a:xfrm>
              <a:off x="3705" y="7443"/>
              <a:ext cx="4478" cy="1018"/>
            </a:xfrm>
            <a:custGeom>
              <a:avLst/>
              <a:gdLst>
                <a:gd name="txL" fmla="*/ 0 w 2755"/>
                <a:gd name="txT" fmla="*/ 0 h 1097"/>
                <a:gd name="txR" fmla="*/ 2755 w 2755"/>
                <a:gd name="txB" fmla="*/ 1097 h 1097"/>
              </a:gdLst>
              <a:ahLst/>
              <a:cxnLst>
                <a:cxn ang="0">
                  <a:pos x="99" y="112"/>
                </a:cxn>
                <a:cxn ang="0">
                  <a:pos x="101" y="45"/>
                </a:cxn>
                <a:cxn ang="0">
                  <a:pos x="84" y="6"/>
                </a:cxn>
                <a:cxn ang="0">
                  <a:pos x="21" y="6"/>
                </a:cxn>
                <a:cxn ang="0">
                  <a:pos x="3" y="45"/>
                </a:cxn>
                <a:cxn ang="0">
                  <a:pos x="3" y="115"/>
                </a:cxn>
              </a:cxnLst>
              <a:rect l="txL" t="txT" r="txR" b="tx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stealth" w="lg" len="med"/>
            </a:ln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34" name="Rectangle 81"/>
            <p:cNvSpPr/>
            <p:nvPr/>
          </p:nvSpPr>
          <p:spPr>
            <a:xfrm>
              <a:off x="5711" y="9705"/>
              <a:ext cx="600" cy="59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5" name="Rectangle 82"/>
            <p:cNvSpPr/>
            <p:nvPr/>
          </p:nvSpPr>
          <p:spPr>
            <a:xfrm>
              <a:off x="8535" y="8150"/>
              <a:ext cx="598" cy="45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736" name="Rectangle 83"/>
            <p:cNvSpPr/>
            <p:nvPr/>
          </p:nvSpPr>
          <p:spPr>
            <a:xfrm>
              <a:off x="5711" y="6845"/>
              <a:ext cx="598" cy="59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dirty="0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65893" y="1524000"/>
            <a:ext cx="7120782" cy="2101215"/>
            <a:chOff x="359" y="2400"/>
            <a:chExt cx="12501" cy="3309"/>
          </a:xfrm>
        </p:grpSpPr>
        <p:sp>
          <p:nvSpPr>
            <p:cNvPr id="30726" name="Rectangle 44"/>
            <p:cNvSpPr/>
            <p:nvPr/>
          </p:nvSpPr>
          <p:spPr>
            <a:xfrm>
              <a:off x="9918" y="2400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27" name="Rectangle 45"/>
            <p:cNvSpPr/>
            <p:nvPr/>
          </p:nvSpPr>
          <p:spPr>
            <a:xfrm>
              <a:off x="7714" y="2763"/>
              <a:ext cx="857" cy="4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28" name="Rectangle 46"/>
            <p:cNvSpPr/>
            <p:nvPr/>
          </p:nvSpPr>
          <p:spPr>
            <a:xfrm>
              <a:off x="11896" y="2852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29" name="Rectangle 47"/>
            <p:cNvSpPr/>
            <p:nvPr/>
          </p:nvSpPr>
          <p:spPr>
            <a:xfrm>
              <a:off x="3427" y="3398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0" name="Rectangle 48"/>
            <p:cNvSpPr/>
            <p:nvPr/>
          </p:nvSpPr>
          <p:spPr>
            <a:xfrm>
              <a:off x="3427" y="4034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1" name="Rectangle 49"/>
            <p:cNvSpPr/>
            <p:nvPr/>
          </p:nvSpPr>
          <p:spPr>
            <a:xfrm>
              <a:off x="5632" y="3126"/>
              <a:ext cx="860" cy="4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2" name="Rectangle 50"/>
            <p:cNvSpPr/>
            <p:nvPr/>
          </p:nvSpPr>
          <p:spPr>
            <a:xfrm>
              <a:off x="9918" y="3217"/>
              <a:ext cx="857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3" name="Rectangle 51"/>
            <p:cNvSpPr/>
            <p:nvPr/>
          </p:nvSpPr>
          <p:spPr>
            <a:xfrm>
              <a:off x="7836" y="3671"/>
              <a:ext cx="857" cy="40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4" name="Line 52"/>
            <p:cNvSpPr/>
            <p:nvPr/>
          </p:nvSpPr>
          <p:spPr>
            <a:xfrm>
              <a:off x="10594" y="2744"/>
              <a:ext cx="1503" cy="22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5" name="Line 53"/>
            <p:cNvSpPr/>
            <p:nvPr/>
          </p:nvSpPr>
          <p:spPr>
            <a:xfrm flipH="1">
              <a:off x="8300" y="2744"/>
              <a:ext cx="1503" cy="22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6" name="Line 54"/>
            <p:cNvSpPr/>
            <p:nvPr/>
          </p:nvSpPr>
          <p:spPr>
            <a:xfrm>
              <a:off x="4055" y="4374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7" name="Line 55"/>
            <p:cNvSpPr/>
            <p:nvPr/>
          </p:nvSpPr>
          <p:spPr>
            <a:xfrm>
              <a:off x="8451" y="3122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8" name="Line 56"/>
            <p:cNvSpPr/>
            <p:nvPr/>
          </p:nvSpPr>
          <p:spPr>
            <a:xfrm>
              <a:off x="6234" y="3468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9" name="Line 57"/>
            <p:cNvSpPr/>
            <p:nvPr/>
          </p:nvSpPr>
          <p:spPr>
            <a:xfrm>
              <a:off x="4129" y="3816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0" name="Line 58"/>
            <p:cNvSpPr/>
            <p:nvPr/>
          </p:nvSpPr>
          <p:spPr>
            <a:xfrm flipH="1">
              <a:off x="6160" y="3079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1" name="Line 59"/>
            <p:cNvSpPr/>
            <p:nvPr/>
          </p:nvSpPr>
          <p:spPr>
            <a:xfrm flipH="1">
              <a:off x="3940" y="3440"/>
              <a:ext cx="1505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2" name="Line 60"/>
            <p:cNvSpPr/>
            <p:nvPr/>
          </p:nvSpPr>
          <p:spPr>
            <a:xfrm flipH="1">
              <a:off x="1761" y="3803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3" name="Line 61"/>
            <p:cNvSpPr/>
            <p:nvPr/>
          </p:nvSpPr>
          <p:spPr>
            <a:xfrm flipH="1">
              <a:off x="1761" y="4374"/>
              <a:ext cx="1503" cy="225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4" name="Rectangle 62"/>
            <p:cNvSpPr/>
            <p:nvPr/>
          </p:nvSpPr>
          <p:spPr>
            <a:xfrm>
              <a:off x="5619" y="4013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5" name="Rectangle 63"/>
            <p:cNvSpPr/>
            <p:nvPr/>
          </p:nvSpPr>
          <p:spPr>
            <a:xfrm>
              <a:off x="1223" y="3998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6" name="Line 64"/>
            <p:cNvSpPr/>
            <p:nvPr/>
          </p:nvSpPr>
          <p:spPr>
            <a:xfrm>
              <a:off x="3677" y="3875"/>
              <a:ext cx="0" cy="287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7" name="Line 65"/>
            <p:cNvSpPr/>
            <p:nvPr/>
          </p:nvSpPr>
          <p:spPr>
            <a:xfrm>
              <a:off x="12123" y="3398"/>
              <a:ext cx="0" cy="331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8" name="Line 66"/>
            <p:cNvSpPr/>
            <p:nvPr/>
          </p:nvSpPr>
          <p:spPr>
            <a:xfrm>
              <a:off x="10163" y="3761"/>
              <a:ext cx="0" cy="333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9" name="Line 67"/>
            <p:cNvSpPr/>
            <p:nvPr/>
          </p:nvSpPr>
          <p:spPr>
            <a:xfrm>
              <a:off x="3672" y="4488"/>
              <a:ext cx="0" cy="363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1" name="Rectangle 69"/>
            <p:cNvSpPr/>
            <p:nvPr/>
          </p:nvSpPr>
          <p:spPr>
            <a:xfrm>
              <a:off x="1411" y="4542"/>
              <a:ext cx="857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3" name="Line 71"/>
            <p:cNvSpPr/>
            <p:nvPr/>
          </p:nvSpPr>
          <p:spPr>
            <a:xfrm>
              <a:off x="1713" y="5123"/>
              <a:ext cx="0" cy="331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4" name="Rectangle 72"/>
            <p:cNvSpPr/>
            <p:nvPr/>
          </p:nvSpPr>
          <p:spPr>
            <a:xfrm>
              <a:off x="1468" y="5461"/>
              <a:ext cx="860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7" name="Rectangle 75"/>
            <p:cNvSpPr/>
            <p:nvPr/>
          </p:nvSpPr>
          <p:spPr>
            <a:xfrm>
              <a:off x="9954" y="4034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8" name="Rectangle 76"/>
            <p:cNvSpPr/>
            <p:nvPr/>
          </p:nvSpPr>
          <p:spPr>
            <a:xfrm>
              <a:off x="12000" y="3671"/>
              <a:ext cx="860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9" name="Rectangle 77"/>
            <p:cNvSpPr/>
            <p:nvPr/>
          </p:nvSpPr>
          <p:spPr>
            <a:xfrm>
              <a:off x="359" y="2491"/>
              <a:ext cx="3927" cy="72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79200" tIns="28800" rIns="90000" bIns="46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a|b)</a:t>
              </a:r>
              <a:r>
                <a:rPr lang="en-US" altLang="zh-CN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的分解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69"/>
            <p:cNvSpPr/>
            <p:nvPr/>
          </p:nvSpPr>
          <p:spPr>
            <a:xfrm>
              <a:off x="5377" y="4542"/>
              <a:ext cx="857" cy="4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Line 71"/>
            <p:cNvSpPr/>
            <p:nvPr/>
          </p:nvSpPr>
          <p:spPr>
            <a:xfrm>
              <a:off x="5679" y="5123"/>
              <a:ext cx="0" cy="331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Rectangle 72"/>
            <p:cNvSpPr/>
            <p:nvPr/>
          </p:nvSpPr>
          <p:spPr>
            <a:xfrm>
              <a:off x="5515" y="5461"/>
              <a:ext cx="860" cy="24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43200" tIns="7200" rIns="54000" bIns="1080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右箭头 16"/>
          <p:cNvSpPr/>
          <p:nvPr/>
        </p:nvSpPr>
        <p:spPr>
          <a:xfrm rot="5400000">
            <a:off x="3978910" y="3698240"/>
            <a:ext cx="785495" cy="639445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构造 (a|b)*ab 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44"/>
          <p:cNvSpPr/>
          <p:nvPr/>
        </p:nvSpPr>
        <p:spPr>
          <a:xfrm>
            <a:off x="6010910" y="152400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7" name="Rectangle 45"/>
          <p:cNvSpPr/>
          <p:nvPr/>
        </p:nvSpPr>
        <p:spPr>
          <a:xfrm>
            <a:off x="4755515" y="175450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Rectangle 46"/>
          <p:cNvSpPr/>
          <p:nvPr/>
        </p:nvSpPr>
        <p:spPr>
          <a:xfrm>
            <a:off x="7137400" y="181102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Rectangle 47"/>
          <p:cNvSpPr/>
          <p:nvPr/>
        </p:nvSpPr>
        <p:spPr>
          <a:xfrm>
            <a:off x="2313305" y="2157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Rectangle 48"/>
          <p:cNvSpPr/>
          <p:nvPr/>
        </p:nvSpPr>
        <p:spPr>
          <a:xfrm>
            <a:off x="2313305" y="256159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Rectangle 49"/>
          <p:cNvSpPr/>
          <p:nvPr/>
        </p:nvSpPr>
        <p:spPr>
          <a:xfrm>
            <a:off x="3569335" y="1985010"/>
            <a:ext cx="48958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Rectangle 50"/>
          <p:cNvSpPr/>
          <p:nvPr/>
        </p:nvSpPr>
        <p:spPr>
          <a:xfrm>
            <a:off x="6010910" y="2042795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Rectangle 51"/>
          <p:cNvSpPr/>
          <p:nvPr/>
        </p:nvSpPr>
        <p:spPr>
          <a:xfrm>
            <a:off x="4824730" y="2331085"/>
            <a:ext cx="488315" cy="2590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Line 52"/>
          <p:cNvSpPr/>
          <p:nvPr/>
        </p:nvSpPr>
        <p:spPr>
          <a:xfrm>
            <a:off x="6395720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53"/>
          <p:cNvSpPr/>
          <p:nvPr/>
        </p:nvSpPr>
        <p:spPr>
          <a:xfrm flipH="1">
            <a:off x="5089525" y="1742440"/>
            <a:ext cx="855980" cy="1441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Line 54"/>
          <p:cNvSpPr/>
          <p:nvPr/>
        </p:nvSpPr>
        <p:spPr>
          <a:xfrm>
            <a:off x="2671445" y="277749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7" name="Line 55"/>
          <p:cNvSpPr/>
          <p:nvPr/>
        </p:nvSpPr>
        <p:spPr>
          <a:xfrm>
            <a:off x="5175250" y="198247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8" name="Line 56"/>
          <p:cNvSpPr/>
          <p:nvPr/>
        </p:nvSpPr>
        <p:spPr>
          <a:xfrm>
            <a:off x="3912235" y="220218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9" name="Line 57"/>
          <p:cNvSpPr/>
          <p:nvPr/>
        </p:nvSpPr>
        <p:spPr>
          <a:xfrm>
            <a:off x="2713355" y="242316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0" name="Line 58"/>
          <p:cNvSpPr/>
          <p:nvPr/>
        </p:nvSpPr>
        <p:spPr>
          <a:xfrm flipH="1">
            <a:off x="3870325" y="195516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1" name="Line 59"/>
          <p:cNvSpPr/>
          <p:nvPr/>
        </p:nvSpPr>
        <p:spPr>
          <a:xfrm flipH="1">
            <a:off x="2605405" y="2184400"/>
            <a:ext cx="85725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60"/>
          <p:cNvSpPr/>
          <p:nvPr/>
        </p:nvSpPr>
        <p:spPr>
          <a:xfrm flipH="1">
            <a:off x="1364615" y="2414905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61"/>
          <p:cNvSpPr/>
          <p:nvPr/>
        </p:nvSpPr>
        <p:spPr>
          <a:xfrm flipH="1">
            <a:off x="1364615" y="2777490"/>
            <a:ext cx="855980" cy="14287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Rectangle 62"/>
          <p:cNvSpPr/>
          <p:nvPr/>
        </p:nvSpPr>
        <p:spPr>
          <a:xfrm>
            <a:off x="3562350" y="254825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5" name="Rectangle 63"/>
          <p:cNvSpPr/>
          <p:nvPr/>
        </p:nvSpPr>
        <p:spPr>
          <a:xfrm>
            <a:off x="1057910" y="2538730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6" name="Line 64"/>
          <p:cNvSpPr/>
          <p:nvPr/>
        </p:nvSpPr>
        <p:spPr>
          <a:xfrm>
            <a:off x="2456180" y="2460625"/>
            <a:ext cx="0" cy="18224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7" name="Line 65"/>
          <p:cNvSpPr/>
          <p:nvPr/>
        </p:nvSpPr>
        <p:spPr>
          <a:xfrm>
            <a:off x="7266940" y="2157730"/>
            <a:ext cx="0" cy="21018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8" name="Line 66"/>
          <p:cNvSpPr/>
          <p:nvPr/>
        </p:nvSpPr>
        <p:spPr>
          <a:xfrm>
            <a:off x="6150610" y="2388235"/>
            <a:ext cx="0" cy="21145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9" name="Line 67"/>
          <p:cNvSpPr/>
          <p:nvPr/>
        </p:nvSpPr>
        <p:spPr>
          <a:xfrm>
            <a:off x="2453005" y="2849880"/>
            <a:ext cx="0" cy="230505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1" name="Rectangle 69"/>
          <p:cNvSpPr/>
          <p:nvPr/>
        </p:nvSpPr>
        <p:spPr>
          <a:xfrm>
            <a:off x="1165225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baseline="-25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3" name="Line 71"/>
          <p:cNvSpPr/>
          <p:nvPr/>
        </p:nvSpPr>
        <p:spPr>
          <a:xfrm>
            <a:off x="1337310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54" name="Rectangle 72"/>
          <p:cNvSpPr/>
          <p:nvPr/>
        </p:nvSpPr>
        <p:spPr>
          <a:xfrm>
            <a:off x="1197610" y="3467735"/>
            <a:ext cx="489585" cy="157480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8" name="Rectangle 76"/>
          <p:cNvSpPr/>
          <p:nvPr/>
        </p:nvSpPr>
        <p:spPr>
          <a:xfrm>
            <a:off x="7197090" y="2331085"/>
            <a:ext cx="48958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9" name="Rectangle 77"/>
          <p:cNvSpPr/>
          <p:nvPr/>
        </p:nvSpPr>
        <p:spPr>
          <a:xfrm>
            <a:off x="565785" y="1581785"/>
            <a:ext cx="2237105" cy="461010"/>
          </a:xfrm>
          <a:prstGeom prst="rect">
            <a:avLst/>
          </a:prstGeom>
          <a:noFill/>
          <a:ln w="25400">
            <a:noFill/>
          </a:ln>
        </p:spPr>
        <p:txBody>
          <a:bodyPr lIns="79200" tIns="28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a|b)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的分解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9"/>
          <p:cNvSpPr/>
          <p:nvPr/>
        </p:nvSpPr>
        <p:spPr>
          <a:xfrm>
            <a:off x="3423920" y="2884170"/>
            <a:ext cx="488315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79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25000" dirty="0">
                <a:solidFill>
                  <a:srgbClr val="F79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baseline="-25000" dirty="0">
              <a:solidFill>
                <a:srgbClr val="F796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1"/>
          <p:cNvSpPr/>
          <p:nvPr/>
        </p:nvSpPr>
        <p:spPr>
          <a:xfrm>
            <a:off x="3596005" y="3253105"/>
            <a:ext cx="0" cy="210185"/>
          </a:xfrm>
          <a:prstGeom prst="line">
            <a:avLst/>
          </a:prstGeom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Rectangle 72"/>
          <p:cNvSpPr/>
          <p:nvPr/>
        </p:nvSpPr>
        <p:spPr>
          <a:xfrm>
            <a:off x="3502660" y="3467735"/>
            <a:ext cx="489585" cy="33083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67"/>
          <p:cNvSpPr/>
          <p:nvPr/>
        </p:nvSpPr>
        <p:spPr>
          <a:xfrm>
            <a:off x="2453034" y="3237230"/>
            <a:ext cx="0" cy="23050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Oval 46"/>
          <p:cNvSpPr/>
          <p:nvPr/>
        </p:nvSpPr>
        <p:spPr>
          <a:xfrm>
            <a:off x="2279650" y="535686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47"/>
          <p:cNvGrpSpPr/>
          <p:nvPr/>
        </p:nvGrpSpPr>
        <p:grpSpPr>
          <a:xfrm rot="0">
            <a:off x="8091170" y="5371465"/>
            <a:ext cx="431800" cy="468630"/>
            <a:chOff x="7120" y="12162"/>
            <a:chExt cx="425" cy="425"/>
          </a:xfrm>
          <a:noFill/>
        </p:grpSpPr>
        <p:sp>
          <p:nvSpPr>
            <p:cNvPr id="12" name="Oval 48"/>
            <p:cNvSpPr/>
            <p:nvPr/>
          </p:nvSpPr>
          <p:spPr>
            <a:xfrm>
              <a:off x="7120" y="12162"/>
              <a:ext cx="425" cy="425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49"/>
            <p:cNvSpPr/>
            <p:nvPr/>
          </p:nvSpPr>
          <p:spPr>
            <a:xfrm>
              <a:off x="7180" y="12218"/>
              <a:ext cx="312" cy="312"/>
            </a:xfrm>
            <a:prstGeom prst="ellipse">
              <a:avLst/>
            </a:prstGeom>
            <a:grp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43200" tIns="0" rIns="7200" bIns="0"/>
            <a:p>
              <a:pPr algn="just"/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ectangle 50"/>
          <p:cNvSpPr/>
          <p:nvPr/>
        </p:nvSpPr>
        <p:spPr>
          <a:xfrm>
            <a:off x="443230" y="5157470"/>
            <a:ext cx="699135" cy="44513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开始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Rectangle 51"/>
          <p:cNvSpPr/>
          <p:nvPr/>
        </p:nvSpPr>
        <p:spPr>
          <a:xfrm>
            <a:off x="1872615" y="5157470"/>
            <a:ext cx="381000" cy="3822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" name="Oval 52"/>
          <p:cNvSpPr/>
          <p:nvPr/>
        </p:nvSpPr>
        <p:spPr>
          <a:xfrm>
            <a:off x="1153160" y="533209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/>
        </p:nvSpPr>
        <p:spPr>
          <a:xfrm>
            <a:off x="3641090" y="4875530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4"/>
          <p:cNvSpPr/>
          <p:nvPr/>
        </p:nvSpPr>
        <p:spPr>
          <a:xfrm>
            <a:off x="3655695" y="5646420"/>
            <a:ext cx="350520" cy="37782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5"/>
          <p:cNvSpPr/>
          <p:nvPr/>
        </p:nvSpPr>
        <p:spPr>
          <a:xfrm>
            <a:off x="2615565" y="5720715"/>
            <a:ext cx="35052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56"/>
          <p:cNvSpPr/>
          <p:nvPr/>
        </p:nvSpPr>
        <p:spPr>
          <a:xfrm>
            <a:off x="6499860" y="5207635"/>
            <a:ext cx="348615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7"/>
          <p:cNvSpPr/>
          <p:nvPr/>
        </p:nvSpPr>
        <p:spPr>
          <a:xfrm>
            <a:off x="7593965" y="5204460"/>
            <a:ext cx="396240" cy="39497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58"/>
          <p:cNvSpPr/>
          <p:nvPr/>
        </p:nvSpPr>
        <p:spPr>
          <a:xfrm flipV="1">
            <a:off x="443865" y="5546090"/>
            <a:ext cx="683895" cy="762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4" name="Line 59"/>
          <p:cNvSpPr/>
          <p:nvPr/>
        </p:nvSpPr>
        <p:spPr>
          <a:xfrm flipV="1">
            <a:off x="1584960" y="5563870"/>
            <a:ext cx="69469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5" name="Oval 60"/>
          <p:cNvSpPr/>
          <p:nvPr/>
        </p:nvSpPr>
        <p:spPr>
          <a:xfrm>
            <a:off x="4850130" y="535686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61"/>
          <p:cNvSpPr/>
          <p:nvPr/>
        </p:nvSpPr>
        <p:spPr>
          <a:xfrm>
            <a:off x="5930900" y="5359400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62"/>
          <p:cNvSpPr/>
          <p:nvPr/>
        </p:nvSpPr>
        <p:spPr>
          <a:xfrm>
            <a:off x="6995795" y="5372735"/>
            <a:ext cx="431800" cy="469900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63"/>
          <p:cNvSpPr/>
          <p:nvPr/>
        </p:nvSpPr>
        <p:spPr>
          <a:xfrm>
            <a:off x="7427595" y="5580380"/>
            <a:ext cx="654685" cy="635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29" name="Line 64"/>
          <p:cNvSpPr/>
          <p:nvPr/>
        </p:nvSpPr>
        <p:spPr>
          <a:xfrm flipV="1">
            <a:off x="6362700" y="5563870"/>
            <a:ext cx="639445" cy="6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0" name="Line 65"/>
          <p:cNvSpPr/>
          <p:nvPr/>
        </p:nvSpPr>
        <p:spPr>
          <a:xfrm flipV="1">
            <a:off x="5281295" y="5563870"/>
            <a:ext cx="655320" cy="127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1" name="Oval 66"/>
          <p:cNvSpPr/>
          <p:nvPr/>
        </p:nvSpPr>
        <p:spPr>
          <a:xfrm>
            <a:off x="3008630" y="4995545"/>
            <a:ext cx="431800" cy="46990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67"/>
          <p:cNvSpPr/>
          <p:nvPr/>
        </p:nvSpPr>
        <p:spPr>
          <a:xfrm>
            <a:off x="4131945" y="5017135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68"/>
          <p:cNvSpPr/>
          <p:nvPr/>
        </p:nvSpPr>
        <p:spPr>
          <a:xfrm>
            <a:off x="3056255" y="577723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69"/>
          <p:cNvSpPr/>
          <p:nvPr/>
        </p:nvSpPr>
        <p:spPr>
          <a:xfrm>
            <a:off x="4136390" y="5798820"/>
            <a:ext cx="431800" cy="468630"/>
          </a:xfrm>
          <a:prstGeom prst="ellips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none" w="med" len="med"/>
          </a:ln>
        </p:spPr>
        <p:txBody>
          <a:bodyPr lIns="54000" tIns="28800" rIns="21600" bIns="46800"/>
          <a:p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Line 70"/>
          <p:cNvSpPr/>
          <p:nvPr/>
        </p:nvSpPr>
        <p:spPr>
          <a:xfrm flipV="1">
            <a:off x="3445510" y="5190490"/>
            <a:ext cx="690880" cy="825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6" name="Line 71"/>
          <p:cNvSpPr/>
          <p:nvPr/>
        </p:nvSpPr>
        <p:spPr>
          <a:xfrm flipV="1">
            <a:off x="2605405" y="5208270"/>
            <a:ext cx="403225" cy="16827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7" name="Line 72"/>
          <p:cNvSpPr/>
          <p:nvPr/>
        </p:nvSpPr>
        <p:spPr>
          <a:xfrm>
            <a:off x="4563110" y="5208270"/>
            <a:ext cx="384810" cy="16827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8" name="Line 73"/>
          <p:cNvSpPr/>
          <p:nvPr/>
        </p:nvSpPr>
        <p:spPr>
          <a:xfrm flipV="1">
            <a:off x="4563110" y="5795645"/>
            <a:ext cx="385445" cy="228600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39" name="Line 74"/>
          <p:cNvSpPr/>
          <p:nvPr/>
        </p:nvSpPr>
        <p:spPr>
          <a:xfrm>
            <a:off x="2616200" y="5777230"/>
            <a:ext cx="440055" cy="178435"/>
          </a:xfrm>
          <a:prstGeom prst="line">
            <a:avLst/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0" name="Line 75"/>
          <p:cNvSpPr/>
          <p:nvPr/>
        </p:nvSpPr>
        <p:spPr>
          <a:xfrm flipV="1">
            <a:off x="3502660" y="6023610"/>
            <a:ext cx="634365" cy="635"/>
          </a:xfrm>
          <a:prstGeom prst="line">
            <a:avLst/>
          </a:prstGeom>
          <a:noFill/>
          <a:ln w="31750" cap="flat" cmpd="sng">
            <a:solidFill>
              <a:schemeClr val="accent6"/>
            </a:solidFill>
            <a:prstDash val="solid"/>
            <a:headEnd type="none" w="med" len="med"/>
            <a:tailEnd type="stealth" w="lg" len="med"/>
          </a:ln>
        </p:spPr>
      </p:sp>
      <p:sp>
        <p:nvSpPr>
          <p:cNvPr id="41" name="Rectangle 76"/>
          <p:cNvSpPr/>
          <p:nvPr/>
        </p:nvSpPr>
        <p:spPr>
          <a:xfrm>
            <a:off x="2615565" y="4979035"/>
            <a:ext cx="328295" cy="3530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Rectangle 77"/>
          <p:cNvSpPr/>
          <p:nvPr/>
        </p:nvSpPr>
        <p:spPr>
          <a:xfrm>
            <a:off x="4654550" y="4951730"/>
            <a:ext cx="380365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" name="Rectangle 78"/>
          <p:cNvSpPr/>
          <p:nvPr/>
        </p:nvSpPr>
        <p:spPr>
          <a:xfrm>
            <a:off x="4653915" y="5801995"/>
            <a:ext cx="38100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Freeform 79"/>
          <p:cNvSpPr/>
          <p:nvPr/>
        </p:nvSpPr>
        <p:spPr>
          <a:xfrm>
            <a:off x="1299210" y="5795645"/>
            <a:ext cx="4804410" cy="747395"/>
          </a:xfrm>
          <a:custGeom>
            <a:avLst/>
            <a:gdLst>
              <a:gd name="txL" fmla="*/ 0 w 4650"/>
              <a:gd name="txT" fmla="*/ 0 h 1090"/>
              <a:gd name="txR" fmla="*/ 4650 w 4650"/>
              <a:gd name="txB" fmla="*/ 1090 h 1090"/>
            </a:gdLst>
            <a:ahLst/>
            <a:cxnLst>
              <a:cxn ang="0">
                <a:pos x="0" y="0"/>
              </a:cxn>
              <a:cxn ang="0">
                <a:pos x="7" y="76"/>
              </a:cxn>
              <a:cxn ang="0">
                <a:pos x="38" y="108"/>
              </a:cxn>
              <a:cxn ang="0">
                <a:pos x="137" y="110"/>
              </a:cxn>
              <a:cxn ang="0">
                <a:pos x="164" y="82"/>
              </a:cxn>
              <a:cxn ang="0">
                <a:pos x="173" y="5"/>
              </a:cxn>
            </a:cxnLst>
            <a:rect l="txL" t="txT" r="txR" b="txB"/>
            <a:pathLst>
              <a:path w="4650" h="1090">
                <a:moveTo>
                  <a:pt x="0" y="0"/>
                </a:moveTo>
                <a:cubicBezTo>
                  <a:pt x="32" y="120"/>
                  <a:pt x="28" y="550"/>
                  <a:pt x="195" y="720"/>
                </a:cubicBezTo>
                <a:cubicBezTo>
                  <a:pt x="362" y="890"/>
                  <a:pt x="430" y="965"/>
                  <a:pt x="1005" y="1020"/>
                </a:cubicBezTo>
                <a:cubicBezTo>
                  <a:pt x="1580" y="1075"/>
                  <a:pt x="3083" y="1090"/>
                  <a:pt x="3645" y="1050"/>
                </a:cubicBezTo>
                <a:cubicBezTo>
                  <a:pt x="4207" y="1010"/>
                  <a:pt x="4213" y="948"/>
                  <a:pt x="4380" y="780"/>
                </a:cubicBezTo>
                <a:cubicBezTo>
                  <a:pt x="4547" y="612"/>
                  <a:pt x="4594" y="197"/>
                  <a:pt x="4650" y="44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80"/>
          <p:cNvSpPr/>
          <p:nvPr/>
        </p:nvSpPr>
        <p:spPr>
          <a:xfrm>
            <a:off x="2352675" y="4726305"/>
            <a:ext cx="2843530" cy="646430"/>
          </a:xfrm>
          <a:custGeom>
            <a:avLst/>
            <a:gdLst>
              <a:gd name="txL" fmla="*/ 0 w 2755"/>
              <a:gd name="txT" fmla="*/ 0 h 1097"/>
              <a:gd name="txR" fmla="*/ 2755 w 2755"/>
              <a:gd name="txB" fmla="*/ 1097 h 1097"/>
            </a:gdLst>
            <a:ahLst/>
            <a:cxnLst>
              <a:cxn ang="0">
                <a:pos x="99" y="112"/>
              </a:cxn>
              <a:cxn ang="0">
                <a:pos x="101" y="45"/>
              </a:cxn>
              <a:cxn ang="0">
                <a:pos x="84" y="6"/>
              </a:cxn>
              <a:cxn ang="0">
                <a:pos x="21" y="6"/>
              </a:cxn>
              <a:cxn ang="0">
                <a:pos x="3" y="45"/>
              </a:cxn>
              <a:cxn ang="0">
                <a:pos x="3" y="115"/>
              </a:cxn>
            </a:cxnLst>
            <a:rect l="txL" t="txT" r="txR" b="txB"/>
            <a:pathLst>
              <a:path w="2755" h="1097">
                <a:moveTo>
                  <a:pt x="2645" y="1067"/>
                </a:moveTo>
                <a:cubicBezTo>
                  <a:pt x="2652" y="962"/>
                  <a:pt x="2755" y="604"/>
                  <a:pt x="2690" y="437"/>
                </a:cubicBezTo>
                <a:cubicBezTo>
                  <a:pt x="2625" y="270"/>
                  <a:pt x="2610" y="124"/>
                  <a:pt x="2255" y="62"/>
                </a:cubicBezTo>
                <a:cubicBezTo>
                  <a:pt x="1900" y="0"/>
                  <a:pt x="922" y="0"/>
                  <a:pt x="560" y="62"/>
                </a:cubicBezTo>
                <a:cubicBezTo>
                  <a:pt x="198" y="124"/>
                  <a:pt x="160" y="265"/>
                  <a:pt x="80" y="437"/>
                </a:cubicBezTo>
                <a:cubicBezTo>
                  <a:pt x="0" y="609"/>
                  <a:pt x="80" y="960"/>
                  <a:pt x="80" y="1097"/>
                </a:cubicBez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stealth" w="lg" len="med"/>
          </a:ln>
        </p:spPr>
        <p:txBody>
          <a:bodyPr/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81"/>
          <p:cNvSpPr/>
          <p:nvPr/>
        </p:nvSpPr>
        <p:spPr>
          <a:xfrm>
            <a:off x="3626485" y="6162675"/>
            <a:ext cx="381000" cy="38036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Rectangle 82"/>
          <p:cNvSpPr/>
          <p:nvPr/>
        </p:nvSpPr>
        <p:spPr>
          <a:xfrm>
            <a:off x="5419725" y="5175250"/>
            <a:ext cx="379730" cy="289560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Rectangle 83"/>
          <p:cNvSpPr/>
          <p:nvPr/>
        </p:nvSpPr>
        <p:spPr>
          <a:xfrm>
            <a:off x="3626485" y="4346575"/>
            <a:ext cx="379730" cy="379095"/>
          </a:xfrm>
          <a:prstGeom prst="rect">
            <a:avLst/>
          </a:prstGeom>
          <a:noFill/>
          <a:ln w="25400">
            <a:noFill/>
          </a:ln>
        </p:spPr>
        <p:txBody>
          <a:bodyPr lIns="54000" tIns="28800" rIns="54000" bIns="28800"/>
          <a:p>
            <a:pPr algn="just"/>
            <a:r>
              <a:rPr lang="zh-CN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sz="2000" dirty="0">
              <a:latin typeface="Arial" panose="020B060402020202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Rectangle 75"/>
          <p:cNvSpPr/>
          <p:nvPr/>
        </p:nvSpPr>
        <p:spPr>
          <a:xfrm>
            <a:off x="6031368" y="2561590"/>
            <a:ext cx="489871" cy="258445"/>
          </a:xfrm>
          <a:prstGeom prst="rect">
            <a:avLst/>
          </a:prstGeom>
          <a:noFill/>
          <a:ln w="25400">
            <a:noFill/>
          </a:ln>
        </p:spPr>
        <p:txBody>
          <a:bodyPr lIns="43200" tIns="7200" rIns="54000" bIns="10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1493</Words>
  <Application>WPS 演示</Application>
  <PresentationFormat>全屏显示(4:3)</PresentationFormat>
  <Paragraphs>906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楷体</vt:lpstr>
      <vt:lpstr>Times New Roman</vt:lpstr>
      <vt:lpstr>Symbol</vt:lpstr>
      <vt:lpstr>微软雅黑</vt:lpstr>
      <vt:lpstr>Arial Unicode MS</vt:lpstr>
      <vt:lpstr>方正舒体</vt:lpstr>
      <vt:lpstr>等线</vt:lpstr>
      <vt:lpstr>黑体</vt:lpstr>
      <vt:lpstr>Calibri</vt:lpstr>
      <vt:lpstr>透明</vt:lpstr>
      <vt:lpstr>从正则表达式到NFA</vt:lpstr>
      <vt:lpstr>课程内容</vt:lpstr>
      <vt:lpstr>构造识别和字母表中一个符号的NFA</vt:lpstr>
      <vt:lpstr>构造识别主算符为选择正则式的NFA</vt:lpstr>
      <vt:lpstr>构造识别主算符为连接正则式的NFA</vt:lpstr>
      <vt:lpstr>构造识别主算符为闭包正则式的NFA</vt:lpstr>
      <vt:lpstr>从正则表达式到NFA</vt:lpstr>
      <vt:lpstr>构造 (a|b)*ab 的NFA</vt:lpstr>
      <vt:lpstr>构造 (a|b)*ab 的NFA</vt:lpstr>
      <vt:lpstr>构造 (a|b)*ab 的NFA</vt:lpstr>
      <vt:lpstr>构造 (a|b)*ab 的NFA</vt:lpstr>
      <vt:lpstr>构造 (a|b)*ab 的NFA</vt:lpstr>
      <vt:lpstr>构造 (a|b)*ab 的NFA</vt:lpstr>
      <vt:lpstr>构造 (a|b)*ab 的NFA</vt:lpstr>
      <vt:lpstr>(a|b)*ab 的两个NFA的比较</vt:lpstr>
      <vt:lpstr>总结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zhongqing</cp:lastModifiedBy>
  <cp:revision>425</cp:revision>
  <dcterms:created xsi:type="dcterms:W3CDTF">2013-06-17T05:43:00Z</dcterms:created>
  <dcterms:modified xsi:type="dcterms:W3CDTF">2021-04-30T07:49:10Z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74C3274F8B7941FAA13F09D4E51013E0</vt:lpwstr>
  </property>
</Properties>
</file>