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B0604020202020204" charset="0"/>
      <p:regular r:id="rId11"/>
      <p:bold r:id="rId12"/>
      <p:italic r:id="rId13"/>
      <p:boldItalic r:id="rId14"/>
    </p:embeddedFont>
    <p:embeddedFont>
      <p:font typeface="Montserrat" panose="020B0604020202020204" charset="0"/>
      <p:regular r:id="rId15"/>
      <p:bold r:id="rId16"/>
      <p:italic r:id="rId17"/>
      <p:boldItalic r:id="rId18"/>
    </p:embeddedFont>
    <p:embeddedFont>
      <p:font typeface="Times" panose="02020603050405020304" pitchFamily="18"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13f4fccd3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13f4fccd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Eunice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13f4fccd3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13f4fccd3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Eunice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13f4fccd3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13f4fccd3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13f4fccd3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13f4fccd3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Hajra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13f4fccd3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13f4fccd3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hajra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13f4fccd3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13f4fccd3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13f4fccd3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13f4fccd3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JEJUAN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655950" y="1945500"/>
            <a:ext cx="78321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Teradata University Network</a:t>
            </a:r>
            <a:endParaRPr b="1"/>
          </a:p>
          <a:p>
            <a:pPr marL="0" lvl="0" indent="0" algn="ctr" rtl="0">
              <a:spcBef>
                <a:spcPts val="0"/>
              </a:spcBef>
              <a:spcAft>
                <a:spcPts val="0"/>
              </a:spcAft>
              <a:buNone/>
            </a:pPr>
            <a:r>
              <a:rPr lang="en" sz="3600" b="1"/>
              <a:t>2019 Data Challenge </a:t>
            </a:r>
            <a:r>
              <a:rPr lang="en"/>
              <a:t> </a:t>
            </a:r>
            <a:endParaRPr/>
          </a:p>
        </p:txBody>
      </p:sp>
      <p:sp>
        <p:nvSpPr>
          <p:cNvPr id="135" name="Google Shape;135;p13"/>
          <p:cNvSpPr txBox="1">
            <a:spLocks noGrp="1"/>
          </p:cNvSpPr>
          <p:nvPr>
            <p:ph type="subTitle" idx="1"/>
          </p:nvPr>
        </p:nvSpPr>
        <p:spPr>
          <a:xfrm>
            <a:off x="2959350" y="3611700"/>
            <a:ext cx="3225300" cy="126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Hajra Intikhab</a:t>
            </a:r>
            <a:endParaRPr sz="1400"/>
          </a:p>
          <a:p>
            <a:pPr marL="0" lvl="0" indent="0" algn="ctr" rtl="0">
              <a:spcBef>
                <a:spcPts val="0"/>
              </a:spcBef>
              <a:spcAft>
                <a:spcPts val="0"/>
              </a:spcAft>
              <a:buNone/>
            </a:pPr>
            <a:r>
              <a:rPr lang="en" sz="1400"/>
              <a:t>Eunice Arthur-Gyamfi</a:t>
            </a:r>
            <a:endParaRPr sz="1400"/>
          </a:p>
          <a:p>
            <a:pPr marL="0" lvl="0" indent="0" algn="ctr" rtl="0">
              <a:spcBef>
                <a:spcPts val="0"/>
              </a:spcBef>
              <a:spcAft>
                <a:spcPts val="0"/>
              </a:spcAft>
              <a:buNone/>
            </a:pPr>
            <a:r>
              <a:rPr lang="en" sz="1400"/>
              <a:t>Je’Juan Hunter</a:t>
            </a:r>
            <a:endParaRPr sz="1400"/>
          </a:p>
          <a:p>
            <a:pPr marL="0" lvl="0" indent="0" algn="ctr" rtl="0">
              <a:spcBef>
                <a:spcPts val="0"/>
              </a:spcBef>
              <a:spcAft>
                <a:spcPts val="0"/>
              </a:spcAft>
              <a:buNone/>
            </a:pPr>
            <a:r>
              <a:rPr lang="en" sz="1400"/>
              <a:t>Zakiya Stith </a:t>
            </a:r>
            <a:endParaRPr sz="1400"/>
          </a:p>
          <a:p>
            <a:pPr marL="0" lvl="0" indent="0" algn="ctr" rtl="0">
              <a:spcBef>
                <a:spcPts val="0"/>
              </a:spcBef>
              <a:spcAft>
                <a:spcPts val="0"/>
              </a:spcAft>
              <a:buNone/>
            </a:pPr>
            <a:r>
              <a:rPr lang="en" sz="1400"/>
              <a:t>Micah Quarles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t>Introduction</a:t>
            </a:r>
            <a:endParaRPr sz="3600" b="1"/>
          </a:p>
        </p:txBody>
      </p:sp>
      <p:sp>
        <p:nvSpPr>
          <p:cNvPr id="141" name="Google Shape;141;p14"/>
          <p:cNvSpPr txBox="1">
            <a:spLocks noGrp="1"/>
          </p:cNvSpPr>
          <p:nvPr>
            <p:ph type="body" idx="1"/>
          </p:nvPr>
        </p:nvSpPr>
        <p:spPr>
          <a:xfrm>
            <a:off x="983800" y="2038075"/>
            <a:ext cx="6576000" cy="29808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 Analyze a non-profit  organization’s data to answer business question and provide actionable findings we would recommend.</a:t>
            </a:r>
            <a:endParaRPr sz="2400"/>
          </a:p>
          <a:p>
            <a:pPr marL="0" lvl="0" indent="0" algn="l" rtl="0">
              <a:spcBef>
                <a:spcPts val="1600"/>
              </a:spcBef>
              <a:spcAft>
                <a:spcPts val="1600"/>
              </a:spcAft>
              <a:buNone/>
            </a:pPr>
            <a:endParaRPr/>
          </a:p>
        </p:txBody>
      </p:sp>
      <p:pic>
        <p:nvPicPr>
          <p:cNvPr id="142" name="Google Shape;142;p14"/>
          <p:cNvPicPr preferRelativeResize="0"/>
          <p:nvPr/>
        </p:nvPicPr>
        <p:blipFill>
          <a:blip r:embed="rId3">
            <a:alphaModFix/>
          </a:blip>
          <a:stretch>
            <a:fillRect/>
          </a:stretch>
        </p:blipFill>
        <p:spPr>
          <a:xfrm>
            <a:off x="5753300" y="91150"/>
            <a:ext cx="3257550" cy="175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375300" y="35052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t>Problem &amp; Motivation</a:t>
            </a:r>
            <a:endParaRPr sz="3600" b="1"/>
          </a:p>
        </p:txBody>
      </p:sp>
      <p:sp>
        <p:nvSpPr>
          <p:cNvPr id="148" name="Google Shape;148;p15"/>
          <p:cNvSpPr txBox="1">
            <a:spLocks noGrp="1"/>
          </p:cNvSpPr>
          <p:nvPr>
            <p:ph type="body" idx="1"/>
          </p:nvPr>
        </p:nvSpPr>
        <p:spPr>
          <a:xfrm>
            <a:off x="1052550" y="3158875"/>
            <a:ext cx="7038900" cy="17781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400"/>
          </a:p>
          <a:p>
            <a:pPr marL="457200" lvl="0" indent="-355600" algn="l" rtl="0">
              <a:spcBef>
                <a:spcPts val="1600"/>
              </a:spcBef>
              <a:spcAft>
                <a:spcPts val="0"/>
              </a:spcAft>
              <a:buSzPts val="2000"/>
              <a:buChar char="●"/>
            </a:pPr>
            <a:r>
              <a:rPr lang="en" sz="2000"/>
              <a:t>Focused on the developmental aspect of Hire Heroes </a:t>
            </a:r>
            <a:endParaRPr sz="2000"/>
          </a:p>
          <a:p>
            <a:pPr marL="914400" lvl="1" indent="-355600" algn="l" rtl="0">
              <a:spcBef>
                <a:spcPts val="0"/>
              </a:spcBef>
              <a:spcAft>
                <a:spcPts val="0"/>
              </a:spcAft>
              <a:buSzPts val="2000"/>
              <a:buChar char="○"/>
            </a:pPr>
            <a:r>
              <a:rPr lang="en" sz="2000"/>
              <a:t>Would cease to exist without continuous volunteer support and donations </a:t>
            </a:r>
            <a:endParaRPr sz="2000"/>
          </a:p>
        </p:txBody>
      </p:sp>
      <p:pic>
        <p:nvPicPr>
          <p:cNvPr id="149" name="Google Shape;149;p15"/>
          <p:cNvPicPr preferRelativeResize="0"/>
          <p:nvPr/>
        </p:nvPicPr>
        <p:blipFill>
          <a:blip r:embed="rId3">
            <a:alphaModFix/>
          </a:blip>
          <a:stretch>
            <a:fillRect/>
          </a:stretch>
        </p:blipFill>
        <p:spPr>
          <a:xfrm>
            <a:off x="4572000" y="1191925"/>
            <a:ext cx="4261225" cy="2608775"/>
          </a:xfrm>
          <a:prstGeom prst="rect">
            <a:avLst/>
          </a:prstGeom>
          <a:noFill/>
          <a:ln>
            <a:noFill/>
          </a:ln>
        </p:spPr>
      </p:pic>
      <p:pic>
        <p:nvPicPr>
          <p:cNvPr id="150" name="Google Shape;150;p15"/>
          <p:cNvPicPr preferRelativeResize="0"/>
          <p:nvPr/>
        </p:nvPicPr>
        <p:blipFill>
          <a:blip r:embed="rId4">
            <a:alphaModFix/>
          </a:blip>
          <a:stretch>
            <a:fillRect/>
          </a:stretch>
        </p:blipFill>
        <p:spPr>
          <a:xfrm>
            <a:off x="414950" y="1191925"/>
            <a:ext cx="4157051" cy="26087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t>Problem &amp; Motivation Cont.</a:t>
            </a:r>
            <a:endParaRPr sz="3600" b="1"/>
          </a:p>
          <a:p>
            <a:pPr marL="0" lvl="0" indent="0" algn="l" rtl="0">
              <a:spcBef>
                <a:spcPts val="0"/>
              </a:spcBef>
              <a:spcAft>
                <a:spcPts val="0"/>
              </a:spcAft>
              <a:buNone/>
            </a:pPr>
            <a:endParaRPr/>
          </a:p>
        </p:txBody>
      </p:sp>
      <p:sp>
        <p:nvSpPr>
          <p:cNvPr id="156" name="Google Shape;156;p16"/>
          <p:cNvSpPr txBox="1">
            <a:spLocks noGrp="1"/>
          </p:cNvSpPr>
          <p:nvPr>
            <p:ph type="body" idx="1"/>
          </p:nvPr>
        </p:nvSpPr>
        <p:spPr>
          <a:xfrm>
            <a:off x="536775" y="1610775"/>
            <a:ext cx="7038900" cy="2911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Three developmental factors:</a:t>
            </a:r>
            <a:endParaRPr sz="2400"/>
          </a:p>
          <a:p>
            <a:pPr marL="914400" lvl="1" indent="-381000" algn="l" rtl="0">
              <a:spcBef>
                <a:spcPts val="0"/>
              </a:spcBef>
              <a:spcAft>
                <a:spcPts val="0"/>
              </a:spcAft>
              <a:buSzPts val="2400"/>
              <a:buChar char="○"/>
            </a:pPr>
            <a:r>
              <a:rPr lang="en" sz="2400"/>
              <a:t> Geographic location </a:t>
            </a:r>
            <a:endParaRPr sz="2400"/>
          </a:p>
          <a:p>
            <a:pPr marL="914400" lvl="1" indent="-381000" algn="l" rtl="0">
              <a:spcBef>
                <a:spcPts val="0"/>
              </a:spcBef>
              <a:spcAft>
                <a:spcPts val="0"/>
              </a:spcAft>
              <a:buSzPts val="2400"/>
              <a:buChar char="○"/>
            </a:pPr>
            <a:r>
              <a:rPr lang="en" sz="2400"/>
              <a:t>Lifespan of Donors </a:t>
            </a:r>
            <a:endParaRPr sz="2400"/>
          </a:p>
          <a:p>
            <a:pPr marL="914400" lvl="1" indent="-381000" algn="l" rtl="0">
              <a:spcBef>
                <a:spcPts val="0"/>
              </a:spcBef>
              <a:spcAft>
                <a:spcPts val="0"/>
              </a:spcAft>
              <a:buSzPts val="2400"/>
              <a:buChar char="○"/>
            </a:pPr>
            <a:r>
              <a:rPr lang="en" sz="2400"/>
              <a:t>Unsolicited Donors </a:t>
            </a:r>
            <a:endParaRPr sz="2400"/>
          </a:p>
        </p:txBody>
      </p:sp>
      <p:pic>
        <p:nvPicPr>
          <p:cNvPr id="157" name="Google Shape;157;p16"/>
          <p:cNvPicPr preferRelativeResize="0"/>
          <p:nvPr/>
        </p:nvPicPr>
        <p:blipFill>
          <a:blip r:embed="rId3">
            <a:alphaModFix/>
          </a:blip>
          <a:stretch>
            <a:fillRect/>
          </a:stretch>
        </p:blipFill>
        <p:spPr>
          <a:xfrm>
            <a:off x="4854325" y="2571750"/>
            <a:ext cx="4015201" cy="1815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t>Approach</a:t>
            </a:r>
            <a:endParaRPr sz="3600" b="1"/>
          </a:p>
        </p:txBody>
      </p:sp>
      <p:sp>
        <p:nvSpPr>
          <p:cNvPr id="163" name="Google Shape;163;p17"/>
          <p:cNvSpPr txBox="1">
            <a:spLocks noGrp="1"/>
          </p:cNvSpPr>
          <p:nvPr>
            <p:ph type="body" idx="1"/>
          </p:nvPr>
        </p:nvSpPr>
        <p:spPr>
          <a:xfrm>
            <a:off x="1090025" y="1307850"/>
            <a:ext cx="7038900" cy="2911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The first thing our team did was to research Hire Heroes USA to gain a better understanding of the business, their mission, goals, and demographics. </a:t>
            </a:r>
            <a:endParaRPr sz="2000"/>
          </a:p>
          <a:p>
            <a:pPr marL="457200" lvl="0" indent="0" algn="l" rtl="0">
              <a:spcBef>
                <a:spcPts val="0"/>
              </a:spcBef>
              <a:spcAft>
                <a:spcPts val="0"/>
              </a:spcAft>
              <a:buNone/>
            </a:pPr>
            <a:endParaRPr sz="2000"/>
          </a:p>
          <a:p>
            <a:pPr marL="457200" lvl="0" indent="-355600" algn="l" rtl="0">
              <a:spcBef>
                <a:spcPts val="0"/>
              </a:spcBef>
              <a:spcAft>
                <a:spcPts val="0"/>
              </a:spcAft>
              <a:buSzPts val="2000"/>
              <a:buChar char="●"/>
            </a:pPr>
            <a:r>
              <a:rPr lang="en" sz="2000"/>
              <a:t>This allowed us to tailor our thought process to find solutions that were aligned with this company's goals. </a:t>
            </a:r>
            <a:endParaRPr sz="2000"/>
          </a:p>
          <a:p>
            <a:pPr marL="457200" lvl="0" indent="0" algn="l" rtl="0">
              <a:spcBef>
                <a:spcPts val="0"/>
              </a:spcBef>
              <a:spcAft>
                <a:spcPts val="0"/>
              </a:spcAft>
              <a:buNone/>
            </a:pPr>
            <a:endParaRPr sz="2000"/>
          </a:p>
          <a:p>
            <a:pPr marL="457200" lvl="0" indent="-355600" algn="l" rtl="0">
              <a:spcBef>
                <a:spcPts val="0"/>
              </a:spcBef>
              <a:spcAft>
                <a:spcPts val="0"/>
              </a:spcAft>
              <a:buSzPts val="2000"/>
              <a:buChar char="●"/>
            </a:pPr>
            <a:r>
              <a:rPr lang="en" sz="2000"/>
              <a:t>With a firm understanding of what this company does we decided that focusing on the developmental aspect of the this business was the most beneficial.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t>Approach Continued</a:t>
            </a:r>
            <a:r>
              <a:rPr lang="en"/>
              <a:t> </a:t>
            </a:r>
            <a:endParaRPr/>
          </a:p>
        </p:txBody>
      </p:sp>
      <p:sp>
        <p:nvSpPr>
          <p:cNvPr id="169" name="Google Shape;169;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Analyzing where donors were located and their gifting patterns allowed our team to make recommendations the can help this company to continue help the military community and grow to help even more.  </a:t>
            </a:r>
            <a:r>
              <a:rPr lang="en" sz="2000">
                <a:latin typeface="Times"/>
                <a:ea typeface="Times"/>
                <a:cs typeface="Times"/>
                <a:sym typeface="Times"/>
              </a:rPr>
              <a:t>  </a:t>
            </a:r>
            <a:endParaRPr sz="2000"/>
          </a:p>
          <a:p>
            <a:pPr marL="0" lvl="0" indent="0" algn="l" rtl="0">
              <a:spcBef>
                <a:spcPts val="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t>Tools &amp; Analytics</a:t>
            </a:r>
            <a:endParaRPr sz="3600" b="1"/>
          </a:p>
        </p:txBody>
      </p:sp>
      <p:sp>
        <p:nvSpPr>
          <p:cNvPr id="175" name="Google Shape;175;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Tableau Prep </a:t>
            </a:r>
            <a:endParaRPr sz="1000"/>
          </a:p>
          <a:p>
            <a:pPr marL="457200" lvl="0" indent="-381000" algn="l" rtl="0">
              <a:spcBef>
                <a:spcPts val="0"/>
              </a:spcBef>
              <a:spcAft>
                <a:spcPts val="0"/>
              </a:spcAft>
              <a:buSzPts val="2400"/>
              <a:buChar char="●"/>
            </a:pPr>
            <a:r>
              <a:rPr lang="en" sz="2400"/>
              <a:t>Microsoft Excel Pivot Tables </a:t>
            </a:r>
            <a:endParaRPr sz="2400"/>
          </a:p>
          <a:p>
            <a:pPr marL="457200" lvl="0" indent="-381000" algn="l" rtl="0">
              <a:spcBef>
                <a:spcPts val="0"/>
              </a:spcBef>
              <a:spcAft>
                <a:spcPts val="0"/>
              </a:spcAft>
              <a:buSzPts val="2400"/>
              <a:buChar char="●"/>
            </a:pPr>
            <a:r>
              <a:rPr lang="en" sz="2400"/>
              <a:t>Mapchart.net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1262925" y="3591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a:t>Results</a:t>
            </a:r>
            <a:endParaRPr sz="3600" b="1"/>
          </a:p>
        </p:txBody>
      </p:sp>
      <p:sp>
        <p:nvSpPr>
          <p:cNvPr id="181" name="Google Shape;181;p20"/>
          <p:cNvSpPr txBox="1">
            <a:spLocks noGrp="1"/>
          </p:cNvSpPr>
          <p:nvPr>
            <p:ph type="body" idx="1"/>
          </p:nvPr>
        </p:nvSpPr>
        <p:spPr>
          <a:xfrm>
            <a:off x="-42025" y="1395625"/>
            <a:ext cx="2824800" cy="3522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Soliciting bigger market states= more donations</a:t>
            </a:r>
            <a:endParaRPr sz="2400"/>
          </a:p>
          <a:p>
            <a:pPr marL="457200" lvl="0" indent="-381000" algn="l" rtl="0">
              <a:spcBef>
                <a:spcPts val="0"/>
              </a:spcBef>
              <a:spcAft>
                <a:spcPts val="0"/>
              </a:spcAft>
              <a:buSzPts val="2400"/>
              <a:buChar char="●"/>
            </a:pPr>
            <a:r>
              <a:rPr lang="en" sz="2400"/>
              <a:t>Data helped Identify which  geographical areas to focus on </a:t>
            </a:r>
            <a:endParaRPr sz="2400"/>
          </a:p>
        </p:txBody>
      </p:sp>
      <p:pic>
        <p:nvPicPr>
          <p:cNvPr id="182" name="Google Shape;182;p20"/>
          <p:cNvPicPr preferRelativeResize="0"/>
          <p:nvPr/>
        </p:nvPicPr>
        <p:blipFill>
          <a:blip r:embed="rId3">
            <a:alphaModFix/>
          </a:blip>
          <a:stretch>
            <a:fillRect/>
          </a:stretch>
        </p:blipFill>
        <p:spPr>
          <a:xfrm>
            <a:off x="2920100" y="1307850"/>
            <a:ext cx="5912225" cy="361037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217</Words>
  <Application>Microsoft Office PowerPoint</Application>
  <PresentationFormat>On-screen Show (16:9)</PresentationFormat>
  <Paragraphs>38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Times</vt:lpstr>
      <vt:lpstr>Arial</vt:lpstr>
      <vt:lpstr>Montserrat</vt:lpstr>
      <vt:lpstr>Lato</vt:lpstr>
      <vt:lpstr>Focus</vt:lpstr>
      <vt:lpstr>Teradata University Network 2019 Data Challenge  </vt:lpstr>
      <vt:lpstr>Introduction</vt:lpstr>
      <vt:lpstr>Problem &amp; Motivation</vt:lpstr>
      <vt:lpstr>Problem &amp; Motivation Cont. </vt:lpstr>
      <vt:lpstr>Approach</vt:lpstr>
      <vt:lpstr>Approach Continued </vt:lpstr>
      <vt:lpstr>Tools &amp; Analytics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Teradata University Network 2019 Data Challenge  </dc:title>
  <dc:creator>Eunice Arthur</dc:creator>
  <cp:lastModifiedBy>Eunice Arthur</cp:lastModifiedBy>
  <cp:revision>1</cp:revision>
  <dcterms:modified xsi:type="dcterms:W3CDTF">2019-05-01T04:19:49Z</dcterms:modified>
</cp:coreProperties>
</file>