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7" r:id="rId3"/>
    <p:sldId id="266" r:id="rId4"/>
    <p:sldId id="268" r:id="rId5"/>
    <p:sldId id="264" r:id="rId6"/>
    <p:sldId id="272" r:id="rId7"/>
    <p:sldId id="274" r:id="rId8"/>
    <p:sldId id="270" r:id="rId9"/>
    <p:sldId id="269" r:id="rId10"/>
    <p:sldId id="273" r:id="rId11"/>
  </p:sldIdLst>
  <p:sldSz cx="12188825" cy="6858000"/>
  <p:notesSz cx="6858000" cy="9144000"/>
  <p:embeddedFontLst>
    <p:embeddedFont>
      <p:font typeface="AU Passata" panose="020B0604020202020204" charset="0"/>
      <p:regular r:id="rId14"/>
      <p:bold r:id="rId15"/>
    </p:embeddedFont>
    <p:embeddedFont>
      <p:font typeface="AU Passata Light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83"/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B8276-EE0B-4373-9AB7-048BAE508E2F}" v="2" dt="2021-04-28T11:47:43.099"/>
    <p1510:client id="{FDA75250-D907-421B-8106-9C955D80066D}" v="12" dt="2021-04-28T12:53:11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3668" autoAdjust="0"/>
  </p:normalViewPr>
  <p:slideViewPr>
    <p:cSldViewPr snapToObjects="1" showGuides="1">
      <p:cViewPr>
        <p:scale>
          <a:sx n="70" d="100"/>
          <a:sy n="70" d="100"/>
        </p:scale>
        <p:origin x="1181" y="8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speak + storyboard for video at:</a:t>
            </a:r>
          </a:p>
          <a:p>
            <a:r>
              <a:rPr lang="en-GB" dirty="0"/>
              <a:t>https://docs.google.com/document/d/1-Y_PeO3UXHfrTS_SYd5FA4mTE2rKcft5_H8yP__Rh2w/edit#</a:t>
            </a:r>
          </a:p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46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0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(SCREENCAP OF MODEL INSTEAD OF THIS SLIDE)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83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(SCREENCAP OF MODEL INSTEAD OF THIS SLIDE)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7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KUN DEN HER!</a:t>
            </a:r>
          </a:p>
          <a:p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selv</a:t>
            </a:r>
            <a:r>
              <a:rPr lang="en-GB" dirty="0"/>
              <a:t> under de same </a:t>
            </a:r>
            <a:r>
              <a:rPr lang="en-GB" dirty="0" err="1"/>
              <a:t>antagelser</a:t>
            </a:r>
            <a:r>
              <a:rPr lang="en-GB" dirty="0"/>
              <a:t> om </a:t>
            </a:r>
            <a:r>
              <a:rPr lang="en-GB" dirty="0" err="1"/>
              <a:t>menneskelig</a:t>
            </a:r>
            <a:r>
              <a:rPr lang="en-GB" dirty="0"/>
              <a:t> </a:t>
            </a:r>
            <a:r>
              <a:rPr lang="en-GB" dirty="0" err="1"/>
              <a:t>adfærd</a:t>
            </a:r>
            <a:r>
              <a:rPr lang="en-GB" dirty="0"/>
              <a:t> ser vi de her </a:t>
            </a:r>
            <a:r>
              <a:rPr lang="en-GB" dirty="0" err="1"/>
              <a:t>ændringer</a:t>
            </a:r>
            <a:r>
              <a:rPr lang="en-GB" dirty="0"/>
              <a:t>? (</a:t>
            </a:r>
            <a:r>
              <a:rPr lang="en-GB" dirty="0" err="1"/>
              <a:t>gennemgå</a:t>
            </a:r>
            <a:r>
              <a:rPr lang="en-GB" dirty="0"/>
              <a:t> </a:t>
            </a:r>
            <a:r>
              <a:rPr lang="en-GB" dirty="0" err="1"/>
              <a:t>kausalkæden</a:t>
            </a:r>
            <a:r>
              <a:rPr lang="en-GB" dirty="0"/>
              <a:t>)</a:t>
            </a:r>
          </a:p>
          <a:p>
            <a:r>
              <a:rPr lang="en-GB" dirty="0"/>
              <a:t>(</a:t>
            </a:r>
            <a:r>
              <a:rPr lang="en-GB" dirty="0" err="1"/>
              <a:t>få</a:t>
            </a:r>
            <a:r>
              <a:rPr lang="en-GB" dirty="0"/>
              <a:t> plots </a:t>
            </a:r>
            <a:r>
              <a:rPr lang="en-GB" dirty="0" err="1"/>
              <a:t>på</a:t>
            </a:r>
            <a:r>
              <a:rPr lang="en-GB" dirty="0"/>
              <a:t> same </a:t>
            </a:r>
            <a:r>
              <a:rPr lang="en-GB" dirty="0" err="1"/>
              <a:t>skala</a:t>
            </a:r>
            <a:r>
              <a:rPr lang="en-GB" dirty="0"/>
              <a:t> – stop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fx</a:t>
            </a:r>
            <a:r>
              <a:rPr lang="en-GB" dirty="0"/>
              <a:t> 1200 ticks)</a:t>
            </a:r>
          </a:p>
          <a:p>
            <a:r>
              <a:rPr lang="en-GB" dirty="0"/>
              <a:t>This change affects agent </a:t>
            </a:r>
            <a:r>
              <a:rPr lang="en-GB" dirty="0" err="1"/>
              <a:t>behavior</a:t>
            </a:r>
            <a:r>
              <a:rPr lang="en-GB" dirty="0"/>
              <a:t>: only people with symptoms know they’re infected and start isolating</a:t>
            </a:r>
          </a:p>
          <a:p>
            <a:r>
              <a:rPr lang="en-GB" dirty="0"/>
              <a:t>Notice the non-linearity</a:t>
            </a:r>
          </a:p>
          <a:p>
            <a:r>
              <a:rPr lang="en-GB" dirty="0"/>
              <a:t>(also look at other plots, show in model run: productivity plot and % of people isolating. It’s all connected!</a:t>
            </a:r>
          </a:p>
          <a:p>
            <a:r>
              <a:rPr lang="en-GB" dirty="0"/>
              <a:t>Maybe mention: every run is different, so slight variation (these aren’t average plots, but just plots from single runs)</a:t>
            </a:r>
          </a:p>
          <a:p>
            <a:r>
              <a:rPr lang="en-GB" dirty="0"/>
              <a:t>(notice shorter timescale in the first plot)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other settings kept constant: initial rate 6%, no interventions, max people 100, 0.2% inf, 13 hours </a:t>
            </a:r>
            <a:r>
              <a:rPr lang="en-GB" dirty="0" err="1"/>
              <a:t>inc</a:t>
            </a:r>
            <a:r>
              <a:rPr lang="en-GB" dirty="0"/>
              <a:t>, 130 hours </a:t>
            </a:r>
            <a:r>
              <a:rPr lang="en-GB" dirty="0" err="1"/>
              <a:t>avg</a:t>
            </a:r>
            <a:r>
              <a:rPr lang="en-GB" dirty="0"/>
              <a:t> dur, isolate if friends isolate OFF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causal chain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26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7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57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28.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Ida Bang Hansen</a:t>
            </a:r>
          </a:p>
        </p:txBody>
      </p:sp>
      <p:pic>
        <p:nvPicPr>
          <p:cNvPr id="412841078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" name="Logo BS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6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4" name="Logo BS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02" y="2229266"/>
            <a:ext cx="2397621" cy="2399468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4901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7" name="Logo BS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2520000"/>
            <a:ext cx="1650375" cy="1650375"/>
          </a:xfrm>
          <a:prstGeom prst="rect">
            <a:avLst/>
          </a:prstGeom>
        </p:spPr>
      </p:pic>
      <p:sp>
        <p:nvSpPr>
          <p:cNvPr id="6" name="OFF_logo2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86965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932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0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Aarhus Universitet</a:t>
            </a:r>
          </a:p>
        </p:txBody>
      </p:sp>
      <p:sp>
        <p:nvSpPr>
          <p:cNvPr id="10" name="OFF_logo1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49523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224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1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Institut for Virksomhedsledelse</a:t>
            </a:r>
          </a:p>
        </p:txBody>
      </p:sp>
      <p:sp>
        <p:nvSpPr>
          <p:cNvPr id="9" name="Date Placeholder 1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11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2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28.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Ida Bang Hansen</a:t>
            </a:r>
          </a:p>
        </p:txBody>
      </p:sp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696213320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28.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Ida Bang Hansen</a:t>
            </a: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2008040933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6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673825477" name="SecondaryLogo_sor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Ida Bang Hansen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28.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503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tx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pic>
        <p:nvPicPr>
          <p:cNvPr id="15" name="Logo BSS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200"/>
          </a:xfrm>
          <a:prstGeom prst="rect">
            <a:avLst/>
          </a:prstGeom>
        </p:spPr>
      </p:pic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8000" y="6580800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7B83056-E73A-4EB1-8793-61FB59C07FBC}" type="datetimeFigureOut">
              <a:rPr lang="da-DK" smtClean="0"/>
              <a:pPr/>
              <a:t>28-04-2021</a:t>
            </a:fld>
            <a:r>
              <a:rPr lang="da-DK"/>
              <a:t>28-04-2021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9" r:id="rId18"/>
    <p:sldLayoutId id="2147483658" r:id="rId19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da-DK" dirty="0"/>
              <a:t>Agent-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modeling</a:t>
            </a:r>
            <a:r>
              <a:rPr lang="da-DK" dirty="0"/>
              <a:t> of an epidemic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256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University curricular 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Theory of Science, BA and MA (2-hour lecture &amp; workshop)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models, and how do they embody ‘theory’?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the limitations of models, and how does that affect what we can know with a model?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FF4D61A-E1DE-48B4-BC53-DFDA7D53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2780928"/>
            <a:ext cx="9131882" cy="2994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55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Agent </a:t>
            </a:r>
            <a:r>
              <a:rPr lang="da-DK" dirty="0" err="1"/>
              <a:t>behavior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Inhabitants in a town (population ≈ 1500)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Households of 1-6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Agents attend school or work, go to bars and stores, and visit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Agent </a:t>
            </a:r>
            <a:r>
              <a:rPr lang="en-GB" dirty="0" err="1"/>
              <a:t>behavior</a:t>
            </a:r>
            <a:r>
              <a:rPr lang="en-GB" dirty="0"/>
              <a:t> depends on their age group (child, young adult, adult, elder)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But now, a new virus is spreading!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of a building indicates the number of infected people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an agent shows symptoms, they will self isolate in their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Agents can infect other agents who are in the same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dirty="0"/>
              <a:t>A simulation run stops when there are no infected people left.</a:t>
            </a:r>
          </a:p>
          <a:p>
            <a:pPr marL="342900" indent="-342900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8AFB1-E654-4C3E-92CD-779159AF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3501008"/>
            <a:ext cx="1749151" cy="13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5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Widgets and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5913" y="3546469"/>
            <a:ext cx="11556000" cy="23479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Interventions can be activated before or during a model run. They limit agents’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Assumptions (virological, economic, behavioural) are set before a model run. They affect how the virus spreads, how productive agents are in different situations, and how agents react if their friends start self isolating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D708188-1BBC-4FC7-9E6E-FB199E71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540" b="18630"/>
          <a:stretch/>
        </p:blipFill>
        <p:spPr>
          <a:xfrm>
            <a:off x="6272279" y="1373021"/>
            <a:ext cx="2800350" cy="108012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55B5FD9-B79F-4639-AB2C-0F89643A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06"/>
          <a:stretch/>
        </p:blipFill>
        <p:spPr>
          <a:xfrm>
            <a:off x="315913" y="1367316"/>
            <a:ext cx="2800350" cy="194421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D0CD208-394D-48C2-8CCB-55DD9DA134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126" b="30807"/>
          <a:stretch/>
        </p:blipFill>
        <p:spPr>
          <a:xfrm>
            <a:off x="3293563" y="1367316"/>
            <a:ext cx="2800350" cy="1944216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1FC7A9B4-6D23-48D2-BB81-00ED25DE9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" t="80405" r="-1987" b="151"/>
          <a:stretch/>
        </p:blipFill>
        <p:spPr>
          <a:xfrm>
            <a:off x="9250995" y="1373021"/>
            <a:ext cx="2800350" cy="11778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43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big </a:t>
            </a:r>
            <a:r>
              <a:rPr lang="da-DK" dirty="0" err="1"/>
              <a:t>question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model </a:t>
            </a:r>
            <a:r>
              <a:rPr lang="da-DK" dirty="0" err="1"/>
              <a:t>answer</a:t>
            </a:r>
            <a:r>
              <a:rPr lang="da-DK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strike a balance </a:t>
            </a:r>
            <a:r>
              <a:rPr lang="da-DK" dirty="0" err="1"/>
              <a:t>between</a:t>
            </a:r>
            <a:r>
              <a:rPr lang="da-DK" dirty="0"/>
              <a:t> a </a:t>
            </a:r>
            <a:r>
              <a:rPr lang="da-DK" dirty="0" err="1"/>
              <a:t>healthy</a:t>
            </a:r>
            <a:r>
              <a:rPr lang="da-DK" dirty="0"/>
              <a:t> population/</a:t>
            </a:r>
            <a:r>
              <a:rPr lang="da-DK" dirty="0" err="1"/>
              <a:t>good</a:t>
            </a:r>
            <a:r>
              <a:rPr lang="da-DK" dirty="0"/>
              <a:t> public </a:t>
            </a:r>
            <a:r>
              <a:rPr lang="da-DK" dirty="0" err="1"/>
              <a:t>health</a:t>
            </a:r>
            <a:r>
              <a:rPr lang="da-DK" dirty="0"/>
              <a:t> and a </a:t>
            </a:r>
            <a:r>
              <a:rPr lang="da-DK" dirty="0" err="1"/>
              <a:t>healthy</a:t>
            </a:r>
            <a:r>
              <a:rPr lang="da-DK" dirty="0"/>
              <a:t> </a:t>
            </a:r>
            <a:r>
              <a:rPr lang="da-DK" dirty="0" err="1"/>
              <a:t>economy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an epidemic?)</a:t>
            </a:r>
          </a:p>
          <a:p>
            <a:pPr marL="774900" lvl="1" indent="-342900"/>
            <a:r>
              <a:rPr lang="da-DK" dirty="0"/>
              <a:t>(men nej – for det er jo bare </a:t>
            </a:r>
            <a:r>
              <a:rPr lang="da-DK" dirty="0" err="1"/>
              <a:t>productivity</a:t>
            </a:r>
            <a:r>
              <a:rPr lang="da-DK" dirty="0"/>
              <a:t> </a:t>
            </a:r>
            <a:r>
              <a:rPr lang="da-DK" dirty="0" err="1"/>
              <a:t>assumptions</a:t>
            </a:r>
            <a:r>
              <a:rPr lang="da-DK" dirty="0"/>
              <a:t>? @Arthur?)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</a:t>
            </a:r>
            <a:r>
              <a:rPr lang="da-DK" dirty="0" err="1"/>
              <a:t>another</a:t>
            </a:r>
            <a:r>
              <a:rPr lang="da-DK" dirty="0"/>
              <a:t> BIG </a:t>
            </a:r>
            <a:r>
              <a:rPr lang="da-DK" dirty="0" err="1"/>
              <a:t>question</a:t>
            </a:r>
            <a:r>
              <a:rPr lang="da-DK" dirty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The model </a:t>
            </a:r>
            <a:r>
              <a:rPr lang="da-DK" dirty="0" err="1"/>
              <a:t>may</a:t>
            </a:r>
            <a:r>
              <a:rPr lang="da-DK" dirty="0"/>
              <a:t> not give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answers</a:t>
            </a:r>
            <a:r>
              <a:rPr lang="da-DK" dirty="0"/>
              <a:t>, but it </a:t>
            </a:r>
            <a:r>
              <a:rPr lang="da-DK" dirty="0" err="1"/>
              <a:t>helps</a:t>
            </a:r>
            <a:r>
              <a:rPr lang="da-DK" dirty="0"/>
              <a:t> </a:t>
            </a:r>
            <a:r>
              <a:rPr lang="da-DK" dirty="0" err="1"/>
              <a:t>us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understand the </a:t>
            </a:r>
            <a:r>
              <a:rPr lang="da-DK" dirty="0" err="1"/>
              <a:t>connections</a:t>
            </a:r>
            <a:r>
              <a:rPr lang="da-DK" dirty="0"/>
              <a:t> and </a:t>
            </a:r>
            <a:r>
              <a:rPr lang="da-DK" dirty="0" err="1"/>
              <a:t>interdependencies</a:t>
            </a:r>
            <a:r>
              <a:rPr lang="da-DK" dirty="0"/>
              <a:t> in the </a:t>
            </a:r>
            <a:r>
              <a:rPr lang="da-DK" dirty="0" err="1"/>
              <a:t>complex</a:t>
            </a:r>
            <a:r>
              <a:rPr lang="da-DK" dirty="0"/>
              <a:t> system, so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ask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questions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73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% agents with symptoms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Varying</a:t>
            </a:r>
            <a:r>
              <a:rPr lang="da-DK" b="1" dirty="0"/>
              <a:t> the </a:t>
            </a:r>
            <a:r>
              <a:rPr lang="da-DK" b="1" dirty="0" err="1"/>
              <a:t>percentage</a:t>
            </a:r>
            <a:r>
              <a:rPr lang="da-DK" b="1" dirty="0"/>
              <a:t> of </a:t>
            </a:r>
            <a:r>
              <a:rPr lang="da-DK" b="1" dirty="0" err="1"/>
              <a:t>infected</a:t>
            </a:r>
            <a:r>
              <a:rPr lang="da-DK" b="1" dirty="0"/>
              <a:t> </a:t>
            </a:r>
            <a:r>
              <a:rPr lang="da-DK" b="1" dirty="0" err="1"/>
              <a:t>people</a:t>
            </a:r>
            <a:r>
              <a:rPr lang="da-DK" b="1" dirty="0"/>
              <a:t> </a:t>
            </a:r>
            <a:r>
              <a:rPr lang="da-DK" b="1" dirty="0" err="1"/>
              <a:t>that</a:t>
            </a:r>
            <a:r>
              <a:rPr lang="da-DK" b="1" dirty="0"/>
              <a:t> </a:t>
            </a:r>
            <a:r>
              <a:rPr lang="da-DK" b="1" dirty="0" err="1"/>
              <a:t>develop</a:t>
            </a:r>
            <a:r>
              <a:rPr lang="da-DK" b="1" dirty="0"/>
              <a:t> symptoms</a:t>
            </a:r>
          </a:p>
        </p:txBody>
      </p:sp>
      <p:pic>
        <p:nvPicPr>
          <p:cNvPr id="6" name="Pladsholder til indhold 2">
            <a:extLst>
              <a:ext uri="{FF2B5EF4-FFF2-40B4-BE49-F238E27FC236}">
                <a16:creationId xmlns:a16="http://schemas.microsoft.com/office/drawing/2014/main" id="{670DA834-EBF8-4F16-8455-52EE5D3A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7" y="2276873"/>
            <a:ext cx="2633051" cy="273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E4AAF62-BD4A-41F3-97AD-0C6E06B24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52" y="2276871"/>
            <a:ext cx="2633052" cy="273630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D0256D5-9730-4AD3-8109-44CDCD639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70" y="2276868"/>
            <a:ext cx="2633052" cy="2736309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8331B77F-B7EF-4F0C-A7CE-164E02318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24" y="2276867"/>
            <a:ext cx="2633051" cy="273630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DE3105C8-A75E-42E8-9724-C9BADB81D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178" y="2276873"/>
            <a:ext cx="2633051" cy="2736307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434A7CC4-D8E0-45CE-8363-7D333C61E8D6}"/>
              </a:ext>
            </a:extLst>
          </p:cNvPr>
          <p:cNvSpPr txBox="1"/>
          <p:nvPr/>
        </p:nvSpPr>
        <p:spPr>
          <a:xfrm>
            <a:off x="1093702" y="4688640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100%</a:t>
            </a:r>
            <a:endParaRPr lang="en-GB" sz="1500" b="1" dirty="0"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FEBDFB45-545A-4432-B81C-E713BBF032A8}"/>
              </a:ext>
            </a:extLst>
          </p:cNvPr>
          <p:cNvSpPr txBox="1"/>
          <p:nvPr/>
        </p:nvSpPr>
        <p:spPr>
          <a:xfrm>
            <a:off x="3729092" y="4688640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75%</a:t>
            </a:r>
            <a:endParaRPr lang="en-GB" sz="1500" b="1" dirty="0"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9E76FAA-8242-4813-BA24-F4B7EC6E4243}"/>
              </a:ext>
            </a:extLst>
          </p:cNvPr>
          <p:cNvSpPr txBox="1"/>
          <p:nvPr/>
        </p:nvSpPr>
        <p:spPr>
          <a:xfrm>
            <a:off x="6036624" y="4704429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50%</a:t>
            </a:r>
            <a:endParaRPr lang="en-GB" sz="1500" b="1" dirty="0"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B98CBB0E-5C41-431D-9CF2-8D8D667E0850}"/>
              </a:ext>
            </a:extLst>
          </p:cNvPr>
          <p:cNvSpPr txBox="1"/>
          <p:nvPr/>
        </p:nvSpPr>
        <p:spPr>
          <a:xfrm>
            <a:off x="8355556" y="4704429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25%</a:t>
            </a:r>
            <a:endParaRPr lang="en-GB" sz="1500" b="1" dirty="0"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75A4DE56-6C2E-4259-AA69-079CD7BBBD28}"/>
              </a:ext>
            </a:extLst>
          </p:cNvPr>
          <p:cNvSpPr txBox="1"/>
          <p:nvPr/>
        </p:nvSpPr>
        <p:spPr>
          <a:xfrm>
            <a:off x="10702924" y="4704429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0%</a:t>
            </a:r>
            <a:endParaRPr lang="en-GB" sz="1500" b="1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2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causal</a:t>
            </a:r>
            <a:r>
              <a:rPr lang="da-DK" dirty="0"/>
              <a:t> </a:t>
            </a:r>
            <a:r>
              <a:rPr lang="da-DK" dirty="0" err="1"/>
              <a:t>chain</a:t>
            </a:r>
            <a:r>
              <a:rPr lang="da-DK" dirty="0"/>
              <a:t>: on agent-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75A4DE56-6C2E-4259-AA69-079CD7BBBD28}"/>
              </a:ext>
            </a:extLst>
          </p:cNvPr>
          <p:cNvSpPr txBox="1"/>
          <p:nvPr/>
        </p:nvSpPr>
        <p:spPr>
          <a:xfrm>
            <a:off x="117748" y="3106415"/>
            <a:ext cx="2490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+mn-lt"/>
              </a:rPr>
              <a:t>An agent gets infected</a:t>
            </a:r>
          </a:p>
        </p:txBody>
      </p: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0B2576F7-C74E-48D9-8809-C70DC92BD78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32674" y="3413611"/>
            <a:ext cx="2808312" cy="31358"/>
          </a:xfrm>
          <a:prstGeom prst="straightConnector1">
            <a:avLst/>
          </a:prstGeom>
          <a:solidFill>
            <a:schemeClr val="accent2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39962898-3A58-4F67-BC44-49D3DC36116F}"/>
              </a:ext>
            </a:extLst>
          </p:cNvPr>
          <p:cNvCxnSpPr>
            <a:cxnSpLocks/>
          </p:cNvCxnSpPr>
          <p:nvPr/>
        </p:nvCxnSpPr>
        <p:spPr bwMode="auto">
          <a:xfrm>
            <a:off x="8391011" y="2045373"/>
            <a:ext cx="717058" cy="0"/>
          </a:xfrm>
          <a:prstGeom prst="straightConnector1">
            <a:avLst/>
          </a:prstGeom>
          <a:solidFill>
            <a:schemeClr val="accent2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F97C3420-E70E-45D7-A03B-D0F8A793F609}"/>
              </a:ext>
            </a:extLst>
          </p:cNvPr>
          <p:cNvSpPr txBox="1"/>
          <p:nvPr/>
        </p:nvSpPr>
        <p:spPr>
          <a:xfrm>
            <a:off x="2320706" y="305966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INCUBATION TIME</a:t>
            </a:r>
            <a:endParaRPr lang="en-GB" sz="1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F3D53E34-962B-4F0C-AC78-EE0A592AE193}"/>
              </a:ext>
            </a:extLst>
          </p:cNvPr>
          <p:cNvSpPr txBox="1"/>
          <p:nvPr/>
        </p:nvSpPr>
        <p:spPr>
          <a:xfrm>
            <a:off x="9190757" y="1670265"/>
            <a:ext cx="3088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Agent self isolates and stops spreading the virus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EDB6B269-EEE9-4EF2-9D82-9B112B078BCF}"/>
              </a:ext>
            </a:extLst>
          </p:cNvPr>
          <p:cNvSpPr txBox="1"/>
          <p:nvPr/>
        </p:nvSpPr>
        <p:spPr>
          <a:xfrm>
            <a:off x="9190756" y="4022515"/>
            <a:ext cx="30886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Agent does NOT self isolate and may continue spreading the virus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10A66ABC-330E-4048-81CC-18652DA21877}"/>
              </a:ext>
            </a:extLst>
          </p:cNvPr>
          <p:cNvSpPr txBox="1"/>
          <p:nvPr/>
        </p:nvSpPr>
        <p:spPr>
          <a:xfrm>
            <a:off x="2245676" y="3607017"/>
            <a:ext cx="2670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Agent does not know they are sick, but can still spread the virus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9905CDF9-247C-4383-9823-D1D4EA07B25B}"/>
              </a:ext>
            </a:extLst>
          </p:cNvPr>
          <p:cNvSpPr txBox="1"/>
          <p:nvPr/>
        </p:nvSpPr>
        <p:spPr>
          <a:xfrm>
            <a:off x="6094497" y="1752839"/>
            <a:ext cx="21253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+mn-lt"/>
              </a:rPr>
              <a:t>Agent develops symptoms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05A603BB-7337-4191-9602-645D8E3D2CE3}"/>
              </a:ext>
            </a:extLst>
          </p:cNvPr>
          <p:cNvSpPr txBox="1"/>
          <p:nvPr/>
        </p:nvSpPr>
        <p:spPr>
          <a:xfrm>
            <a:off x="6094498" y="4176404"/>
            <a:ext cx="2417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+mn-lt"/>
              </a:rPr>
              <a:t>Agent does NOT develop symptoms</a:t>
            </a: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865ED0DC-109E-4D10-9CB6-C78E2EF67D3D}"/>
              </a:ext>
            </a:extLst>
          </p:cNvPr>
          <p:cNvCxnSpPr>
            <a:cxnSpLocks/>
          </p:cNvCxnSpPr>
          <p:nvPr/>
        </p:nvCxnSpPr>
        <p:spPr bwMode="auto">
          <a:xfrm>
            <a:off x="8391011" y="4530346"/>
            <a:ext cx="717058" cy="0"/>
          </a:xfrm>
          <a:prstGeom prst="straightConnector1">
            <a:avLst/>
          </a:prstGeom>
          <a:solidFill>
            <a:schemeClr val="accent2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EDB9D2FC-39F5-42DE-BBE8-2B5671836631}"/>
              </a:ext>
            </a:extLst>
          </p:cNvPr>
          <p:cNvCxnSpPr>
            <a:cxnSpLocks/>
          </p:cNvCxnSpPr>
          <p:nvPr/>
        </p:nvCxnSpPr>
        <p:spPr bwMode="auto">
          <a:xfrm flipV="1">
            <a:off x="5014727" y="2460725"/>
            <a:ext cx="932659" cy="846530"/>
          </a:xfrm>
          <a:prstGeom prst="straightConnector1">
            <a:avLst/>
          </a:prstGeom>
          <a:solidFill>
            <a:schemeClr val="accent2"/>
          </a:solidFill>
          <a:ln w="57150" cap="flat" cmpd="sng" algn="ctr">
            <a:solidFill>
              <a:srgbClr val="183D8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4EBAFF82-63C9-405D-A5BC-E8D612DF9453}"/>
              </a:ext>
            </a:extLst>
          </p:cNvPr>
          <p:cNvCxnSpPr>
            <a:cxnSpLocks/>
          </p:cNvCxnSpPr>
          <p:nvPr/>
        </p:nvCxnSpPr>
        <p:spPr bwMode="auto">
          <a:xfrm>
            <a:off x="5014727" y="3565617"/>
            <a:ext cx="939889" cy="952277"/>
          </a:xfrm>
          <a:prstGeom prst="straightConnector1">
            <a:avLst/>
          </a:prstGeom>
          <a:solidFill>
            <a:schemeClr val="accent2"/>
          </a:solidFill>
          <a:ln w="57150" cap="flat" cmpd="sng" algn="ctr">
            <a:solidFill>
              <a:srgbClr val="183D8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70667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and </a:t>
            </a:r>
            <a:r>
              <a:rPr lang="da-DK" dirty="0" err="1"/>
              <a:t>contrasts</a:t>
            </a:r>
            <a:r>
              <a:rPr lang="da-DK" dirty="0"/>
              <a:t>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Interventions: </a:t>
            </a:r>
            <a:r>
              <a:rPr lang="da-DK" b="1" dirty="0" err="1"/>
              <a:t>close</a:t>
            </a:r>
            <a:r>
              <a:rPr lang="da-DK" b="1" dirty="0"/>
              <a:t> schools, </a:t>
            </a:r>
            <a:r>
              <a:rPr lang="da-DK" b="1" dirty="0" err="1"/>
              <a:t>workplaces</a:t>
            </a:r>
            <a:r>
              <a:rPr lang="da-DK" b="1" dirty="0"/>
              <a:t>, and bars + </a:t>
            </a:r>
            <a:r>
              <a:rPr lang="da-DK" b="1" dirty="0" err="1"/>
              <a:t>restrict</a:t>
            </a:r>
            <a:r>
              <a:rPr lang="da-DK" b="1" dirty="0"/>
              <a:t> </a:t>
            </a:r>
            <a:r>
              <a:rPr lang="da-DK" b="1" dirty="0" err="1"/>
              <a:t>nr</a:t>
            </a:r>
            <a:r>
              <a:rPr lang="da-DK" b="1" dirty="0"/>
              <a:t> of </a:t>
            </a:r>
            <a:r>
              <a:rPr lang="da-DK" b="1" dirty="0" err="1"/>
              <a:t>people</a:t>
            </a:r>
            <a:endParaRPr lang="da-DK" b="1" dirty="0"/>
          </a:p>
          <a:p>
            <a:r>
              <a:rPr lang="da-DK" dirty="0" err="1"/>
              <a:t>Governmental</a:t>
            </a:r>
            <a:r>
              <a:rPr lang="da-DK" dirty="0"/>
              <a:t> action: go </a:t>
            </a:r>
            <a:r>
              <a:rPr lang="da-DK" dirty="0" err="1"/>
              <a:t>into</a:t>
            </a:r>
            <a:r>
              <a:rPr lang="da-DK" dirty="0"/>
              <a:t> heavy lockdown</a:t>
            </a:r>
          </a:p>
          <a:p>
            <a:r>
              <a:rPr lang="da-DK" dirty="0"/>
              <a:t>(show live (</a:t>
            </a:r>
            <a:r>
              <a:rPr lang="da-DK" dirty="0" err="1"/>
              <a:t>sped</a:t>
            </a:r>
            <a:r>
              <a:rPr lang="da-DK" dirty="0"/>
              <a:t>-up) model run, </a:t>
            </a:r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pictures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)</a:t>
            </a:r>
          </a:p>
          <a:p>
            <a:r>
              <a:rPr lang="da-DK" dirty="0"/>
              <a:t>(</a:t>
            </a:r>
            <a:r>
              <a:rPr lang="da-DK" dirty="0" err="1"/>
              <a:t>if</a:t>
            </a:r>
            <a:r>
              <a:rPr lang="da-DK" dirty="0"/>
              <a:t> done all at </a:t>
            </a:r>
            <a:r>
              <a:rPr lang="da-DK" dirty="0" err="1"/>
              <a:t>once</a:t>
            </a:r>
            <a:r>
              <a:rPr lang="da-DK" dirty="0"/>
              <a:t>, clear shift in all plots)</a:t>
            </a:r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effects</a:t>
            </a:r>
            <a:r>
              <a:rPr lang="da-DK" dirty="0"/>
              <a:t> on: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infections</a:t>
            </a:r>
            <a:r>
              <a:rPr lang="da-DK" dirty="0"/>
              <a:t> &gt;&lt; </a:t>
            </a:r>
            <a:r>
              <a:rPr lang="da-DK" dirty="0" err="1"/>
              <a:t>productivity</a:t>
            </a:r>
            <a:r>
              <a:rPr lang="da-DK" dirty="0"/>
              <a:t> (</a:t>
            </a:r>
            <a:r>
              <a:rPr lang="da-DK" dirty="0" err="1"/>
              <a:t>assumption</a:t>
            </a:r>
            <a:r>
              <a:rPr lang="da-DK" dirty="0"/>
              <a:t> </a:t>
            </a:r>
            <a:r>
              <a:rPr lang="da-DK" dirty="0" err="1"/>
              <a:t>it’ll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worse</a:t>
            </a:r>
            <a:r>
              <a:rPr lang="da-DK" dirty="0"/>
              <a:t> from home)…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critically</a:t>
            </a:r>
            <a:r>
              <a:rPr lang="da-DK" dirty="0"/>
              <a:t>: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model NOT </a:t>
            </a:r>
            <a:r>
              <a:rPr lang="da-DK" dirty="0" err="1"/>
              <a:t>include</a:t>
            </a:r>
            <a:r>
              <a:rPr lang="da-DK" dirty="0"/>
              <a:t>? (</a:t>
            </a:r>
            <a:r>
              <a:rPr lang="da-DK" dirty="0" err="1"/>
              <a:t>e.g</a:t>
            </a:r>
            <a:r>
              <a:rPr lang="da-DK" dirty="0"/>
              <a:t>. agents’ </a:t>
            </a:r>
            <a:r>
              <a:rPr lang="da-DK" dirty="0" err="1"/>
              <a:t>psychological</a:t>
            </a:r>
            <a:r>
              <a:rPr lang="da-DK" dirty="0"/>
              <a:t> </a:t>
            </a:r>
            <a:r>
              <a:rPr lang="da-DK" dirty="0" err="1"/>
              <a:t>wellbeing</a:t>
            </a:r>
            <a:r>
              <a:rPr lang="da-DK" dirty="0"/>
              <a:t>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66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Try it out for </a:t>
            </a:r>
            <a:r>
              <a:rPr lang="da-DK" dirty="0" err="1"/>
              <a:t>yourself</a:t>
            </a:r>
            <a:r>
              <a:rPr lang="da-DK" dirty="0"/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Download the model at (LINK)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Documentation</a:t>
            </a:r>
            <a:r>
              <a:rPr lang="da-DK" dirty="0"/>
              <a:t> at (LINK)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(more </a:t>
            </a:r>
            <a:r>
              <a:rPr lang="da-DK" dirty="0" err="1"/>
              <a:t>things</a:t>
            </a:r>
            <a:r>
              <a:rPr lang="da-DK" dirty="0"/>
              <a:t> to </a:t>
            </a:r>
            <a:r>
              <a:rPr lang="da-DK" dirty="0" err="1"/>
              <a:t>try</a:t>
            </a:r>
            <a:r>
              <a:rPr lang="da-DK" dirty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</a:t>
            </a:r>
            <a:r>
              <a:rPr lang="da-DK" dirty="0" err="1"/>
              <a:t>contact</a:t>
            </a:r>
            <a:r>
              <a:rPr lang="da-DK" dirty="0"/>
              <a:t> info?)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63D211-B6EE-44D2-8DBC-2B2411AC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13" y="155679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59DD93EE-560B-4DB9-9A91-7519E557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45" y="3970015"/>
            <a:ext cx="2816542" cy="4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421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403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4973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heme/theme1.xml><?xml version="1.0" encoding="utf-8"?>
<a:theme xmlns:a="http://schemas.openxmlformats.org/drawingml/2006/main" name="BSS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Brugerdefineret</PresentationFormat>
  <Paragraphs>86</Paragraphs>
  <Slides>10</Slides>
  <Notes>10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AU Passata Light</vt:lpstr>
      <vt:lpstr>Arial</vt:lpstr>
      <vt:lpstr>AU Passata</vt:lpstr>
      <vt:lpstr>Calibri</vt:lpstr>
      <vt:lpstr>Georgia</vt:lpstr>
      <vt:lpstr>BSS 16:9</vt:lpstr>
      <vt:lpstr>Agent-based modeling of an epidemic</vt:lpstr>
      <vt:lpstr>The University curricular unit</vt:lpstr>
      <vt:lpstr>Agent behavior</vt:lpstr>
      <vt:lpstr>Widgets and interface</vt:lpstr>
      <vt:lpstr>What big question does the model answer?</vt:lpstr>
      <vt:lpstr>example: % agents with symptoms</vt:lpstr>
      <vt:lpstr>The causal chain: on agent-level</vt:lpstr>
      <vt:lpstr>(Specific examples and contrasts 2)</vt:lpstr>
      <vt:lpstr>Try it out for yourself!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2021-04-28T13:03:11Z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636116758097597385</vt:lpwstr>
  </property>
  <property fmtid="{D5CDD505-2E9C-101B-9397-08002B2CF9AE}" pid="59" name="UserProfileId">
    <vt:lpwstr>637549445250709001</vt:lpwstr>
  </property>
  <property fmtid="{D5CDD505-2E9C-101B-9397-08002B2CF9AE}" pid="60" name="TemplafyTimeStamp">
    <vt:lpwstr>2017-03-02T07:52:54.0768626Z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