
<file path=[Content_Types].xml><?xml version="1.0" encoding="utf-8"?>
<Types xmlns="http://schemas.openxmlformats.org/package/2006/content-types">
  <Default Extension="bin" ContentType="image/pn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1" r:id="rId2"/>
    <p:sldId id="262" r:id="rId3"/>
    <p:sldId id="258" r:id="rId4"/>
    <p:sldId id="265" r:id="rId5"/>
    <p:sldId id="271" r:id="rId6"/>
    <p:sldId id="320" r:id="rId7"/>
    <p:sldId id="264" r:id="rId8"/>
    <p:sldId id="260"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66"/>
    <p:restoredTop sz="96208"/>
  </p:normalViewPr>
  <p:slideViewPr>
    <p:cSldViewPr snapToGrid="0" snapToObjects="1">
      <p:cViewPr>
        <p:scale>
          <a:sx n="71" d="100"/>
          <a:sy n="71" d="100"/>
        </p:scale>
        <p:origin x="97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3288-2BFF-D24B-8033-DDD22F4694D5}" type="datetimeFigureOut">
              <a:rPr lang="de-DE" smtClean="0"/>
              <a:t>27.04.21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9E6FA-95B4-B24C-BBD9-3FF2D3C6402C}" type="slidenum">
              <a:rPr lang="de-DE" smtClean="0"/>
              <a:t>‹#›</a:t>
            </a:fld>
            <a:endParaRPr lang="de-DE"/>
          </a:p>
        </p:txBody>
      </p:sp>
    </p:spTree>
    <p:extLst>
      <p:ext uri="{BB962C8B-B14F-4D97-AF65-F5344CB8AC3E}">
        <p14:creationId xmlns:p14="http://schemas.microsoft.com/office/powerpoint/2010/main" val="216391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4</a:t>
            </a:fld>
            <a:endParaRPr lang="en-GB" dirty="0"/>
          </a:p>
        </p:txBody>
      </p:sp>
    </p:spTree>
    <p:extLst>
      <p:ext uri="{BB962C8B-B14F-4D97-AF65-F5344CB8AC3E}">
        <p14:creationId xmlns:p14="http://schemas.microsoft.com/office/powerpoint/2010/main" val="288289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3200" b="1" dirty="0"/>
              <a:t>So now that we have these computational representations that let more people work with complex systems,  how do we get them into classrooms or other educatonal contexts? And what does that look like?</a:t>
            </a:r>
          </a:p>
          <a:p>
            <a:r>
              <a:rPr lang="da-DK" sz="3200" b="1" dirty="0"/>
              <a:t>First want to talk briefly about how I typically work</a:t>
            </a:r>
            <a:endParaRPr lang="en-US" sz="3200" b="1" dirty="0"/>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5</a:t>
            </a:fld>
            <a:endParaRPr lang="en-GB" dirty="0"/>
          </a:p>
        </p:txBody>
      </p:sp>
    </p:spTree>
    <p:extLst>
      <p:ext uri="{BB962C8B-B14F-4D97-AF65-F5344CB8AC3E}">
        <p14:creationId xmlns:p14="http://schemas.microsoft.com/office/powerpoint/2010/main" val="159144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8</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bin"/><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B341-0E74-2644-822E-1C22D3CBB9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FE72803D-D660-9C42-BBD6-2DD961BEE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AEACD376-48A8-5746-921B-52B7E59BB9EB}"/>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96078B90-B90B-D241-BD0A-B93194AFDF8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BAC4DD7-8E23-A74B-A14D-7E810761BB8E}"/>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212003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70D7-24CD-E848-A89B-6C735195DD55}"/>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62286FF3-C782-6A41-8209-EDE75E4916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130054D-0996-CD4E-88B2-239A837F4327}"/>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0A41637B-DA6C-4A46-9B21-CAE9CF07533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E746DCC-E98E-214D-91FD-25F8C2558375}"/>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83252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2FDDE-FEDF-2C48-A184-CA859BDBE8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E5B8093A-B5BD-C545-90D3-43BACE446E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EE5D5AB-E949-3945-B432-D89EB04AEEA2}"/>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EE9BB1F5-29FA-9348-97F0-B904F859D1C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447066-4375-FD43-AA0D-D81AB17F33E9}"/>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337168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tx2"/>
          </a:solidFill>
        </p:spPr>
      </p:pic>
      <p:sp>
        <p:nvSpPr>
          <p:cNvPr id="34819" name="Title 1"/>
          <p:cNvSpPr>
            <a:spLocks noGrp="1" noChangeArrowheads="1"/>
          </p:cNvSpPr>
          <p:nvPr>
            <p:ph type="ctrTitle"/>
          </p:nvPr>
        </p:nvSpPr>
        <p:spPr>
          <a:xfrm>
            <a:off x="986095" y="2851675"/>
            <a:ext cx="10222987" cy="923330"/>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4112" y="3082507"/>
            <a:ext cx="1826368"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sz="1800"/>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254" y="5997600"/>
            <a:ext cx="2350657" cy="852044"/>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
Aarhus Universitet</a:t>
            </a:r>
          </a:p>
        </p:txBody>
      </p:sp>
      <p:sp>
        <p:nvSpPr>
          <p:cNvPr id="34" name="Date_DateCustomA"/>
          <p:cNvSpPr txBox="1">
            <a:spLocks noChangeArrowheads="1"/>
          </p:cNvSpPr>
          <p:nvPr userDrawn="1"/>
        </p:nvSpPr>
        <p:spPr bwMode="auto">
          <a:xfrm>
            <a:off x="3692294" y="5997600"/>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26. april 2021</a:t>
            </a:r>
          </a:p>
        </p:txBody>
      </p:sp>
      <p:sp>
        <p:nvSpPr>
          <p:cNvPr id="36" name="USR_Title"/>
          <p:cNvSpPr txBox="1">
            <a:spLocks noChangeArrowheads="1"/>
          </p:cNvSpPr>
          <p:nvPr userDrawn="1"/>
        </p:nvSpPr>
        <p:spPr bwMode="auto">
          <a:xfrm>
            <a:off x="6241669" y="5997600"/>
            <a:ext cx="2983193"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Læringsdesigner</a:t>
            </a:r>
          </a:p>
        </p:txBody>
      </p:sp>
      <p:sp>
        <p:nvSpPr>
          <p:cNvPr id="35" name="FLD_Event"/>
          <p:cNvSpPr txBox="1">
            <a:spLocks noChangeArrowheads="1"/>
          </p:cNvSpPr>
          <p:nvPr userDrawn="1"/>
        </p:nvSpPr>
        <p:spPr bwMode="auto">
          <a:xfrm>
            <a:off x="3692294" y="5997600"/>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AU-skabelon</a:t>
            </a:r>
          </a:p>
        </p:txBody>
      </p:sp>
      <p:sp>
        <p:nvSpPr>
          <p:cNvPr id="37" name="USR_Name"/>
          <p:cNvSpPr txBox="1">
            <a:spLocks noChangeArrowheads="1"/>
          </p:cNvSpPr>
          <p:nvPr userDrawn="1"/>
        </p:nvSpPr>
        <p:spPr bwMode="auto">
          <a:xfrm>
            <a:off x="6241669" y="5997600"/>
            <a:ext cx="2983193"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Lisa Victoria Schütten Søndergaard</a:t>
            </a:r>
          </a:p>
        </p:txBody>
      </p:sp>
      <p:sp>
        <p:nvSpPr>
          <p:cNvPr id="39" name="OFF_logo1Computed"/>
          <p:cNvSpPr/>
          <p:nvPr userDrawn="1"/>
        </p:nvSpPr>
        <p:spPr bwMode="auto">
          <a:xfrm>
            <a:off x="972252" y="5997600"/>
            <a:ext cx="1956173" cy="7281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
Institut for Virksomhedsledelse</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79" y="5997600"/>
            <a:ext cx="557714" cy="558000"/>
          </a:xfrm>
          <a:prstGeom prst="rect">
            <a:avLst/>
          </a:prstGeom>
        </p:spPr>
      </p:pic>
      <p:pic>
        <p:nvPicPr>
          <p:cNvPr id="1720972331" name="SecondaryLogo"/>
          <p:cNvPicPr>
            <a:picLocks noChangeAspect="1"/>
          </p:cNvPicPr>
          <p:nvPr/>
        </p:nvPicPr>
        <p:blipFill>
          <a:blip r:embed="rId4"/>
          <a:stretch>
            <a:fillRect/>
          </a:stretch>
        </p:blipFill>
        <p:spPr>
          <a:xfrm>
            <a:off x="10208659" y="5997600"/>
            <a:ext cx="1740544"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4782" y="5997601"/>
            <a:ext cx="71753" cy="557999"/>
          </a:xfrm>
          <a:prstGeom prst="rect">
            <a:avLst/>
          </a:prstGeom>
        </p:spPr>
      </p:pic>
      <p:sp>
        <p:nvSpPr>
          <p:cNvPr id="4" name="Slide Number Placeholder 3"/>
          <p:cNvSpPr>
            <a:spLocks noGrp="1"/>
          </p:cNvSpPr>
          <p:nvPr>
            <p:ph type="sldNum" sz="quarter" idx="12"/>
          </p:nvPr>
        </p:nvSpPr>
        <p:spPr>
          <a:xfrm>
            <a:off x="11811068" y="6581497"/>
            <a:ext cx="252066"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27.04.2021</a:t>
            </a:fld>
            <a:r>
              <a:rPr lang="da-DK" dirty="0"/>
              <a:t>26-04-2021</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045068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6376"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258" y="1045684"/>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95" y="228628"/>
            <a:ext cx="1155901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6095" y="1373021"/>
            <a:ext cx="10222987"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4112" y="340162"/>
            <a:ext cx="1826368"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sz="1800"/>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11068" y="6581497"/>
            <a:ext cx="252066"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27.04.2021</a:t>
            </a:fld>
            <a:r>
              <a:rPr lang="da-DK" dirty="0"/>
              <a:t>26-04-2021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970159346"/>
      </p:ext>
    </p:extLst>
  </p:cSld>
  <p:clrMapOvr>
    <a:masterClrMapping/>
  </p:clrMapOvr>
  <p:extLst>
    <p:ext uri="{DCECCB84-F9BA-43D5-87BE-67443E8EF086}">
      <p15:sldGuideLst xmlns:p15="http://schemas.microsoft.com/office/powerpoint/2012/main">
        <p15:guide id="1" orient="horz" pos="865">
          <p15:clr>
            <a:srgbClr val="00000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986095" y="1960079"/>
            <a:ext cx="10222987"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4112" y="340162"/>
            <a:ext cx="1826368"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sz="1800"/>
          </a:p>
          <a:p>
            <a:pPr algn="r">
              <a:lnSpc>
                <a:spcPct val="100000"/>
              </a:lnSpc>
            </a:pPr>
            <a:r>
              <a:rPr lang="da-DK" sz="1000" baseline="0" noProof="1">
                <a:solidFill>
                  <a:schemeClr val="tx1">
                    <a:lumMod val="75000"/>
                    <a:lumOff val="25000"/>
                  </a:schemeClr>
                </a:solidFill>
              </a:rPr>
              <a:t>ændr 2. linje til</a:t>
            </a:r>
            <a:endParaRPr lang="da-DK" sz="1800"/>
          </a:p>
          <a:p>
            <a:pPr algn="r">
              <a:lnSpc>
                <a:spcPct val="100000"/>
              </a:lnSpc>
            </a:pPr>
            <a:r>
              <a:rPr lang="da-DK" sz="1000" noProof="1">
                <a:solidFill>
                  <a:schemeClr val="tx1">
                    <a:lumMod val="75000"/>
                    <a:lumOff val="25000"/>
                  </a:schemeClr>
                </a:solidFill>
              </a:rPr>
              <a:t>AU Passata Bold</a:t>
            </a:r>
            <a:endParaRPr lang="da-DK" sz="4799" dirty="0"/>
          </a:p>
        </p:txBody>
      </p:sp>
      <p:sp>
        <p:nvSpPr>
          <p:cNvPr id="9" name="Slide Number Placeholder 8"/>
          <p:cNvSpPr>
            <a:spLocks noGrp="1"/>
          </p:cNvSpPr>
          <p:nvPr>
            <p:ph type="sldNum" sz="quarter" idx="12"/>
          </p:nvPr>
        </p:nvSpPr>
        <p:spPr>
          <a:xfrm>
            <a:off x="11811068" y="6581497"/>
            <a:ext cx="252066"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27.04.2021</a:t>
            </a:fld>
            <a:r>
              <a:rPr lang="da-DK" dirty="0"/>
              <a:t>26-04-2021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865611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1" y="1"/>
            <a:ext cx="12192000"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11068" y="6581497"/>
            <a:ext cx="252066"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27.04.2021</a:t>
            </a:fld>
            <a:r>
              <a:rPr lang="da-DK" dirty="0"/>
              <a:t>26-04-2021</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6421" y="1412776"/>
            <a:ext cx="8499157"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60464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4182" y="2804401"/>
            <a:ext cx="2713566" cy="1293389"/>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9133" y="2864711"/>
            <a:ext cx="222898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27.04.2021</a:t>
            </a:fld>
            <a:r>
              <a:rPr lang="da-DK" dirty="0"/>
              <a:t>26-04-2021</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1"/>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8257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395C-4B49-8146-AC9D-47C80633B953}"/>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D9A974AB-169D-0B49-A3D2-C0F2A32039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73A7C785-D574-5645-B17B-AAFEAB558424}"/>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DD79BC82-510F-5C4D-AD33-ADA80293836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0B4707-7036-1942-969B-03838BD3BC37}"/>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2952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B583-F396-E947-AC0E-756259C652A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BA633FBB-D194-4D41-B166-219196B8A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E30B41-03C7-8E4F-9CF2-83CC3E4402B7}"/>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ED32BEA5-A5BA-CF4E-9D42-43683930C55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5D87999-110D-8B40-9ABB-574529DF1D36}"/>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09770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26B4-615C-C24D-AEEA-A9E05BAFDC07}"/>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68710D88-591E-144F-B422-BB80209C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BE63A182-9D93-A148-8315-949766C2F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BD60E5CE-5F85-B64B-820D-B9E158C3F6A5}"/>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6" name="Footer Placeholder 5">
            <a:extLst>
              <a:ext uri="{FF2B5EF4-FFF2-40B4-BE49-F238E27FC236}">
                <a16:creationId xmlns:a16="http://schemas.microsoft.com/office/drawing/2014/main" id="{CDC5054E-80BB-2C4F-9B2B-0AB30DF3123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CBCA4ED-4DE6-EA4D-81BC-E2EAFD5C328C}"/>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224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199-01FB-D542-9B99-F5EB3B9B22DA}"/>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723E2A87-CE18-F14F-9F48-DF15D6BC9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4D2E2C-D759-5342-A063-844D05C43B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B29795E3-6650-914B-9F6F-021C1C1E1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33ADA6-24BD-D34C-B625-3308D4D75A5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A6A5415E-AD4C-B54D-A0DA-153371B9460E}"/>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8" name="Footer Placeholder 7">
            <a:extLst>
              <a:ext uri="{FF2B5EF4-FFF2-40B4-BE49-F238E27FC236}">
                <a16:creationId xmlns:a16="http://schemas.microsoft.com/office/drawing/2014/main" id="{93502910-A960-5B45-B9F1-ABE8259DA2D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880F5EA-06DD-5A4C-94A8-87FB2E448527}"/>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8441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B6C4-38B8-D04A-BE17-1C066EAED578}"/>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DD008895-26D0-5941-8BF9-380F2C9B5634}"/>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4" name="Footer Placeholder 3">
            <a:extLst>
              <a:ext uri="{FF2B5EF4-FFF2-40B4-BE49-F238E27FC236}">
                <a16:creationId xmlns:a16="http://schemas.microsoft.com/office/drawing/2014/main" id="{9EBB7681-6831-654D-8390-889CEF7AD7D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A84EEE55-F548-F64A-AF61-BA21CAC40F00}"/>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75602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0248E-4448-FE4E-92E1-C0E67B73F7F0}"/>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3" name="Footer Placeholder 2">
            <a:extLst>
              <a:ext uri="{FF2B5EF4-FFF2-40B4-BE49-F238E27FC236}">
                <a16:creationId xmlns:a16="http://schemas.microsoft.com/office/drawing/2014/main" id="{76A6FD96-3896-B148-BD46-C21EB91CADD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51CC4E4-08BE-664A-A57C-6BF711F963BD}"/>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12237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62B-1422-4545-9C3E-88245C62B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FB4643FB-1AC0-7040-91CC-F68AFCA49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4BF53AC7-6AE2-614C-9084-5C8BA25D9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749F80-2EA7-2241-9F6F-3B3CB4B9CE8B}"/>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6" name="Footer Placeholder 5">
            <a:extLst>
              <a:ext uri="{FF2B5EF4-FFF2-40B4-BE49-F238E27FC236}">
                <a16:creationId xmlns:a16="http://schemas.microsoft.com/office/drawing/2014/main" id="{B301BF69-7A76-774F-BBA1-64EFA15F9762}"/>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AC79B4F-6E24-4147-87A0-EB119CBE16E4}"/>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351358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338F-A1EA-9D49-B47D-F1F8783C47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8E32DFA8-6B5E-CA40-9691-DCCEB5EC8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DEAB794-97BC-4441-9618-982C1EBBF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FBAF50-6AE3-C34D-BA50-2E30891B488E}"/>
              </a:ext>
            </a:extLst>
          </p:cNvPr>
          <p:cNvSpPr>
            <a:spLocks noGrp="1"/>
          </p:cNvSpPr>
          <p:nvPr>
            <p:ph type="dt" sz="half" idx="10"/>
          </p:nvPr>
        </p:nvSpPr>
        <p:spPr/>
        <p:txBody>
          <a:bodyPr/>
          <a:lstStyle/>
          <a:p>
            <a:fld id="{64B26858-E8C0-4C48-885F-CDC682789A1B}" type="datetimeFigureOut">
              <a:rPr lang="de-DE" smtClean="0"/>
              <a:t>27.04.21</a:t>
            </a:fld>
            <a:endParaRPr lang="de-DE"/>
          </a:p>
        </p:txBody>
      </p:sp>
      <p:sp>
        <p:nvSpPr>
          <p:cNvPr id="6" name="Footer Placeholder 5">
            <a:extLst>
              <a:ext uri="{FF2B5EF4-FFF2-40B4-BE49-F238E27FC236}">
                <a16:creationId xmlns:a16="http://schemas.microsoft.com/office/drawing/2014/main" id="{5039A49C-FC13-974D-A5AD-8605CBB4B05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7DA9686-D9DD-F643-AF0D-5AD7557AA209}"/>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55165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386E0-9652-5445-8FB9-BB7B8C5E8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18B45ECB-1456-E048-8F35-EE06F3E02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FBFF1C06-0691-894A-AA2C-842B023C6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26858-E8C0-4C48-885F-CDC682789A1B}" type="datetimeFigureOut">
              <a:rPr lang="de-DE" smtClean="0"/>
              <a:t>27.04.21</a:t>
            </a:fld>
            <a:endParaRPr lang="de-DE"/>
          </a:p>
        </p:txBody>
      </p:sp>
      <p:sp>
        <p:nvSpPr>
          <p:cNvPr id="5" name="Footer Placeholder 4">
            <a:extLst>
              <a:ext uri="{FF2B5EF4-FFF2-40B4-BE49-F238E27FC236}">
                <a16:creationId xmlns:a16="http://schemas.microsoft.com/office/drawing/2014/main" id="{2FE9714C-46D9-8644-ABA0-83FFBA057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7590A122-0772-7F41-8F78-21F04F369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9125-724B-9348-8353-6ACCF1E668B0}" type="slidenum">
              <a:rPr lang="de-DE" smtClean="0"/>
              <a:t>‹#›</a:t>
            </a:fld>
            <a:endParaRPr lang="de-DE"/>
          </a:p>
        </p:txBody>
      </p:sp>
    </p:spTree>
    <p:extLst>
      <p:ext uri="{BB962C8B-B14F-4D97-AF65-F5344CB8AC3E}">
        <p14:creationId xmlns:p14="http://schemas.microsoft.com/office/powerpoint/2010/main" val="286879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7427" y="2436178"/>
            <a:ext cx="10220325" cy="1754326"/>
          </a:xfrm>
        </p:spPr>
        <p:txBody>
          <a:bodyPr/>
          <a:lstStyle/>
          <a:p>
            <a:r>
              <a:rPr lang="da-DK" dirty="0"/>
              <a:t>Agent-</a:t>
            </a:r>
            <a:r>
              <a:rPr lang="da-DK" dirty="0" err="1"/>
              <a:t>Based</a:t>
            </a:r>
            <a:r>
              <a:rPr lang="da-DK" dirty="0"/>
              <a:t> </a:t>
            </a:r>
            <a:r>
              <a:rPr lang="da-DK" dirty="0" err="1"/>
              <a:t>Modeling</a:t>
            </a:r>
            <a:br>
              <a:rPr lang="da-DK" dirty="0"/>
            </a:br>
            <a:r>
              <a:rPr lang="da-DK" dirty="0"/>
              <a:t>&amp; </a:t>
            </a:r>
            <a:r>
              <a:rPr lang="da-DK" dirty="0" err="1"/>
              <a:t>Complex</a:t>
            </a:r>
            <a:r>
              <a:rPr lang="da-DK" dirty="0"/>
              <a:t> Systems</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da-DK" dirty="0"/>
          </a:p>
        </p:txBody>
      </p:sp>
      <p:sp>
        <p:nvSpPr>
          <p:cNvPr id="5" name="Content Placeholder 4"/>
          <p:cNvSpPr>
            <a:spLocks noGrp="1"/>
          </p:cNvSpPr>
          <p:nvPr>
            <p:ph idx="1"/>
          </p:nvPr>
        </p:nvSpPr>
        <p:spPr/>
        <p:txBody>
          <a:bodyPr/>
          <a:lstStyle/>
          <a:p>
            <a:endParaRPr lang="da-DK" dirty="0"/>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of </a:t>
            </a:r>
            <a:r>
              <a:rPr lang="en-US" b="1" u="sng" dirty="0"/>
              <a:t>SIMPLE</a:t>
            </a:r>
            <a:r>
              <a:rPr lang="en-US" b="1" dirty="0"/>
              <a:t> </a:t>
            </a:r>
            <a:r>
              <a:rPr lang="en-US" dirty="0"/>
              <a:t>Agent-Based Model</a:t>
            </a:r>
            <a:endParaRPr lang="da-DK" dirty="0"/>
          </a:p>
        </p:txBody>
      </p:sp>
      <p:sp>
        <p:nvSpPr>
          <p:cNvPr id="6" name="Content Placeholder 2">
            <a:extLst>
              <a:ext uri="{FF2B5EF4-FFF2-40B4-BE49-F238E27FC236}">
                <a16:creationId xmlns:a16="http://schemas.microsoft.com/office/drawing/2014/main" id="{3A978F83-914E-FF49-A5F8-126F39B258DF}"/>
              </a:ext>
            </a:extLst>
          </p:cNvPr>
          <p:cNvSpPr>
            <a:spLocks noGrp="1"/>
          </p:cNvSpPr>
          <p:nvPr/>
        </p:nvSpPr>
        <p:spPr>
          <a:xfrm>
            <a:off x="6949646" y="3478605"/>
            <a:ext cx="3886128" cy="3923898"/>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99" b="1" dirty="0"/>
              <a:t>Grass</a:t>
            </a:r>
          </a:p>
          <a:p>
            <a:pPr marL="514196" indent="-514196">
              <a:buFont typeface="+mj-lt"/>
              <a:buAutoNum type="arabicPeriod"/>
            </a:pPr>
            <a:r>
              <a:rPr lang="en-US" sz="1999" dirty="0"/>
              <a:t>I am green if I can be eaten, brown if I can’t</a:t>
            </a:r>
          </a:p>
          <a:p>
            <a:pPr marL="514196" indent="-514196">
              <a:buFont typeface="+mj-lt"/>
              <a:buAutoNum type="arabicPeriod"/>
            </a:pPr>
            <a:r>
              <a:rPr lang="en-US" sz="1999" dirty="0"/>
              <a:t>If I am eaten, I grow back after a while</a:t>
            </a:r>
          </a:p>
          <a:p>
            <a:pPr marL="514196" indent="-514196">
              <a:buFont typeface="+mj-lt"/>
              <a:buAutoNum type="arabicPeriod"/>
            </a:pPr>
            <a:endParaRPr lang="en-US" sz="1999" dirty="0"/>
          </a:p>
          <a:p>
            <a:endParaRPr lang="en-US" sz="1999" dirty="0"/>
          </a:p>
        </p:txBody>
      </p:sp>
      <p:sp>
        <p:nvSpPr>
          <p:cNvPr id="7" name="Content Placeholder 2">
            <a:extLst>
              <a:ext uri="{FF2B5EF4-FFF2-40B4-BE49-F238E27FC236}">
                <a16:creationId xmlns:a16="http://schemas.microsoft.com/office/drawing/2014/main" id="{6586C7E2-37CD-FC44-92D0-D1B97A26D874}"/>
              </a:ext>
            </a:extLst>
          </p:cNvPr>
          <p:cNvSpPr txBox="1">
            <a:spLocks/>
          </p:cNvSpPr>
          <p:nvPr/>
        </p:nvSpPr>
        <p:spPr>
          <a:xfrm>
            <a:off x="1449396" y="3478606"/>
            <a:ext cx="5100322" cy="2980445"/>
          </a:xfrm>
          <a:prstGeom prst="rect">
            <a:avLst/>
          </a:prstGeom>
        </p:spPr>
        <p:txBody>
          <a:bodyPr vert="horz" lIns="91416" tIns="45708" rIns="91416" bIns="45708"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r>
              <a:rPr lang="en-US" sz="2000" b="1" dirty="0"/>
              <a:t>Sheep &amp; Wolves</a:t>
            </a:r>
          </a:p>
          <a:p>
            <a:pPr marL="514196" indent="-514196">
              <a:buFont typeface="+mj-lt"/>
              <a:buAutoNum type="arabicPeriod"/>
            </a:pPr>
            <a:r>
              <a:rPr lang="en-US" sz="2000" dirty="0"/>
              <a:t>I walk around</a:t>
            </a:r>
          </a:p>
          <a:p>
            <a:pPr marL="514196" indent="-514196">
              <a:buFont typeface="+mj-lt"/>
              <a:buAutoNum type="arabicPeriod"/>
            </a:pPr>
            <a:r>
              <a:rPr lang="en-US" sz="2000" dirty="0"/>
              <a:t>And metabolize energy</a:t>
            </a:r>
          </a:p>
          <a:p>
            <a:pPr marL="514196" indent="-514196">
              <a:buFont typeface="+mj-lt"/>
              <a:buAutoNum type="arabicPeriod"/>
            </a:pPr>
            <a:r>
              <a:rPr lang="en-US" sz="2000" dirty="0"/>
              <a:t>If I run out of energy, I die</a:t>
            </a:r>
          </a:p>
          <a:p>
            <a:pPr marL="514196" indent="-514196">
              <a:buFont typeface="+mj-lt"/>
              <a:buAutoNum type="arabicPeriod"/>
            </a:pPr>
            <a:r>
              <a:rPr lang="en-US" sz="2000" dirty="0"/>
              <a:t>If I have enough energy, I might reproduce</a:t>
            </a:r>
          </a:p>
          <a:p>
            <a:pPr marL="514196" indent="-514196">
              <a:buFont typeface="+mj-lt"/>
              <a:buAutoNum type="arabicPeriod"/>
            </a:pPr>
            <a:r>
              <a:rPr lang="en-US" sz="2000" dirty="0"/>
              <a:t>If there is grass/sheep nearby, I eat and gain energy</a:t>
            </a:r>
          </a:p>
          <a:p>
            <a:pPr>
              <a:lnSpc>
                <a:spcPct val="100000"/>
              </a:lnSpc>
            </a:pPr>
            <a:endParaRPr lang="en-US" sz="2000" dirty="0"/>
          </a:p>
        </p:txBody>
      </p:sp>
      <p:pic>
        <p:nvPicPr>
          <p:cNvPr id="8" name="Picture 1">
            <a:extLst>
              <a:ext uri="{FF2B5EF4-FFF2-40B4-BE49-F238E27FC236}">
                <a16:creationId xmlns:a16="http://schemas.microsoft.com/office/drawing/2014/main" id="{11DD080D-2CED-944C-B089-9B6D7DF2565F}"/>
              </a:ext>
            </a:extLst>
          </p:cNvPr>
          <p:cNvPicPr>
            <a:picLocks noChangeAspect="1"/>
          </p:cNvPicPr>
          <p:nvPr/>
        </p:nvPicPr>
        <p:blipFill>
          <a:blip r:embed="rId4"/>
          <a:stretch>
            <a:fillRect/>
          </a:stretch>
        </p:blipFill>
        <p:spPr>
          <a:xfrm>
            <a:off x="1633450" y="1495928"/>
            <a:ext cx="2294927" cy="1885459"/>
          </a:xfrm>
          <a:prstGeom prst="rect">
            <a:avLst/>
          </a:prstGeom>
        </p:spPr>
      </p:pic>
      <p:pic>
        <p:nvPicPr>
          <p:cNvPr id="9" name="Picture 8">
            <a:extLst>
              <a:ext uri="{FF2B5EF4-FFF2-40B4-BE49-F238E27FC236}">
                <a16:creationId xmlns:a16="http://schemas.microsoft.com/office/drawing/2014/main" id="{7B2CC937-994C-7844-ABDD-A34B26D0B32D}"/>
              </a:ext>
            </a:extLst>
          </p:cNvPr>
          <p:cNvPicPr>
            <a:picLocks noChangeAspect="1"/>
          </p:cNvPicPr>
          <p:nvPr/>
        </p:nvPicPr>
        <p:blipFill>
          <a:blip r:embed="rId5"/>
          <a:stretch>
            <a:fillRect/>
          </a:stretch>
        </p:blipFill>
        <p:spPr>
          <a:xfrm>
            <a:off x="7872629" y="1394725"/>
            <a:ext cx="2040163" cy="2083880"/>
          </a:xfrm>
          <a:prstGeom prst="rect">
            <a:avLst/>
          </a:prstGeom>
        </p:spPr>
      </p:pic>
      <p:pic>
        <p:nvPicPr>
          <p:cNvPr id="10" name="Picture 9">
            <a:extLst>
              <a:ext uri="{FF2B5EF4-FFF2-40B4-BE49-F238E27FC236}">
                <a16:creationId xmlns:a16="http://schemas.microsoft.com/office/drawing/2014/main" id="{C5162D6D-0FB4-6748-AC9E-A6014446C5B6}"/>
              </a:ext>
            </a:extLst>
          </p:cNvPr>
          <p:cNvPicPr>
            <a:picLocks noChangeAspect="1"/>
          </p:cNvPicPr>
          <p:nvPr/>
        </p:nvPicPr>
        <p:blipFill>
          <a:blip r:embed="rId6"/>
          <a:stretch>
            <a:fillRect/>
          </a:stretch>
        </p:blipFill>
        <p:spPr>
          <a:xfrm>
            <a:off x="4336874" y="1495929"/>
            <a:ext cx="1980684" cy="1933071"/>
          </a:xfrm>
          <a:prstGeom prst="rect">
            <a:avLst/>
          </a:prstGeom>
        </p:spPr>
      </p:pic>
    </p:spTree>
    <p:custDataLst>
      <p:tags r:id="rId1"/>
    </p:custDataLst>
    <p:extLst>
      <p:ext uri="{BB962C8B-B14F-4D97-AF65-F5344CB8AC3E}">
        <p14:creationId xmlns:p14="http://schemas.microsoft.com/office/powerpoint/2010/main" val="35359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err="1"/>
              <a:t>Running</a:t>
            </a:r>
            <a:r>
              <a:rPr lang="da-DK" dirty="0"/>
              <a:t> model</a:t>
            </a:r>
          </a:p>
        </p:txBody>
      </p:sp>
      <p:sp>
        <p:nvSpPr>
          <p:cNvPr id="5" name="Content Placeholder 4"/>
          <p:cNvSpPr>
            <a:spLocks noGrp="1"/>
          </p:cNvSpPr>
          <p:nvPr>
            <p:ph idx="1"/>
          </p:nvPr>
        </p:nvSpPr>
        <p:spPr/>
        <p:txBody>
          <a:bodyPr/>
          <a:lstStyle/>
          <a:p>
            <a:endParaRPr lang="da-DK" dirty="0"/>
          </a:p>
        </p:txBody>
      </p:sp>
      <p:pic>
        <p:nvPicPr>
          <p:cNvPr id="2" name="Picture 1">
            <a:extLst>
              <a:ext uri="{FF2B5EF4-FFF2-40B4-BE49-F238E27FC236}">
                <a16:creationId xmlns:a16="http://schemas.microsoft.com/office/drawing/2014/main" id="{90B04147-AD4A-6D44-9644-F43A7F033E6C}"/>
              </a:ext>
            </a:extLst>
          </p:cNvPr>
          <p:cNvPicPr>
            <a:picLocks noChangeAspect="1"/>
          </p:cNvPicPr>
          <p:nvPr/>
        </p:nvPicPr>
        <p:blipFill>
          <a:blip r:embed="rId4"/>
          <a:stretch>
            <a:fillRect/>
          </a:stretch>
        </p:blipFill>
        <p:spPr>
          <a:xfrm>
            <a:off x="3316194" y="980729"/>
            <a:ext cx="5148993" cy="5079412"/>
          </a:xfrm>
          <a:prstGeom prst="rect">
            <a:avLst/>
          </a:prstGeom>
        </p:spPr>
      </p:pic>
    </p:spTree>
    <p:custDataLst>
      <p:tags r:id="rId1"/>
    </p:custDataLst>
    <p:extLst>
      <p:ext uri="{BB962C8B-B14F-4D97-AF65-F5344CB8AC3E}">
        <p14:creationId xmlns:p14="http://schemas.microsoft.com/office/powerpoint/2010/main" val="279810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9381B-6567-7D41-BF63-71387DF19DEB}"/>
              </a:ext>
            </a:extLst>
          </p:cNvPr>
          <p:cNvSpPr>
            <a:spLocks noGrp="1"/>
          </p:cNvSpPr>
          <p:nvPr>
            <p:ph type="title"/>
          </p:nvPr>
        </p:nvSpPr>
        <p:spPr/>
        <p:txBody>
          <a:bodyPr/>
          <a:lstStyle/>
          <a:p>
            <a:r>
              <a:rPr lang="en-US" dirty="0"/>
              <a:t>Comparing Representations</a:t>
            </a:r>
          </a:p>
        </p:txBody>
      </p:sp>
      <p:sp>
        <p:nvSpPr>
          <p:cNvPr id="8" name="Content Placeholder 7">
            <a:extLst>
              <a:ext uri="{FF2B5EF4-FFF2-40B4-BE49-F238E27FC236}">
                <a16:creationId xmlns:a16="http://schemas.microsoft.com/office/drawing/2014/main" id="{2BDEFE2F-3B70-254F-9FE1-82BA48914DDB}"/>
              </a:ext>
            </a:extLst>
          </p:cNvPr>
          <p:cNvSpPr>
            <a:spLocks noGrp="1"/>
          </p:cNvSpPr>
          <p:nvPr>
            <p:ph sz="quarter" idx="4"/>
          </p:nvPr>
        </p:nvSpPr>
        <p:spPr>
          <a:xfrm>
            <a:off x="1372832" y="4455075"/>
            <a:ext cx="4313701" cy="2402033"/>
          </a:xfrm>
        </p:spPr>
        <p:txBody>
          <a:bodyPr>
            <a:normAutofit/>
          </a:bodyPr>
          <a:lstStyle/>
          <a:p>
            <a:pPr>
              <a:buNone/>
            </a:pPr>
            <a:r>
              <a:rPr lang="en-US" sz="1800" dirty="0"/>
              <a:t>Concise</a:t>
            </a:r>
          </a:p>
          <a:p>
            <a:pPr>
              <a:buNone/>
            </a:pPr>
            <a:r>
              <a:rPr lang="en-US" sz="1800" dirty="0"/>
              <a:t>Conceptually difficult to experiment on</a:t>
            </a:r>
          </a:p>
          <a:p>
            <a:pPr>
              <a:buNone/>
            </a:pPr>
            <a:r>
              <a:rPr lang="en-US" sz="1800" dirty="0"/>
              <a:t>Deterministic -&gt; predicable, less accurate</a:t>
            </a:r>
          </a:p>
          <a:p>
            <a:pPr>
              <a:buNone/>
            </a:pPr>
            <a:r>
              <a:rPr lang="en-US" sz="1800" dirty="0"/>
              <a:t>Few people have necessary training to solve them</a:t>
            </a:r>
          </a:p>
          <a:p>
            <a:pPr>
              <a:buNone/>
            </a:pPr>
            <a:endParaRPr lang="en-US" sz="1800" dirty="0"/>
          </a:p>
        </p:txBody>
      </p:sp>
      <p:pic>
        <p:nvPicPr>
          <p:cNvPr id="9" name="Content Placeholder 8">
            <a:extLst>
              <a:ext uri="{FF2B5EF4-FFF2-40B4-BE49-F238E27FC236}">
                <a16:creationId xmlns:a16="http://schemas.microsoft.com/office/drawing/2014/main" id="{18EA69B8-C4C9-D944-9332-BC5CFBDF891E}"/>
              </a:ext>
            </a:extLst>
          </p:cNvPr>
          <p:cNvPicPr>
            <a:picLocks noGrp="1" noChangeAspect="1"/>
          </p:cNvPicPr>
          <p:nvPr>
            <p:ph sz="half" idx="2"/>
          </p:nvPr>
        </p:nvPicPr>
        <p:blipFill>
          <a:blip r:embed="rId3"/>
          <a:stretch>
            <a:fillRect/>
          </a:stretch>
        </p:blipFill>
        <p:spPr>
          <a:xfrm>
            <a:off x="1901330" y="1588351"/>
            <a:ext cx="2785337" cy="1822757"/>
          </a:xfrm>
          <a:prstGeom prst="rect">
            <a:avLst/>
          </a:prstGeom>
        </p:spPr>
      </p:pic>
      <p:pic>
        <p:nvPicPr>
          <p:cNvPr id="10" name="Picture 9">
            <a:extLst>
              <a:ext uri="{FF2B5EF4-FFF2-40B4-BE49-F238E27FC236}">
                <a16:creationId xmlns:a16="http://schemas.microsoft.com/office/drawing/2014/main" id="{59588B16-7B9C-2942-8C7A-29D71B2AC0BE}"/>
              </a:ext>
            </a:extLst>
          </p:cNvPr>
          <p:cNvPicPr>
            <a:picLocks noChangeAspect="1"/>
          </p:cNvPicPr>
          <p:nvPr/>
        </p:nvPicPr>
        <p:blipFill>
          <a:blip r:embed="rId4"/>
          <a:stretch>
            <a:fillRect/>
          </a:stretch>
        </p:blipFill>
        <p:spPr>
          <a:xfrm>
            <a:off x="5886505" y="1389449"/>
            <a:ext cx="5425455" cy="2935081"/>
          </a:xfrm>
          <a:prstGeom prst="rect">
            <a:avLst/>
          </a:prstGeom>
        </p:spPr>
      </p:pic>
      <p:sp>
        <p:nvSpPr>
          <p:cNvPr id="11" name="Content Placeholder 7">
            <a:extLst>
              <a:ext uri="{FF2B5EF4-FFF2-40B4-BE49-F238E27FC236}">
                <a16:creationId xmlns:a16="http://schemas.microsoft.com/office/drawing/2014/main" id="{C30A4C55-2F58-144F-8238-FE43B02CE281}"/>
              </a:ext>
            </a:extLst>
          </p:cNvPr>
          <p:cNvSpPr txBox="1">
            <a:spLocks/>
          </p:cNvSpPr>
          <p:nvPr/>
        </p:nvSpPr>
        <p:spPr>
          <a:xfrm>
            <a:off x="5886506" y="4455075"/>
            <a:ext cx="6142025" cy="2402033"/>
          </a:xfrm>
          <a:prstGeom prst="rect">
            <a:avLst/>
          </a:prstGeom>
        </p:spPr>
        <p:txBody>
          <a:bodyPr vert="horz" lIns="91416" tIns="45708" rIns="91416" bIns="45708"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Less concise, but underlying logic clear to everyone </a:t>
            </a:r>
          </a:p>
          <a:p>
            <a:r>
              <a:rPr lang="en-US" sz="1800" dirty="0"/>
              <a:t>Kindergarteners understand the logic </a:t>
            </a:r>
          </a:p>
          <a:p>
            <a:r>
              <a:rPr lang="en-US" sz="1800" dirty="0"/>
              <a:t>Easy to experiment on</a:t>
            </a:r>
          </a:p>
          <a:p>
            <a:r>
              <a:rPr lang="en-US" sz="1800" dirty="0"/>
              <a:t>Probabilistic -&gt; less predictable, more accurate</a:t>
            </a:r>
          </a:p>
        </p:txBody>
      </p:sp>
      <p:pic>
        <p:nvPicPr>
          <p:cNvPr id="7" name="Picture 6">
            <a:extLst>
              <a:ext uri="{FF2B5EF4-FFF2-40B4-BE49-F238E27FC236}">
                <a16:creationId xmlns:a16="http://schemas.microsoft.com/office/drawing/2014/main" id="{0644A711-4BA1-3147-A8FC-B7212520A6C1}"/>
              </a:ext>
            </a:extLst>
          </p:cNvPr>
          <p:cNvPicPr>
            <a:picLocks noChangeAspect="1"/>
          </p:cNvPicPr>
          <p:nvPr/>
        </p:nvPicPr>
        <p:blipFill>
          <a:blip r:embed="rId5"/>
          <a:stretch>
            <a:fillRect/>
          </a:stretch>
        </p:blipFill>
        <p:spPr>
          <a:xfrm>
            <a:off x="7716738" y="777892"/>
            <a:ext cx="3595222" cy="3546638"/>
          </a:xfrm>
          <a:prstGeom prst="rect">
            <a:avLst/>
          </a:prstGeom>
        </p:spPr>
      </p:pic>
    </p:spTree>
    <p:extLst>
      <p:ext uri="{BB962C8B-B14F-4D97-AF65-F5344CB8AC3E}">
        <p14:creationId xmlns:p14="http://schemas.microsoft.com/office/powerpoint/2010/main" val="227364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E54F-5867-4362-AF70-E8DDA4D3CD55}"/>
              </a:ext>
            </a:extLst>
          </p:cNvPr>
          <p:cNvSpPr>
            <a:spLocks noGrp="1"/>
          </p:cNvSpPr>
          <p:nvPr>
            <p:ph type="title"/>
          </p:nvPr>
        </p:nvSpPr>
        <p:spPr/>
        <p:txBody>
          <a:bodyPr/>
          <a:lstStyle/>
          <a:p>
            <a:r>
              <a:rPr lang="da-DK" dirty="0"/>
              <a:t>But how does this help learning?</a:t>
            </a:r>
            <a:endParaRPr lang="en-US" dirty="0"/>
          </a:p>
        </p:txBody>
      </p:sp>
      <p:sp>
        <p:nvSpPr>
          <p:cNvPr id="3" name="Content Placeholder 2">
            <a:extLst>
              <a:ext uri="{FF2B5EF4-FFF2-40B4-BE49-F238E27FC236}">
                <a16:creationId xmlns:a16="http://schemas.microsoft.com/office/drawing/2014/main" id="{68380041-4542-4902-A180-F41129C31FA8}"/>
              </a:ext>
            </a:extLst>
          </p:cNvPr>
          <p:cNvSpPr>
            <a:spLocks noGrp="1"/>
          </p:cNvSpPr>
          <p:nvPr>
            <p:ph idx="1"/>
          </p:nvPr>
        </p:nvSpPr>
        <p:spPr/>
        <p:txBody>
          <a:bodyPr>
            <a:normAutofit lnSpcReduction="10000"/>
          </a:bodyPr>
          <a:lstStyle/>
          <a:p>
            <a:r>
              <a:rPr lang="en-US" dirty="0"/>
              <a:t>Give students a laboratory to </a:t>
            </a:r>
          </a:p>
          <a:p>
            <a:r>
              <a:rPr lang="en-US" dirty="0"/>
              <a:t>- test ideas</a:t>
            </a:r>
          </a:p>
          <a:p>
            <a:r>
              <a:rPr lang="en-US" dirty="0"/>
              <a:t>- observe results</a:t>
            </a:r>
          </a:p>
          <a:p>
            <a:r>
              <a:rPr lang="en-US" dirty="0"/>
              <a:t>- work with data</a:t>
            </a:r>
          </a:p>
          <a:p>
            <a:endParaRPr lang="en-US" dirty="0"/>
          </a:p>
          <a:p>
            <a:r>
              <a:rPr lang="en-US" dirty="0"/>
              <a:t>And align their inner, mental model of a phenomenon with the external model</a:t>
            </a:r>
          </a:p>
          <a:p>
            <a:endParaRPr lang="en-US" dirty="0"/>
          </a:p>
          <a:p>
            <a:r>
              <a:rPr lang="en-US" dirty="0"/>
              <a:t>“Complex Systems Thinking”</a:t>
            </a:r>
          </a:p>
        </p:txBody>
      </p:sp>
      <p:sp>
        <p:nvSpPr>
          <p:cNvPr id="4" name="Date Placeholder 3">
            <a:extLst>
              <a:ext uri="{FF2B5EF4-FFF2-40B4-BE49-F238E27FC236}">
                <a16:creationId xmlns:a16="http://schemas.microsoft.com/office/drawing/2014/main" id="{E3FD9AA6-1E8C-484E-B215-9A3ECB1704E1}"/>
              </a:ext>
            </a:extLst>
          </p:cNvPr>
          <p:cNvSpPr>
            <a:spLocks noGrp="1"/>
          </p:cNvSpPr>
          <p:nvPr>
            <p:ph type="dt" sz="half" idx="10"/>
          </p:nvPr>
        </p:nvSpPr>
        <p:spPr/>
        <p:txBody>
          <a:bodyPr/>
          <a:lstStyle/>
          <a:p>
            <a:fld id="{D95B5EE8-A690-4CB2-A888-A1FD31CEF0F2}" type="datetime1">
              <a:rPr lang="en-US" smtClean="0"/>
              <a:t>4/27/21</a:t>
            </a:fld>
            <a:endParaRPr lang="en-US"/>
          </a:p>
        </p:txBody>
      </p:sp>
    </p:spTree>
    <p:extLst>
      <p:ext uri="{BB962C8B-B14F-4D97-AF65-F5344CB8AC3E}">
        <p14:creationId xmlns:p14="http://schemas.microsoft.com/office/powerpoint/2010/main" val="258965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3"/>
          </p:nvPr>
        </p:nvSpPr>
        <p:spPr/>
        <p:txBody>
          <a:bodyPr/>
          <a:lstStyle/>
          <a:p>
            <a:fld id="{EBD85B7D-E9A5-49E0-8ACF-AF93CE3E556F}" type="datetime1">
              <a:rPr lang="da-DK" smtClean="0"/>
              <a:t>27.04.2021</a:t>
            </a:fld>
            <a:r>
              <a:rPr lang="da-DK" dirty="0"/>
              <a:t>26-04-2021</a:t>
            </a:r>
          </a:p>
        </p:txBody>
      </p:sp>
      <p:sp>
        <p:nvSpPr>
          <p:cNvPr id="3" name="Text Placeholder 2"/>
          <p:cNvSpPr>
            <a:spLocks noGrp="1"/>
          </p:cNvSpPr>
          <p:nvPr>
            <p:ph type="body" sz="quarter" idx="16"/>
          </p:nvPr>
        </p:nvSpPr>
        <p:spPr/>
        <p:txBody>
          <a:bodyPr/>
          <a:lstStyle/>
          <a:p>
            <a:pPr lvl="0"/>
            <a:r>
              <a:rPr lang="da-DK" dirty="0"/>
              <a:t>Insert Quote text, for next level ENTER and TAB</a:t>
            </a:r>
            <a:endParaRPr lang="da-DK"/>
          </a:p>
          <a:p>
            <a:pPr lvl="1"/>
            <a:r>
              <a:rPr lang="da-DK" dirty="0"/>
              <a:t>Insert Name</a:t>
            </a:r>
            <a:endParaRPr lang="da-DK"/>
          </a:p>
        </p:txBody>
      </p:sp>
    </p:spTree>
    <p:extLst>
      <p:ext uri="{BB962C8B-B14F-4D97-AF65-F5344CB8AC3E}">
        <p14:creationId xmlns:p14="http://schemas.microsoft.com/office/powerpoint/2010/main" val="11861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5.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229</Words>
  <Application>Microsoft Macintosh PowerPoint</Application>
  <PresentationFormat>Widescreen</PresentationFormat>
  <Paragraphs>40</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AU Passata</vt:lpstr>
      <vt:lpstr>AU Passata Light</vt:lpstr>
      <vt:lpstr>Calibri</vt:lpstr>
      <vt:lpstr>Calibri Light</vt:lpstr>
      <vt:lpstr>Franklin Gothic Book</vt:lpstr>
      <vt:lpstr>Georgia</vt:lpstr>
      <vt:lpstr>Office Theme</vt:lpstr>
      <vt:lpstr>Agent-Based Modeling &amp; Complex Systems</vt:lpstr>
      <vt:lpstr>PowerPoint Presentation</vt:lpstr>
      <vt:lpstr>example of SIMPLE Agent-Based Model</vt:lpstr>
      <vt:lpstr>Running model</vt:lpstr>
      <vt:lpstr>Comparing Representations</vt:lpstr>
      <vt:lpstr>But how does this help learning?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Victoria Schütten Søndergaard</dc:creator>
  <cp:lastModifiedBy>Lisa Victoria Schütten Søndergaard</cp:lastModifiedBy>
  <cp:revision>2</cp:revision>
  <dcterms:created xsi:type="dcterms:W3CDTF">2021-04-27T09:54:11Z</dcterms:created>
  <dcterms:modified xsi:type="dcterms:W3CDTF">2021-04-27T09:59:50Z</dcterms:modified>
</cp:coreProperties>
</file>