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7" r:id="rId3"/>
    <p:sldId id="269" r:id="rId4"/>
    <p:sldId id="271" r:id="rId5"/>
    <p:sldId id="268" r:id="rId6"/>
    <p:sldId id="265" r:id="rId7"/>
    <p:sldId id="260" r:id="rId8"/>
  </p:sldIdLst>
  <p:sldSz cx="12188825" cy="6858000"/>
  <p:notesSz cx="6797675" cy="9926638"/>
  <p:embeddedFontLst>
    <p:embeddedFont>
      <p:font typeface="AU Passata" panose="020B0503030502030804" pitchFamily="34" charset="77"/>
      <p:regular r:id="rId11"/>
      <p:bold r:id="rId12"/>
    </p:embeddedFont>
    <p:embeddedFont>
      <p:font typeface="AU Passata Light" panose="020B0303030902030804" pitchFamily="34" charset="77"/>
      <p:regular r:id="rId13"/>
      <p:bold r:id="rId14"/>
    </p:embeddedFont>
    <p:embeddedFont>
      <p:font typeface="AU Peto" pitchFamily="82" charset="7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itchFamily="2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B8CC3-2D24-4F14-BCCB-558C028A5855}" v="2" dt="2021-05-05T12:18:5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3399" autoAdjust="0"/>
  </p:normalViewPr>
  <p:slideViewPr>
    <p:cSldViewPr snapToObjects="1" showGuides="1">
      <p:cViewPr>
        <p:scale>
          <a:sx n="96" d="100"/>
          <a:sy n="96" d="100"/>
        </p:scale>
        <p:origin x="160" y="5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37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1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May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Center for hybrid </a:t>
            </a:r>
            <a:r>
              <a:rPr lang="da-DK" sz="700" b="0" cap="all" baseline="0" dirty="0" err="1">
                <a:solidFill>
                  <a:schemeClr val="bg1"/>
                </a:solidFill>
                <a:latin typeface="+mn-lt"/>
              </a:rPr>
              <a:t>intelligence</a:t>
            </a: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72097233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80B83-ECFC-184B-A822-6B75302F15B3}"/>
              </a:ext>
            </a:extLst>
          </p:cNvPr>
          <p:cNvSpPr/>
          <p:nvPr userDrawn="1"/>
        </p:nvSpPr>
        <p:spPr>
          <a:xfrm>
            <a:off x="8558245" y="6293644"/>
            <a:ext cx="2016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AU" sz="1000" dirty="0">
                <a:solidFill>
                  <a:schemeClr val="bg1"/>
                </a:solidFill>
              </a:rPr>
              <a:t>Centre for</a:t>
            </a:r>
            <a:br>
              <a:rPr lang="en-AU" sz="1000" dirty="0">
                <a:solidFill>
                  <a:schemeClr val="bg1"/>
                </a:solidFill>
              </a:rPr>
            </a:br>
            <a:r>
              <a:rPr lang="en-AU" sz="900" dirty="0">
                <a:solidFill>
                  <a:schemeClr val="bg1"/>
                </a:solidFill>
              </a:rPr>
              <a:t>Educational Development</a:t>
            </a:r>
            <a:endParaRPr lang="en-AU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1803414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89033205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941511282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73701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 err="1">
                <a:solidFill>
                  <a:schemeClr val="tx1"/>
                </a:solidFill>
                <a:latin typeface="+mn-lt"/>
              </a:rPr>
              <a:t>may</a:t>
            </a: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3284" y="6006159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kern="1200" cap="all" baseline="0" dirty="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rPr>
              <a:t>Center for hybrid </a:t>
            </a:r>
            <a:r>
              <a:rPr lang="da-DK" sz="700" b="0" kern="1200" cap="all" baseline="0" dirty="0" err="1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rPr>
              <a:t>intelligence</a:t>
            </a:r>
            <a:endParaRPr lang="da-DK" sz="700" b="0" kern="1200" cap="all" baseline="0" dirty="0">
              <a:solidFill>
                <a:schemeClr val="tx1"/>
              </a:solidFill>
              <a:latin typeface="AU Passata" pitchFamily="34" charset="0"/>
              <a:ea typeface="+mn-ea"/>
              <a:cs typeface="+mn-cs"/>
            </a:endParaRP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8C7070-03DE-4C4C-9850-4EE9C410BD8F}"/>
              </a:ext>
            </a:extLst>
          </p:cNvPr>
          <p:cNvSpPr/>
          <p:nvPr userDrawn="1"/>
        </p:nvSpPr>
        <p:spPr>
          <a:xfrm>
            <a:off x="8558245" y="6293644"/>
            <a:ext cx="2016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AU" sz="1000" dirty="0"/>
              <a:t>Centre for</a:t>
            </a:r>
            <a:br>
              <a:rPr lang="en-AU" sz="1000" dirty="0"/>
            </a:br>
            <a:r>
              <a:rPr lang="en-AU" sz="900" dirty="0"/>
              <a:t>Educational Development</a:t>
            </a:r>
            <a:endParaRPr lang="en-AU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FD302CDF-B0CB-524B-84A0-D1D1C059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4725144"/>
            <a:ext cx="4346714" cy="7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24CD50-F098-1945-A178-E69CD705CBBD}"/>
              </a:ext>
            </a:extLst>
          </p:cNvPr>
          <p:cNvSpPr/>
          <p:nvPr/>
        </p:nvSpPr>
        <p:spPr>
          <a:xfrm>
            <a:off x="7338055" y="4637273"/>
            <a:ext cx="456273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lang="en-GB" sz="2400" b="1" dirty="0">
                <a:solidFill>
                  <a:schemeClr val="bg1"/>
                </a:solidFill>
              </a:rPr>
              <a:t>Centre for</a:t>
            </a:r>
          </a:p>
          <a:p>
            <a:pPr>
              <a:lnSpc>
                <a:spcPct val="100000"/>
              </a:lnSpc>
              <a:spcBef>
                <a:spcPts val="115"/>
              </a:spcBef>
            </a:pPr>
            <a:r>
              <a:rPr lang="en-GB" sz="2400" b="1" dirty="0">
                <a:solidFill>
                  <a:schemeClr val="bg1"/>
                </a:solidFill>
              </a:rPr>
              <a:t>Educational Development 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BD7BE38-B1B0-BF4C-8118-0A22EC8E5141}"/>
              </a:ext>
            </a:extLst>
          </p:cNvPr>
          <p:cNvSpPr txBox="1">
            <a:spLocks/>
          </p:cNvSpPr>
          <p:nvPr/>
        </p:nvSpPr>
        <p:spPr bwMode="auto">
          <a:xfrm>
            <a:off x="985838" y="2759340"/>
            <a:ext cx="102203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cap="all" baseline="0">
                <a:solidFill>
                  <a:schemeClr val="bg1"/>
                </a:solidFill>
                <a:latin typeface="AU Passata Light" panose="020B03030309020308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9pPr>
          </a:lstStyle>
          <a:p>
            <a:pPr>
              <a:buFontTx/>
            </a:pPr>
            <a:r>
              <a:rPr lang="da-DK" sz="4000" b="0" dirty="0"/>
              <a:t>Agent-</a:t>
            </a:r>
            <a:r>
              <a:rPr lang="da-DK" sz="4000" b="0" dirty="0" err="1"/>
              <a:t>based</a:t>
            </a:r>
            <a:r>
              <a:rPr lang="da-DK" sz="4000" b="0" dirty="0"/>
              <a:t> </a:t>
            </a:r>
            <a:r>
              <a:rPr lang="da-DK" sz="4000" b="0" dirty="0" err="1"/>
              <a:t>modelling</a:t>
            </a:r>
            <a:r>
              <a:rPr lang="da-DK" sz="4000" b="0" dirty="0"/>
              <a:t> of Language </a:t>
            </a:r>
            <a:r>
              <a:rPr lang="da-DK" sz="4000" dirty="0" err="1"/>
              <a:t>development</a:t>
            </a:r>
            <a:r>
              <a:rPr lang="da-DK" sz="4000" dirty="0"/>
              <a:t> on St. Thomas</a:t>
            </a:r>
            <a:endParaRPr lang="en-AU" sz="2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031D-B90E-4538-9217-358114AB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The University </a:t>
            </a:r>
            <a:r>
              <a:rPr lang="da-DK" dirty="0" err="1"/>
              <a:t>curricular</a:t>
            </a:r>
            <a:r>
              <a:rPr lang="da-DK" dirty="0"/>
              <a:t> unit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B015-9128-402D-A158-350F5B3B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Linguistics, BA and MA (2-hour lecture &amp; workshop)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models, and how do they embody ‘theory’?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the limitations of models, and how does that affect what we can know with a model?</a:t>
            </a:r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5336-EB6F-4D24-806E-DD471296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8EED-D014-4517-9F81-EEA0CA3BE1DD}" type="datetime1">
              <a:rPr lang="da-DK" smtClean="0"/>
              <a:t>06.05.2021</a:t>
            </a:fld>
            <a:r>
              <a:rPr lang="da-DK"/>
              <a:t>26-04-2021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BB63C-9678-4127-B306-D7305212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3645024"/>
            <a:ext cx="5089961" cy="23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big question does the model answer?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b="1" dirty="0"/>
              <a:t>What model assumptions must be there for the simulation to result in convergence on a common language?</a:t>
            </a:r>
          </a:p>
          <a:p>
            <a:pPr>
              <a:buNone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/ simulation is a virtual lab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7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791-91D2-4A40-A255-9DE3C37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101-62D7-4D25-AE2A-6B99F00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Remember: the model is a simplification of reality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does it NOT include?</a:t>
            </a:r>
          </a:p>
          <a:p>
            <a:pPr marL="774900" lvl="1" indent="-342900"/>
            <a:r>
              <a:rPr lang="en-US" sz="1400" dirty="0"/>
              <a:t>The lexical development of the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CBD1-E5ED-4B98-B472-4981ED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65F-DB8B-4FE9-A720-86C04E6E45E4}" type="datetime1">
              <a:rPr lang="da-DK" smtClean="0"/>
              <a:t>06.05.2021</a:t>
            </a:fld>
            <a:r>
              <a:rPr lang="da-DK"/>
              <a:t>26-04-2021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03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791-91D2-4A40-A255-9DE3C37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language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101-62D7-4D25-AE2A-6B99F00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their language is represented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WALS-Features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Phonetic and Grammatical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CBD1-E5ED-4B98-B472-4981ED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65F-DB8B-4FE9-A720-86C04E6E45E4}" type="datetime1">
              <a:rPr lang="da-DK" smtClean="0"/>
              <a:t>06.05.2021</a:t>
            </a:fld>
            <a:r>
              <a:rPr lang="da-DK"/>
              <a:t>26-04-2021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F2A41-5F6A-49BD-8F4F-ACF0D550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48" y="2129879"/>
            <a:ext cx="6487988" cy="35978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46B42DB-3152-434F-B6F2-144F5743F0CB}"/>
              </a:ext>
            </a:extLst>
          </p:cNvPr>
          <p:cNvSpPr/>
          <p:nvPr/>
        </p:nvSpPr>
        <p:spPr bwMode="auto">
          <a:xfrm>
            <a:off x="5014292" y="2420888"/>
            <a:ext cx="288032" cy="144016"/>
          </a:xfrm>
          <a:prstGeom prst="right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7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indhold (note-slide)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Overordnet</a:t>
            </a:r>
            <a:r>
              <a:rPr lang="en-GB" dirty="0"/>
              <a:t> </a:t>
            </a:r>
            <a:r>
              <a:rPr lang="en-GB" dirty="0" err="1"/>
              <a:t>indhold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Undervisningskontekst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Agentadfærd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Widgets &amp;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 store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besvarer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Mere </a:t>
            </a:r>
            <a:r>
              <a:rPr lang="en-GB" dirty="0" err="1"/>
              <a:t>specifikke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sammenligning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økonomi</a:t>
            </a:r>
            <a:r>
              <a:rPr lang="en-GB" dirty="0"/>
              <a:t> &gt;&lt; </a:t>
            </a:r>
            <a:r>
              <a:rPr lang="en-GB" dirty="0" err="1"/>
              <a:t>sundhed</a:t>
            </a:r>
            <a:r>
              <a:rPr lang="en-GB" dirty="0"/>
              <a:t>. </a:t>
            </a:r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er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spændende</a:t>
            </a:r>
            <a:r>
              <a:rPr lang="en-GB" dirty="0"/>
              <a:t> </a:t>
            </a:r>
            <a:r>
              <a:rPr lang="en-GB" dirty="0" err="1"/>
              <a:t>kontrast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"Download to try it out for yourself!"</a:t>
            </a:r>
          </a:p>
          <a:p>
            <a:pPr>
              <a:buNone/>
            </a:pP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4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D1CD82A6-EAD7-2F46-B8E3-D0872FCFD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5819" y="4725144"/>
            <a:ext cx="4346714" cy="7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3FEA56-1209-1049-9849-3DDF9A589AF3}"/>
              </a:ext>
            </a:extLst>
          </p:cNvPr>
          <p:cNvSpPr/>
          <p:nvPr/>
        </p:nvSpPr>
        <p:spPr>
          <a:xfrm>
            <a:off x="7338055" y="4637273"/>
            <a:ext cx="456273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lang="en-GB" sz="2400" b="1" dirty="0">
                <a:solidFill>
                  <a:schemeClr val="bg1"/>
                </a:solidFill>
              </a:rPr>
              <a:t>Centre for</a:t>
            </a:r>
          </a:p>
          <a:p>
            <a:pPr>
              <a:lnSpc>
                <a:spcPct val="100000"/>
              </a:lnSpc>
              <a:spcBef>
                <a:spcPts val="115"/>
              </a:spcBef>
            </a:pPr>
            <a:r>
              <a:rPr lang="en-GB" sz="2400" b="1" dirty="0">
                <a:solidFill>
                  <a:schemeClr val="bg1"/>
                </a:solidFill>
              </a:rPr>
              <a:t>Educational Development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7160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Custom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AU Passata Light</vt:lpstr>
      <vt:lpstr>AU Passata</vt:lpstr>
      <vt:lpstr>Calibri</vt:lpstr>
      <vt:lpstr>Arial</vt:lpstr>
      <vt:lpstr>AU Peto</vt:lpstr>
      <vt:lpstr>Georgia</vt:lpstr>
      <vt:lpstr>Wingdings 3</vt:lpstr>
      <vt:lpstr>AU 16:9</vt:lpstr>
      <vt:lpstr>PowerPoint Presentation</vt:lpstr>
      <vt:lpstr>The University curricular unit</vt:lpstr>
      <vt:lpstr>What big question does the model answer?</vt:lpstr>
      <vt:lpstr>Limitations</vt:lpstr>
      <vt:lpstr>Development of language</vt:lpstr>
      <vt:lpstr>Overordnet indhold (note-slide)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2021-05-06T08:30:37Z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637547645962471094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