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5" r:id="rId3"/>
    <p:sldId id="266" r:id="rId4"/>
    <p:sldId id="267" r:id="rId5"/>
    <p:sldId id="268" r:id="rId6"/>
    <p:sldId id="264" r:id="rId7"/>
    <p:sldId id="271" r:id="rId8"/>
    <p:sldId id="258" r:id="rId9"/>
    <p:sldId id="270" r:id="rId10"/>
    <p:sldId id="269" r:id="rId11"/>
    <p:sldId id="260" r:id="rId12"/>
  </p:sldIdLst>
  <p:sldSz cx="12188825" cy="6858000"/>
  <p:notesSz cx="6858000" cy="9144000"/>
  <p:embeddedFontLst>
    <p:embeddedFont>
      <p:font typeface="AU Passata" panose="020B0604020202020204" charset="0"/>
      <p:regular r:id="rId15"/>
      <p:bold r:id="rId16"/>
    </p:embeddedFont>
    <p:embeddedFont>
      <p:font typeface="AU Passata Light" panose="020B060402020202020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A75250-D907-421B-8106-9C955D80066D}" v="40" dt="2021-04-27T09:02:37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1281" autoAdjust="0"/>
  </p:normalViewPr>
  <p:slideViewPr>
    <p:cSldViewPr snapToObjects="1" showGuides="1">
      <p:cViewPr varScale="1">
        <p:scale>
          <a:sx n="70" d="100"/>
          <a:sy n="70" d="100"/>
        </p:scale>
        <p:origin x="1157" y="43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53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83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405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5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523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change affects agent </a:t>
            </a:r>
            <a:r>
              <a:rPr lang="en-GB" dirty="0" err="1"/>
              <a:t>behavior</a:t>
            </a:r>
            <a:r>
              <a:rPr lang="en-GB" dirty="0"/>
              <a:t>: only people with symptoms know they’re infected and start isolating</a:t>
            </a:r>
          </a:p>
          <a:p>
            <a:r>
              <a:rPr lang="en-GB" dirty="0"/>
              <a:t>Notice the non-linearity</a:t>
            </a:r>
          </a:p>
          <a:p>
            <a:r>
              <a:rPr lang="en-GB" dirty="0"/>
              <a:t>(also look at other plots, show in model run: productivity plot and % of people isolating. It’s all connected!</a:t>
            </a:r>
          </a:p>
          <a:p>
            <a:r>
              <a:rPr lang="en-GB" dirty="0"/>
              <a:t>Maybe mention: every run is different, so slight variation (these aren’t average plots, but just plots from single runs)</a:t>
            </a:r>
          </a:p>
          <a:p>
            <a:r>
              <a:rPr lang="en-GB" dirty="0"/>
              <a:t>(notice shorter timescale in the first plot)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All other settings kept constant: initial rate 6%, no interventions, max people 100, 0.2% inf, 13 hours </a:t>
            </a:r>
            <a:r>
              <a:rPr lang="en-GB" dirty="0" err="1"/>
              <a:t>inc</a:t>
            </a:r>
            <a:r>
              <a:rPr lang="en-GB" dirty="0"/>
              <a:t>, 130 hours </a:t>
            </a:r>
            <a:r>
              <a:rPr lang="en-GB" dirty="0" err="1"/>
              <a:t>avg</a:t>
            </a:r>
            <a:r>
              <a:rPr lang="en-GB" dirty="0"/>
              <a:t> dur, isolate if friends isolate OFF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374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57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BSS-skabelon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</a:p>
        </p:txBody>
      </p:sp>
      <p:pic>
        <p:nvPicPr>
          <p:cNvPr id="962594603" name="Secondary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4" name="Logo BS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" y="5997600"/>
            <a:ext cx="600736" cy="601199"/>
          </a:xfrm>
          <a:prstGeom prst="rect">
            <a:avLst/>
          </a:prstGeom>
        </p:spPr>
      </p:pic>
      <p:sp>
        <p:nvSpPr>
          <p:cNvPr id="16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447851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6920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da-DK" sz="900" cap="all" spc="40" baseline="0" dirty="0">
                <a:solidFill>
                  <a:schemeClr val="bg1"/>
                </a:solidFill>
                <a:latin typeface="+mn-lt"/>
              </a:rPr>
              <a:t>
Aarhus Universitet</a:t>
            </a:r>
          </a:p>
          <a:p>
            <a:pPr>
              <a:lnSpc>
                <a:spcPct val="100000"/>
              </a:lnSpc>
              <a:defRPr/>
            </a:pPr>
            <a:endParaRPr lang="da-DK" sz="900" cap="all" spc="4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OFF_logo1Computed"/>
          <p:cNvSpPr/>
          <p:nvPr userDrawn="1"/>
        </p:nvSpPr>
        <p:spPr bwMode="auto">
          <a:xfrm>
            <a:off x="971999" y="5997600"/>
            <a:ext cx="65" cy="313350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900" b="1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900" b="1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27-04-2021</a:t>
            </a:fld>
            <a:r>
              <a:rPr lang="da-DK"/>
              <a:t>26-04-2021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27-04-2021</a:t>
            </a:fld>
            <a:r>
              <a:rPr lang="da-DK"/>
              <a:t>26-04-2021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27-04-2021</a:t>
            </a:fld>
            <a:r>
              <a:rPr lang="da-DK"/>
              <a:t>26-04-2021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27-04-2021</a:t>
            </a:fld>
            <a:r>
              <a:rPr lang="da-DK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27-04-2021</a:t>
            </a:fld>
            <a:r>
              <a:rPr lang="da-DK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27-04-2021</a:t>
            </a:fld>
            <a:r>
              <a:rPr lang="da-DK"/>
              <a:t>26-04-2021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27-04-2021</a:t>
            </a:fld>
            <a:r>
              <a:rPr lang="da-DK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27-04-2021</a:t>
            </a:fld>
            <a:r>
              <a:rPr lang="da-DK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8" name="Slide Number Placeholder 7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27-04-2021</a:t>
            </a:fld>
            <a:r>
              <a:rPr lang="da-DK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4" name="Logo BS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02" y="2229266"/>
            <a:ext cx="2397621" cy="2399468"/>
          </a:xfrm>
          <a:prstGeom prst="rect">
            <a:avLst/>
          </a:prstGeom>
        </p:spPr>
      </p:pic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27-04-2021</a:t>
            </a:fld>
            <a:r>
              <a:rPr lang="da-DK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4901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7" name="Logo BS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0" y="2520000"/>
            <a:ext cx="1650375" cy="1650375"/>
          </a:xfrm>
          <a:prstGeom prst="rect">
            <a:avLst/>
          </a:prstGeom>
        </p:spPr>
      </p:pic>
      <p:sp>
        <p:nvSpPr>
          <p:cNvPr id="6" name="OFF_logo2Computed"/>
          <p:cNvSpPr txBox="1">
            <a:spLocks noChangeArrowheads="1"/>
          </p:cNvSpPr>
          <p:nvPr userDrawn="1"/>
        </p:nvSpPr>
        <p:spPr bwMode="auto">
          <a:xfrm>
            <a:off x="4392000" y="2520000"/>
            <a:ext cx="7480913" cy="86965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93200" rIns="0" bIns="0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da-DK" sz="2300" b="0" cap="all" spc="200" baseline="0" dirty="0">
                <a:solidFill>
                  <a:schemeClr val="bg1"/>
                </a:solidFill>
                <a:latin typeface="AU Passata" panose="020B0503030502030804" pitchFamily="34" charset="0"/>
              </a:rPr>
              <a:t>
Aarhus Universitet</a:t>
            </a:r>
          </a:p>
        </p:txBody>
      </p:sp>
      <p:sp>
        <p:nvSpPr>
          <p:cNvPr id="10" name="OFF_logo1Computed"/>
          <p:cNvSpPr txBox="1">
            <a:spLocks noChangeArrowheads="1"/>
          </p:cNvSpPr>
          <p:nvPr userDrawn="1"/>
        </p:nvSpPr>
        <p:spPr bwMode="auto">
          <a:xfrm>
            <a:off x="4392000" y="2520000"/>
            <a:ext cx="7480913" cy="49523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22400" rIns="0" bIns="0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da-DK" sz="2300" b="1" cap="all" spc="200" baseline="0" dirty="0">
                <a:solidFill>
                  <a:schemeClr val="bg1"/>
                </a:solidFill>
                <a:latin typeface="AU Passata" panose="020B0503030502030804" pitchFamily="34" charset="0"/>
              </a:rPr>
              <a:t>
Institut for Virksomhedsledelse</a:t>
            </a:r>
          </a:p>
        </p:txBody>
      </p:sp>
      <p:sp>
        <p:nvSpPr>
          <p:cNvPr id="9" name="Date Placeholder 1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E7B83056-E73A-4EB1-8793-61FB59C07FBC}" type="datetimeFigureOut">
              <a:rPr lang="da-DK" smtClean="0"/>
              <a:pPr/>
              <a:t>27-04-2021</a:t>
            </a:fld>
            <a:r>
              <a:rPr lang="da-DK"/>
              <a:t>26-04-2021</a:t>
            </a:r>
          </a:p>
        </p:txBody>
      </p:sp>
      <p:sp>
        <p:nvSpPr>
          <p:cNvPr id="11" name="Footer Placeholder 2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2" name="Slide Number Placeholder 4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BSS-skabelon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</a:p>
        </p:txBody>
      </p:sp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451503080" name="Secondary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pic>
        <p:nvPicPr>
          <p:cNvPr id="18" name="Logo BS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" y="5997600"/>
            <a:ext cx="600736" cy="601199"/>
          </a:xfrm>
          <a:prstGeom prst="rect">
            <a:avLst/>
          </a:prstGeom>
        </p:spPr>
      </p:pic>
      <p:sp>
        <p:nvSpPr>
          <p:cNvPr id="17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447851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6920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da-DK" sz="900" cap="all" spc="40" baseline="0" dirty="0">
                <a:solidFill>
                  <a:schemeClr val="bg1"/>
                </a:solidFill>
                <a:latin typeface="+mn-lt"/>
              </a:rPr>
              <a:t>
Aarhus Universitet</a:t>
            </a:r>
          </a:p>
          <a:p>
            <a:pPr>
              <a:lnSpc>
                <a:spcPct val="100000"/>
              </a:lnSpc>
              <a:defRPr/>
            </a:pPr>
            <a:endParaRPr lang="da-DK" sz="900" cap="all" spc="4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FF_logo1Computed"/>
          <p:cNvSpPr/>
          <p:nvPr userDrawn="1"/>
        </p:nvSpPr>
        <p:spPr bwMode="auto">
          <a:xfrm>
            <a:off x="971999" y="5997600"/>
            <a:ext cx="65" cy="313350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900" b="1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900" b="1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27-04-2021</a:t>
            </a:fld>
            <a:r>
              <a:rPr lang="da-DK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BSS-skabelon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</a:p>
        </p:txBody>
      </p:sp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755312998" name="Secondary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pic>
        <p:nvPicPr>
          <p:cNvPr id="16" name="Logo BS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" y="5997600"/>
            <a:ext cx="600736" cy="601199"/>
          </a:xfrm>
          <a:prstGeom prst="rect">
            <a:avLst/>
          </a:prstGeom>
        </p:spPr>
      </p:pic>
      <p:sp>
        <p:nvSpPr>
          <p:cNvPr id="17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447851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6920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da-DK" sz="900" cap="all" spc="40" baseline="0" dirty="0">
                <a:solidFill>
                  <a:schemeClr val="bg1"/>
                </a:solidFill>
                <a:latin typeface="+mn-lt"/>
              </a:rPr>
              <a:t>
Aarhus Universitet</a:t>
            </a:r>
          </a:p>
          <a:p>
            <a:pPr>
              <a:lnSpc>
                <a:spcPct val="100000"/>
              </a:lnSpc>
              <a:defRPr/>
            </a:pPr>
            <a:endParaRPr lang="da-DK" sz="900" cap="all" spc="4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FF_logo1Computed"/>
          <p:cNvSpPr/>
          <p:nvPr userDrawn="1"/>
        </p:nvSpPr>
        <p:spPr bwMode="auto">
          <a:xfrm>
            <a:off x="971999" y="5997600"/>
            <a:ext cx="65" cy="313350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900" b="1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900" b="1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27-04-2021</a:t>
            </a:fld>
            <a:r>
              <a:rPr lang="da-DK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27-04-2021</a:t>
            </a:fld>
            <a:r>
              <a:rPr lang="da-DK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27-04-2021</a:t>
            </a:fld>
            <a:r>
              <a:rPr lang="da-DK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27-04-2021</a:t>
            </a:fld>
            <a:r>
              <a:rPr lang="da-DK"/>
              <a:t>26-04-2021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27-04-2021</a:t>
            </a:fld>
            <a:r>
              <a:rPr lang="da-DK"/>
              <a:t>26-04-2021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27-04-2021</a:t>
            </a:fld>
            <a:r>
              <a:rPr lang="da-DK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27-04-2021</a:t>
            </a:fld>
            <a:r>
              <a:rPr lang="da-DK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pic>
        <p:nvPicPr>
          <p:cNvPr id="1567182751" name="SecondaryLogo_sort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BSS-skabelon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Lisa Victoria Schütten Søndergaard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26. april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Læringsdesigner</a:t>
            </a:r>
          </a:p>
        </p:txBody>
      </p:sp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44503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6920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da-DK" sz="900" cap="all" spc="40" baseline="0" dirty="0">
                <a:solidFill>
                  <a:schemeClr val="tx1"/>
                </a:solidFill>
                <a:latin typeface="+mn-lt"/>
              </a:rPr>
              <a:t>
Aarhus Universitet</a:t>
            </a:r>
          </a:p>
          <a:p>
            <a:pPr>
              <a:lnSpc>
                <a:spcPct val="100000"/>
              </a:lnSpc>
              <a:defRPr/>
            </a:pPr>
            <a:endParaRPr lang="da-DK" sz="900" cap="all" spc="40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313350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900" b="1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
Institut for Virksomhedsledelse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900" b="1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pic>
        <p:nvPicPr>
          <p:cNvPr id="15" name="Logo BSS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" y="5997600"/>
            <a:ext cx="600736" cy="601200"/>
          </a:xfrm>
          <a:prstGeom prst="rect">
            <a:avLst/>
          </a:prstGeom>
        </p:spPr>
      </p:pic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8000" y="6580800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E7B83056-E73A-4EB1-8793-61FB59C07FBC}" type="datetimeFigureOut">
              <a:rPr lang="da-DK" smtClean="0"/>
              <a:pPr/>
              <a:t>27-04-2021</a:t>
            </a:fld>
            <a:r>
              <a:rPr lang="da-DK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9" r:id="rId18"/>
    <p:sldLayoutId id="2147483658" r:id="rId19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r>
              <a:rPr lang="da-DK" dirty="0" err="1"/>
              <a:t>this</a:t>
            </a:r>
            <a:r>
              <a:rPr lang="da-DK" dirty="0"/>
              <a:t> is a </a:t>
            </a:r>
            <a:r>
              <a:rPr lang="da-DK" dirty="0" err="1"/>
              <a:t>title</a:t>
            </a: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Try it out for </a:t>
            </a:r>
            <a:r>
              <a:rPr lang="da-DK" dirty="0" err="1"/>
              <a:t>yourself</a:t>
            </a:r>
            <a:r>
              <a:rPr lang="da-DK" dirty="0"/>
              <a:t>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Download the model at (LINK)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Documentation</a:t>
            </a:r>
            <a:r>
              <a:rPr lang="da-DK" dirty="0"/>
              <a:t> at (LINK)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(more </a:t>
            </a:r>
            <a:r>
              <a:rPr lang="da-DK" dirty="0" err="1"/>
              <a:t>things</a:t>
            </a:r>
            <a:r>
              <a:rPr lang="da-DK" dirty="0"/>
              <a:t> to </a:t>
            </a:r>
            <a:r>
              <a:rPr lang="da-DK" dirty="0" err="1"/>
              <a:t>try</a:t>
            </a:r>
            <a:r>
              <a:rPr lang="da-DK" dirty="0"/>
              <a:t>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(</a:t>
            </a:r>
            <a:r>
              <a:rPr lang="da-DK" dirty="0" err="1"/>
              <a:t>contact</a:t>
            </a:r>
            <a:r>
              <a:rPr lang="da-DK" dirty="0"/>
              <a:t> info?)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E63D211-B6EE-44D2-8DBC-2B2411ACA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913" y="155679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ogo">
            <a:extLst>
              <a:ext uri="{FF2B5EF4-FFF2-40B4-BE49-F238E27FC236}">
                <a16:creationId xmlns:a16="http://schemas.microsoft.com/office/drawing/2014/main" id="{59DD93EE-560B-4DB9-9A91-7519E5573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45" y="3970015"/>
            <a:ext cx="2816542" cy="48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942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Overordnet indhold (note-slide)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Overordnet</a:t>
            </a:r>
            <a:r>
              <a:rPr lang="en-GB" dirty="0"/>
              <a:t> </a:t>
            </a:r>
            <a:r>
              <a:rPr lang="en-GB" dirty="0" err="1"/>
              <a:t>indhold</a:t>
            </a:r>
            <a:r>
              <a:rPr lang="en-GB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Agentadfærd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Undervisningskontekst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Widgets &amp;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Det store </a:t>
            </a:r>
            <a:r>
              <a:rPr lang="en-GB" dirty="0" err="1"/>
              <a:t>spørgsmål</a:t>
            </a:r>
            <a:r>
              <a:rPr lang="en-GB" dirty="0"/>
              <a:t>, </a:t>
            </a:r>
            <a:r>
              <a:rPr lang="en-GB" dirty="0" err="1"/>
              <a:t>modellen</a:t>
            </a:r>
            <a:r>
              <a:rPr lang="en-GB" dirty="0"/>
              <a:t> </a:t>
            </a:r>
            <a:r>
              <a:rPr lang="en-GB" dirty="0" err="1"/>
              <a:t>besvarer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Mere </a:t>
            </a:r>
            <a:r>
              <a:rPr lang="en-GB" dirty="0" err="1"/>
              <a:t>specifikke</a:t>
            </a:r>
            <a:r>
              <a:rPr lang="en-GB" dirty="0"/>
              <a:t> </a:t>
            </a:r>
            <a:r>
              <a:rPr lang="en-GB" dirty="0" err="1"/>
              <a:t>eksempler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sammenligning</a:t>
            </a:r>
            <a:r>
              <a:rPr lang="en-GB" dirty="0"/>
              <a:t>. </a:t>
            </a:r>
            <a:r>
              <a:rPr lang="en-GB" dirty="0" err="1"/>
              <a:t>F.eks</a:t>
            </a:r>
            <a:r>
              <a:rPr lang="en-GB" dirty="0"/>
              <a:t>. </a:t>
            </a:r>
            <a:r>
              <a:rPr lang="en-GB" dirty="0" err="1"/>
              <a:t>økonomi</a:t>
            </a:r>
            <a:r>
              <a:rPr lang="en-GB" dirty="0"/>
              <a:t> &gt;&lt; </a:t>
            </a:r>
            <a:r>
              <a:rPr lang="en-GB" dirty="0" err="1"/>
              <a:t>sundhed</a:t>
            </a:r>
            <a:r>
              <a:rPr lang="en-GB" dirty="0"/>
              <a:t>. </a:t>
            </a:r>
            <a:r>
              <a:rPr lang="en-GB" dirty="0" err="1"/>
              <a:t>Forklar</a:t>
            </a:r>
            <a:r>
              <a:rPr lang="en-GB" dirty="0"/>
              <a:t>: </a:t>
            </a:r>
            <a:r>
              <a:rPr lang="en-GB" dirty="0" err="1"/>
              <a:t>hvorfor</a:t>
            </a:r>
            <a:r>
              <a:rPr lang="en-GB" dirty="0"/>
              <a:t> er det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spændende</a:t>
            </a:r>
            <a:r>
              <a:rPr lang="en-GB" dirty="0"/>
              <a:t> </a:t>
            </a:r>
            <a:r>
              <a:rPr lang="en-GB" dirty="0" err="1"/>
              <a:t>kontrast</a:t>
            </a:r>
            <a:r>
              <a:rPr lang="en-GB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"Download to try it out for yourself!"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43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Agent </a:t>
            </a:r>
            <a:r>
              <a:rPr lang="da-DK" dirty="0" err="1"/>
              <a:t>behavior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Inhabitants in a town (population ≈ 1500)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Households of 1-6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They attend school or work, go to bars and stores, and visit 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Agent </a:t>
            </a:r>
            <a:r>
              <a:rPr lang="en-GB" dirty="0" err="1"/>
              <a:t>behavior</a:t>
            </a:r>
            <a:r>
              <a:rPr lang="en-GB" dirty="0"/>
              <a:t> depends on their age group (child, young adult, adult, elder)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Every agent also has a different level of social needs which affects how often they attend social events</a:t>
            </a:r>
          </a:p>
          <a:p>
            <a:pPr>
              <a:buNone/>
            </a:pPr>
            <a:r>
              <a:rPr lang="en-GB" b="1" dirty="0"/>
              <a:t>But now, a new virus is spreading!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colour of a building indicates the number of infected people there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an agent shows symptoms, they will self isolate in their home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Agents can infect other agents who are in the same building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None/>
            </a:pPr>
            <a:r>
              <a:rPr lang="en-GB" dirty="0"/>
              <a:t>A simulation run stops when there are no infected people left.</a:t>
            </a:r>
          </a:p>
          <a:p>
            <a:pPr marL="342900" indent="-342900"/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E8AFB1-E654-4C3E-92CD-779159AFF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804" y="3501008"/>
            <a:ext cx="1749151" cy="13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152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University curricular unit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Theory of Science, BA and MA (2-hour lecture &amp; workshop)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are models, and how do they embody ‘theory’?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are the limitations of models, and how does that affect what we can know with a model?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9FF4D61A-E1DE-48B4-BC53-DFDA7D53D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876" y="2780928"/>
            <a:ext cx="9131882" cy="29940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955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Widgets and 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5913" y="3546469"/>
            <a:ext cx="11556000" cy="23479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Interventions can be activated before or during a model run. They limit agents’ activities.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Assumptions (virological, economic, behavioural) are set before a model run. They affect how the virus spreads, how productive agents are in different situations, and how agents react if their friends start self isolating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9D708188-1BBC-4FC7-9E6E-FB199E716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540" b="18630"/>
          <a:stretch/>
        </p:blipFill>
        <p:spPr>
          <a:xfrm>
            <a:off x="6272279" y="1373021"/>
            <a:ext cx="2800350" cy="108012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D55B5FD9-B79F-4639-AB2C-0F89643AE3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906"/>
          <a:stretch/>
        </p:blipFill>
        <p:spPr>
          <a:xfrm>
            <a:off x="315913" y="1367316"/>
            <a:ext cx="2800350" cy="1944216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1D0CD208-394D-48C2-8CCB-55DD9DA134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126" b="30807"/>
          <a:stretch/>
        </p:blipFill>
        <p:spPr>
          <a:xfrm>
            <a:off x="3293563" y="1367316"/>
            <a:ext cx="2800350" cy="1944216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1FC7A9B4-6D23-48D2-BB81-00ED25DE9F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7" t="80405" r="-1987" b="151"/>
          <a:stretch/>
        </p:blipFill>
        <p:spPr>
          <a:xfrm>
            <a:off x="9250995" y="1373021"/>
            <a:ext cx="2800350" cy="11778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43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big </a:t>
            </a:r>
            <a:r>
              <a:rPr lang="da-DK" dirty="0" err="1"/>
              <a:t>question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model </a:t>
            </a:r>
            <a:r>
              <a:rPr lang="da-DK" dirty="0" err="1"/>
              <a:t>answer</a:t>
            </a:r>
            <a:r>
              <a:rPr lang="da-DK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(How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strike a balance </a:t>
            </a:r>
            <a:r>
              <a:rPr lang="da-DK" dirty="0" err="1"/>
              <a:t>between</a:t>
            </a:r>
            <a:r>
              <a:rPr lang="da-DK" dirty="0"/>
              <a:t> a </a:t>
            </a:r>
            <a:r>
              <a:rPr lang="da-DK" dirty="0" err="1"/>
              <a:t>healthy</a:t>
            </a:r>
            <a:r>
              <a:rPr lang="da-DK" dirty="0"/>
              <a:t> population/</a:t>
            </a:r>
            <a:r>
              <a:rPr lang="da-DK" dirty="0" err="1"/>
              <a:t>good</a:t>
            </a:r>
            <a:r>
              <a:rPr lang="da-DK" dirty="0"/>
              <a:t> public </a:t>
            </a:r>
            <a:r>
              <a:rPr lang="da-DK" dirty="0" err="1"/>
              <a:t>health</a:t>
            </a:r>
            <a:r>
              <a:rPr lang="da-DK" dirty="0"/>
              <a:t> and a </a:t>
            </a:r>
            <a:r>
              <a:rPr lang="da-DK" dirty="0" err="1"/>
              <a:t>healthy</a:t>
            </a:r>
            <a:r>
              <a:rPr lang="da-DK" dirty="0"/>
              <a:t> </a:t>
            </a:r>
            <a:r>
              <a:rPr lang="da-DK" dirty="0" err="1"/>
              <a:t>economy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an </a:t>
            </a:r>
            <a:r>
              <a:rPr lang="da-DK" dirty="0" err="1"/>
              <a:t>epidemic</a:t>
            </a:r>
            <a:r>
              <a:rPr lang="da-DK" dirty="0"/>
              <a:t>?)</a:t>
            </a:r>
          </a:p>
          <a:p>
            <a:pPr marL="774900" lvl="1" indent="-342900"/>
            <a:r>
              <a:rPr lang="da-DK" dirty="0"/>
              <a:t>(men nej – for det er jo bare </a:t>
            </a:r>
            <a:r>
              <a:rPr lang="da-DK" dirty="0" err="1"/>
              <a:t>productivity</a:t>
            </a:r>
            <a:r>
              <a:rPr lang="da-DK" dirty="0"/>
              <a:t> </a:t>
            </a:r>
            <a:r>
              <a:rPr lang="da-DK" dirty="0" err="1"/>
              <a:t>assumptions</a:t>
            </a:r>
            <a:r>
              <a:rPr lang="da-DK" dirty="0"/>
              <a:t>? @Arthur?)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(</a:t>
            </a:r>
            <a:r>
              <a:rPr lang="da-DK" dirty="0" err="1"/>
              <a:t>another</a:t>
            </a:r>
            <a:r>
              <a:rPr lang="da-DK" dirty="0"/>
              <a:t> BIG </a:t>
            </a:r>
            <a:r>
              <a:rPr lang="da-DK" dirty="0" err="1"/>
              <a:t>question</a:t>
            </a:r>
            <a:r>
              <a:rPr lang="da-DK" dirty="0"/>
              <a:t>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The model </a:t>
            </a:r>
            <a:r>
              <a:rPr lang="da-DK" dirty="0" err="1"/>
              <a:t>may</a:t>
            </a:r>
            <a:r>
              <a:rPr lang="da-DK" dirty="0"/>
              <a:t> not give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answers</a:t>
            </a:r>
            <a:r>
              <a:rPr lang="da-DK" dirty="0"/>
              <a:t>, but it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us</a:t>
            </a:r>
            <a:r>
              <a:rPr lang="da-DK" dirty="0"/>
              <a:t> to ask </a:t>
            </a:r>
            <a:r>
              <a:rPr lang="da-DK" dirty="0" err="1"/>
              <a:t>better</a:t>
            </a:r>
            <a:r>
              <a:rPr lang="da-DK" dirty="0"/>
              <a:t> </a:t>
            </a:r>
            <a:r>
              <a:rPr lang="da-DK" dirty="0" err="1"/>
              <a:t>questions</a:t>
            </a: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073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(cut to </a:t>
            </a:r>
            <a:r>
              <a:rPr lang="da-DK" dirty="0" err="1"/>
              <a:t>showing</a:t>
            </a:r>
            <a:r>
              <a:rPr lang="da-DK" dirty="0"/>
              <a:t> the model in action)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(screen </a:t>
            </a:r>
            <a:r>
              <a:rPr lang="da-DK" dirty="0" err="1"/>
              <a:t>capture</a:t>
            </a:r>
            <a:r>
              <a:rPr lang="da-DK" dirty="0"/>
              <a:t>, video)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09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examples</a:t>
            </a:r>
            <a:r>
              <a:rPr lang="da-DK" dirty="0"/>
              <a:t> and </a:t>
            </a:r>
            <a:r>
              <a:rPr lang="da-DK" dirty="0" err="1"/>
              <a:t>contrasts</a:t>
            </a:r>
            <a:r>
              <a:rPr lang="da-DK" dirty="0"/>
              <a:t> 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err="1"/>
              <a:t>Varying</a:t>
            </a:r>
            <a:r>
              <a:rPr lang="da-DK" b="1" dirty="0"/>
              <a:t> the </a:t>
            </a:r>
            <a:r>
              <a:rPr lang="da-DK" b="1" dirty="0" err="1"/>
              <a:t>percentage</a:t>
            </a:r>
            <a:r>
              <a:rPr lang="da-DK" b="1" dirty="0"/>
              <a:t> of </a:t>
            </a:r>
            <a:r>
              <a:rPr lang="da-DK" b="1" dirty="0" err="1"/>
              <a:t>infected</a:t>
            </a:r>
            <a:r>
              <a:rPr lang="da-DK" b="1" dirty="0"/>
              <a:t> </a:t>
            </a:r>
            <a:r>
              <a:rPr lang="da-DK" b="1" dirty="0" err="1"/>
              <a:t>people</a:t>
            </a:r>
            <a:r>
              <a:rPr lang="da-DK" b="1" dirty="0"/>
              <a:t> </a:t>
            </a:r>
            <a:r>
              <a:rPr lang="da-DK" b="1" dirty="0" err="1"/>
              <a:t>that</a:t>
            </a:r>
            <a:r>
              <a:rPr lang="da-DK" b="1" dirty="0"/>
              <a:t> </a:t>
            </a:r>
            <a:r>
              <a:rPr lang="da-DK" b="1" dirty="0" err="1"/>
              <a:t>develop</a:t>
            </a:r>
            <a:r>
              <a:rPr lang="da-DK" b="1" dirty="0"/>
              <a:t> symptoms</a:t>
            </a:r>
          </a:p>
        </p:txBody>
      </p:sp>
      <p:pic>
        <p:nvPicPr>
          <p:cNvPr id="6" name="Pladsholder til indhold 2">
            <a:extLst>
              <a:ext uri="{FF2B5EF4-FFF2-40B4-BE49-F238E27FC236}">
                <a16:creationId xmlns:a16="http://schemas.microsoft.com/office/drawing/2014/main" id="{670DA834-EBF8-4F16-8455-52EE5D3A5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97" y="2276873"/>
            <a:ext cx="2633051" cy="273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6E4AAF62-BD4A-41F3-97AD-0C6E06B24B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52" y="2276871"/>
            <a:ext cx="2633052" cy="2736308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DD0256D5-9730-4AD3-8109-44CDCD6393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470" y="2276868"/>
            <a:ext cx="2633052" cy="2736309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8331B77F-B7EF-4F0C-A7CE-164E023181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824" y="2276867"/>
            <a:ext cx="2633051" cy="2736307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DE3105C8-A75E-42E8-9724-C9BADB81D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178" y="2276873"/>
            <a:ext cx="2633051" cy="2736307"/>
          </a:xfrm>
          <a:prstGeom prst="rect">
            <a:avLst/>
          </a:prstGeom>
        </p:spPr>
      </p:pic>
      <p:sp>
        <p:nvSpPr>
          <p:cNvPr id="16" name="Tekstfelt 15">
            <a:extLst>
              <a:ext uri="{FF2B5EF4-FFF2-40B4-BE49-F238E27FC236}">
                <a16:creationId xmlns:a16="http://schemas.microsoft.com/office/drawing/2014/main" id="{434A7CC4-D8E0-45CE-8363-7D333C61E8D6}"/>
              </a:ext>
            </a:extLst>
          </p:cNvPr>
          <p:cNvSpPr txBox="1"/>
          <p:nvPr/>
        </p:nvSpPr>
        <p:spPr>
          <a:xfrm>
            <a:off x="1093702" y="4688640"/>
            <a:ext cx="693988" cy="601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500" b="1" dirty="0">
                <a:latin typeface="+mn-lt"/>
              </a:rPr>
              <a:t>100%</a:t>
            </a:r>
            <a:endParaRPr lang="en-GB" sz="1500" b="1" dirty="0">
              <a:latin typeface="+mn-lt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FEBDFB45-545A-4432-B81C-E713BBF032A8}"/>
              </a:ext>
            </a:extLst>
          </p:cNvPr>
          <p:cNvSpPr txBox="1"/>
          <p:nvPr/>
        </p:nvSpPr>
        <p:spPr>
          <a:xfrm>
            <a:off x="3729092" y="4688640"/>
            <a:ext cx="693988" cy="601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500" b="1" dirty="0">
                <a:latin typeface="+mn-lt"/>
              </a:rPr>
              <a:t>75%</a:t>
            </a:r>
            <a:endParaRPr lang="en-GB" sz="1500" b="1" dirty="0">
              <a:latin typeface="+mn-lt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D9E76FAA-8242-4813-BA24-F4B7EC6E4243}"/>
              </a:ext>
            </a:extLst>
          </p:cNvPr>
          <p:cNvSpPr txBox="1"/>
          <p:nvPr/>
        </p:nvSpPr>
        <p:spPr>
          <a:xfrm>
            <a:off x="6036624" y="4704429"/>
            <a:ext cx="693988" cy="601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500" b="1" dirty="0">
                <a:latin typeface="+mn-lt"/>
              </a:rPr>
              <a:t>50%</a:t>
            </a:r>
            <a:endParaRPr lang="en-GB" sz="1500" b="1" dirty="0">
              <a:latin typeface="+mn-lt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B98CBB0E-5C41-431D-9CF2-8D8D667E0850}"/>
              </a:ext>
            </a:extLst>
          </p:cNvPr>
          <p:cNvSpPr txBox="1"/>
          <p:nvPr/>
        </p:nvSpPr>
        <p:spPr>
          <a:xfrm>
            <a:off x="8355556" y="4704429"/>
            <a:ext cx="693988" cy="601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500" b="1" dirty="0">
                <a:latin typeface="+mn-lt"/>
              </a:rPr>
              <a:t>25%</a:t>
            </a:r>
            <a:endParaRPr lang="en-GB" sz="1500" b="1" dirty="0">
              <a:latin typeface="+mn-lt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75A4DE56-6C2E-4259-AA69-079CD7BBBD28}"/>
              </a:ext>
            </a:extLst>
          </p:cNvPr>
          <p:cNvSpPr txBox="1"/>
          <p:nvPr/>
        </p:nvSpPr>
        <p:spPr>
          <a:xfrm>
            <a:off x="10702924" y="4704429"/>
            <a:ext cx="693988" cy="601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500" b="1" dirty="0">
                <a:latin typeface="+mn-lt"/>
              </a:rPr>
              <a:t>0%</a:t>
            </a:r>
            <a:endParaRPr lang="en-GB" sz="1500" b="1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examples</a:t>
            </a:r>
            <a:r>
              <a:rPr lang="da-DK" dirty="0"/>
              <a:t> and </a:t>
            </a:r>
            <a:r>
              <a:rPr lang="da-DK" dirty="0" err="1"/>
              <a:t>contrasts</a:t>
            </a:r>
            <a:r>
              <a:rPr lang="da-DK" dirty="0"/>
              <a:t> 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Interventions: </a:t>
            </a:r>
            <a:r>
              <a:rPr lang="da-DK" b="1" dirty="0" err="1"/>
              <a:t>close</a:t>
            </a:r>
            <a:r>
              <a:rPr lang="da-DK" b="1" dirty="0"/>
              <a:t> schools, </a:t>
            </a:r>
            <a:r>
              <a:rPr lang="da-DK" b="1" dirty="0" err="1"/>
              <a:t>workplaces</a:t>
            </a:r>
            <a:r>
              <a:rPr lang="da-DK" b="1" dirty="0"/>
              <a:t>, and bars + </a:t>
            </a:r>
            <a:r>
              <a:rPr lang="da-DK" b="1" dirty="0" err="1"/>
              <a:t>restrict</a:t>
            </a:r>
            <a:r>
              <a:rPr lang="da-DK" b="1" dirty="0"/>
              <a:t> </a:t>
            </a:r>
            <a:r>
              <a:rPr lang="da-DK" b="1" dirty="0" err="1"/>
              <a:t>nr</a:t>
            </a:r>
            <a:r>
              <a:rPr lang="da-DK" b="1" dirty="0"/>
              <a:t> of </a:t>
            </a:r>
            <a:r>
              <a:rPr lang="da-DK" b="1" dirty="0" err="1"/>
              <a:t>people</a:t>
            </a:r>
            <a:endParaRPr lang="da-DK" b="1" dirty="0"/>
          </a:p>
          <a:p>
            <a:r>
              <a:rPr lang="da-DK" dirty="0" err="1"/>
              <a:t>Governmental</a:t>
            </a:r>
            <a:r>
              <a:rPr lang="da-DK" dirty="0"/>
              <a:t> action: go </a:t>
            </a:r>
            <a:r>
              <a:rPr lang="da-DK" dirty="0" err="1"/>
              <a:t>into</a:t>
            </a:r>
            <a:r>
              <a:rPr lang="da-DK" dirty="0"/>
              <a:t> heavy lockdown</a:t>
            </a:r>
          </a:p>
          <a:p>
            <a:r>
              <a:rPr lang="da-DK" dirty="0"/>
              <a:t>(show live (</a:t>
            </a:r>
            <a:r>
              <a:rPr lang="da-DK" dirty="0" err="1"/>
              <a:t>sped</a:t>
            </a:r>
            <a:r>
              <a:rPr lang="da-DK" dirty="0"/>
              <a:t>-up) model run, </a:t>
            </a:r>
            <a:r>
              <a:rPr lang="da-DK" dirty="0" err="1"/>
              <a:t>insert</a:t>
            </a:r>
            <a:r>
              <a:rPr lang="da-DK" dirty="0"/>
              <a:t> </a:t>
            </a:r>
            <a:r>
              <a:rPr lang="da-DK" dirty="0" err="1"/>
              <a:t>pictures</a:t>
            </a:r>
            <a:r>
              <a:rPr lang="da-DK" dirty="0"/>
              <a:t> </a:t>
            </a:r>
            <a:r>
              <a:rPr lang="da-DK" dirty="0" err="1"/>
              <a:t>here</a:t>
            </a:r>
            <a:r>
              <a:rPr lang="da-DK" dirty="0"/>
              <a:t>)</a:t>
            </a:r>
          </a:p>
          <a:p>
            <a:r>
              <a:rPr lang="da-DK" dirty="0"/>
              <a:t>(</a:t>
            </a:r>
            <a:r>
              <a:rPr lang="da-DK" dirty="0" err="1"/>
              <a:t>if</a:t>
            </a:r>
            <a:r>
              <a:rPr lang="da-DK" dirty="0"/>
              <a:t> done all at </a:t>
            </a:r>
            <a:r>
              <a:rPr lang="da-DK" dirty="0" err="1"/>
              <a:t>once</a:t>
            </a:r>
            <a:r>
              <a:rPr lang="da-DK" dirty="0"/>
              <a:t>, clear shift in all plots)</a:t>
            </a:r>
          </a:p>
          <a:p>
            <a:endParaRPr lang="da-DK" dirty="0"/>
          </a:p>
          <a:p>
            <a:r>
              <a:rPr lang="da-DK" dirty="0"/>
              <a:t>Show </a:t>
            </a:r>
            <a:r>
              <a:rPr lang="da-DK" dirty="0" err="1"/>
              <a:t>effects</a:t>
            </a:r>
            <a:r>
              <a:rPr lang="da-DK" dirty="0"/>
              <a:t> on: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infections</a:t>
            </a:r>
            <a:r>
              <a:rPr lang="da-DK" dirty="0"/>
              <a:t> &gt;&lt; </a:t>
            </a:r>
            <a:r>
              <a:rPr lang="da-DK" dirty="0" err="1"/>
              <a:t>productivity</a:t>
            </a:r>
            <a:r>
              <a:rPr lang="da-DK" dirty="0"/>
              <a:t> (</a:t>
            </a:r>
            <a:r>
              <a:rPr lang="da-DK" dirty="0" err="1"/>
              <a:t>assumption</a:t>
            </a:r>
            <a:r>
              <a:rPr lang="da-DK" dirty="0"/>
              <a:t> </a:t>
            </a:r>
            <a:r>
              <a:rPr lang="da-DK" dirty="0" err="1"/>
              <a:t>it’ll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worse</a:t>
            </a:r>
            <a:r>
              <a:rPr lang="da-DK" dirty="0"/>
              <a:t> from home)…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</a:t>
            </a:r>
            <a:r>
              <a:rPr lang="da-DK" dirty="0" err="1"/>
              <a:t>think</a:t>
            </a:r>
            <a:r>
              <a:rPr lang="da-DK" dirty="0"/>
              <a:t> </a:t>
            </a:r>
            <a:r>
              <a:rPr lang="da-DK" dirty="0" err="1"/>
              <a:t>critically</a:t>
            </a:r>
            <a:r>
              <a:rPr lang="da-DK" dirty="0"/>
              <a:t>: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model NOT </a:t>
            </a:r>
            <a:r>
              <a:rPr lang="da-DK" dirty="0" err="1"/>
              <a:t>include</a:t>
            </a:r>
            <a:r>
              <a:rPr lang="da-DK" dirty="0"/>
              <a:t>? (</a:t>
            </a:r>
            <a:r>
              <a:rPr lang="da-DK" dirty="0" err="1"/>
              <a:t>e.g</a:t>
            </a:r>
            <a:r>
              <a:rPr lang="da-DK" dirty="0"/>
              <a:t>. agents’ </a:t>
            </a:r>
            <a:r>
              <a:rPr lang="da-DK" dirty="0" err="1"/>
              <a:t>psychological</a:t>
            </a:r>
            <a:r>
              <a:rPr lang="da-DK" dirty="0"/>
              <a:t> </a:t>
            </a:r>
            <a:r>
              <a:rPr lang="da-DK" dirty="0" err="1"/>
              <a:t>wellbeing</a:t>
            </a:r>
            <a:r>
              <a:rPr lang="da-DK" dirty="0"/>
              <a:t>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46649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44036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502858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54973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502858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502858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502858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502858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471609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502858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502858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5028580"/>
</p:tagLst>
</file>

<file path=ppt/theme/theme1.xml><?xml version="1.0" encoding="utf-8"?>
<a:theme xmlns:a="http://schemas.openxmlformats.org/drawingml/2006/main" name="BSS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Microsoft Office PowerPoint</Application>
  <PresentationFormat>Brugerdefineret</PresentationFormat>
  <Paragraphs>78</Paragraphs>
  <Slides>11</Slides>
  <Notes>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7" baseType="lpstr">
      <vt:lpstr>Arial</vt:lpstr>
      <vt:lpstr>AU Passata Light</vt:lpstr>
      <vt:lpstr>Calibri</vt:lpstr>
      <vt:lpstr>AU Passata</vt:lpstr>
      <vt:lpstr>Georgia</vt:lpstr>
      <vt:lpstr>BSS 16:9</vt:lpstr>
      <vt:lpstr>this is a title</vt:lpstr>
      <vt:lpstr>Overordnet indhold (note-slide)</vt:lpstr>
      <vt:lpstr>Agent behavior</vt:lpstr>
      <vt:lpstr>The University curricular unit</vt:lpstr>
      <vt:lpstr>Widgets and interface</vt:lpstr>
      <vt:lpstr>What big question does the model answer?</vt:lpstr>
      <vt:lpstr>(cut to showing the model in action)</vt:lpstr>
      <vt:lpstr>(Specific examples and contrasts 1)</vt:lpstr>
      <vt:lpstr>(Specific examples and contrasts 2)</vt:lpstr>
      <vt:lpstr>Try it out for yourself!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2021-04-27T09:26:22Z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636116758097597385</vt:lpwstr>
  </property>
  <property fmtid="{D5CDD505-2E9C-101B-9397-08002B2CF9AE}" pid="59" name="UserProfileId">
    <vt:lpwstr>637547645962471094</vt:lpwstr>
  </property>
  <property fmtid="{D5CDD505-2E9C-101B-9397-08002B2CF9AE}" pid="60" name="TemplafyTimeStamp">
    <vt:lpwstr>2017-03-02T07:52:54.0768626Z</vt:lpwstr>
  </property>
  <property fmtid="{D5CDD505-2E9C-101B-9397-08002B2CF9AE}" pid="61" name="OfficeID">
    <vt:lpwstr>1071</vt:lpwstr>
  </property>
  <property fmtid="{D5CDD505-2E9C-101B-9397-08002B2CF9AE}" pid="62" name="colorthemechange">
    <vt:lpwstr>True</vt:lpwstr>
  </property>
</Properties>
</file>