
<file path=[Content_Types].xml><?xml version="1.0" encoding="utf-8"?>
<Types xmlns="http://schemas.openxmlformats.org/package/2006/content-types">
  <Default Extension="bin" ContentType="image/png"/>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61" r:id="rId2"/>
    <p:sldId id="262" r:id="rId3"/>
    <p:sldId id="322" r:id="rId4"/>
    <p:sldId id="323" r:id="rId5"/>
    <p:sldId id="258" r:id="rId6"/>
    <p:sldId id="265" r:id="rId7"/>
    <p:sldId id="271" r:id="rId8"/>
    <p:sldId id="260" r:id="rId9"/>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3"/>
    <p:restoredTop sz="68118"/>
  </p:normalViewPr>
  <p:slideViewPr>
    <p:cSldViewPr snapToGrid="0" snapToObjects="1">
      <p:cViewPr>
        <p:scale>
          <a:sx n="84" d="100"/>
          <a:sy n="84" d="100"/>
        </p:scale>
        <p:origin x="108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6E3288-2BFF-D24B-8033-DDD22F4694D5}" type="datetimeFigureOut">
              <a:rPr lang="de-DE" smtClean="0"/>
              <a:t>01.05.21</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9E6FA-95B4-B24C-BBD9-3FF2D3C6402C}" type="slidenum">
              <a:rPr lang="de-DE" smtClean="0"/>
              <a:t>‹#›</a:t>
            </a:fld>
            <a:endParaRPr lang="de-DE"/>
          </a:p>
        </p:txBody>
      </p:sp>
    </p:spTree>
    <p:extLst>
      <p:ext uri="{BB962C8B-B14F-4D97-AF65-F5344CB8AC3E}">
        <p14:creationId xmlns:p14="http://schemas.microsoft.com/office/powerpoint/2010/main" val="2163919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K" sz="1200" kern="1200" dirty="0">
                <a:solidFill>
                  <a:schemeClr val="tx1"/>
                </a:solidFill>
                <a:effectLst/>
                <a:latin typeface="+mn-lt"/>
                <a:ea typeface="+mn-ea"/>
                <a:cs typeface="+mn-cs"/>
              </a:rPr>
              <a:t>Welcome to this video about EDU-IT.</a:t>
            </a:r>
          </a:p>
          <a:p>
            <a:r>
              <a:rPr lang="en-DK" sz="1200" kern="1200" dirty="0">
                <a:solidFill>
                  <a:schemeClr val="tx1"/>
                </a:solidFill>
                <a:effectLst/>
                <a:latin typeface="+mn-lt"/>
                <a:ea typeface="+mn-ea"/>
                <a:cs typeface="+mn-cs"/>
              </a:rPr>
              <a:t> </a:t>
            </a:r>
          </a:p>
          <a:p>
            <a:r>
              <a:rPr lang="en-DK" sz="1200" kern="1200" dirty="0">
                <a:solidFill>
                  <a:schemeClr val="tx1"/>
                </a:solidFill>
                <a:effectLst/>
                <a:latin typeface="+mn-lt"/>
                <a:ea typeface="+mn-ea"/>
                <a:cs typeface="+mn-cs"/>
              </a:rPr>
              <a:t>We are a team working under Science at Home for Aarhus University, and we develop learning materials for students at university-level.</a:t>
            </a:r>
          </a:p>
          <a:p>
            <a:endParaRPr lang="de-DE" dirty="0"/>
          </a:p>
        </p:txBody>
      </p:sp>
      <p:sp>
        <p:nvSpPr>
          <p:cNvPr id="4" name="Slide Number Placeholder 3"/>
          <p:cNvSpPr>
            <a:spLocks noGrp="1"/>
          </p:cNvSpPr>
          <p:nvPr>
            <p:ph type="sldNum" sz="quarter" idx="5"/>
          </p:nvPr>
        </p:nvSpPr>
        <p:spPr/>
        <p:txBody>
          <a:bodyPr/>
          <a:lstStyle/>
          <a:p>
            <a:fld id="{FC59E6FA-95B4-B24C-BBD9-3FF2D3C6402C}" type="slidenum">
              <a:rPr lang="de-DE" smtClean="0"/>
              <a:t>1</a:t>
            </a:fld>
            <a:endParaRPr lang="de-DE"/>
          </a:p>
        </p:txBody>
      </p:sp>
    </p:spTree>
    <p:extLst>
      <p:ext uri="{BB962C8B-B14F-4D97-AF65-F5344CB8AC3E}">
        <p14:creationId xmlns:p14="http://schemas.microsoft.com/office/powerpoint/2010/main" val="3213926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K" sz="1200" kern="1200" dirty="0">
                <a:solidFill>
                  <a:schemeClr val="tx1"/>
                </a:solidFill>
                <a:effectLst/>
                <a:latin typeface="+mn-lt"/>
                <a:ea typeface="+mn-ea"/>
                <a:cs typeface="+mn-cs"/>
              </a:rPr>
              <a:t>We create ABMs, which we like to think of as virtual laboratories. We use available data to build simulation-like models, which enables students to investigate and test out hypotheses in fields in which carrying out similar investigations in the real world is not possible for some reason, whether it be economical, ethical reasons or practical reasons.</a:t>
            </a:r>
          </a:p>
          <a:p>
            <a:endParaRPr lang="de-DE" dirty="0"/>
          </a:p>
        </p:txBody>
      </p:sp>
      <p:sp>
        <p:nvSpPr>
          <p:cNvPr id="4" name="Slide Number Placeholder 3"/>
          <p:cNvSpPr>
            <a:spLocks noGrp="1"/>
          </p:cNvSpPr>
          <p:nvPr>
            <p:ph type="sldNum" sz="quarter" idx="5"/>
          </p:nvPr>
        </p:nvSpPr>
        <p:spPr/>
        <p:txBody>
          <a:bodyPr/>
          <a:lstStyle/>
          <a:p>
            <a:fld id="{FC59E6FA-95B4-B24C-BBD9-3FF2D3C6402C}" type="slidenum">
              <a:rPr lang="de-DE" smtClean="0"/>
              <a:t>2</a:t>
            </a:fld>
            <a:endParaRPr lang="de-DE"/>
          </a:p>
        </p:txBody>
      </p:sp>
    </p:spTree>
    <p:extLst>
      <p:ext uri="{BB962C8B-B14F-4D97-AF65-F5344CB8AC3E}">
        <p14:creationId xmlns:p14="http://schemas.microsoft.com/office/powerpoint/2010/main" val="66749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rtl="0"/>
            <a:r>
              <a:rPr lang="en-GB" sz="1200" b="0" i="0" u="none" strike="noStrike" kern="1200" dirty="0">
                <a:solidFill>
                  <a:schemeClr val="tx1"/>
                </a:solidFill>
                <a:effectLst/>
                <a:latin typeface="+mn-lt"/>
                <a:ea typeface="+mn-ea"/>
                <a:cs typeface="+mn-cs"/>
              </a:rPr>
              <a:t>The departments that we have collaborated with so far include linguistics and theory of science.</a:t>
            </a:r>
            <a:endParaRPr lang="en-GB" b="0" dirty="0">
              <a:effectLst/>
            </a:endParaRPr>
          </a:p>
          <a:p>
            <a:pPr rtl="0"/>
            <a:endParaRPr lang="en-GB" sz="1200" b="0" i="0" u="none" strike="noStrike" kern="1200" dirty="0">
              <a:solidFill>
                <a:schemeClr val="tx1"/>
              </a:solidFill>
              <a:effectLst/>
              <a:latin typeface="+mn-lt"/>
              <a:ea typeface="+mn-ea"/>
              <a:cs typeface="+mn-cs"/>
            </a:endParaRPr>
          </a:p>
          <a:p>
            <a:pPr rtl="0"/>
            <a:r>
              <a:rPr lang="en-GB" sz="1200" b="0" i="0" u="none" strike="noStrike" kern="1200" dirty="0">
                <a:solidFill>
                  <a:schemeClr val="tx1"/>
                </a:solidFill>
                <a:effectLst/>
                <a:latin typeface="+mn-lt"/>
                <a:ea typeface="+mn-ea"/>
                <a:cs typeface="+mn-cs"/>
              </a:rPr>
              <a:t>With theory of science, we made a model to try to understand the spread of virus in a society during an epidemic.</a:t>
            </a:r>
          </a:p>
          <a:p>
            <a:pPr rtl="0"/>
            <a:br>
              <a:rPr lang="en-GB" b="0" dirty="0">
                <a:effectLst/>
              </a:rPr>
            </a:br>
            <a:r>
              <a:rPr lang="en-GB" sz="1200" b="0" i="0" u="none" strike="noStrike" kern="1200" dirty="0">
                <a:solidFill>
                  <a:schemeClr val="tx1"/>
                </a:solidFill>
                <a:effectLst/>
                <a:latin typeface="+mn-lt"/>
                <a:ea typeface="+mn-ea"/>
                <a:cs typeface="+mn-cs"/>
              </a:rPr>
              <a:t>With the linguistics department, we looked into how a creole (new language) might emerge, when different language-speaking people meet and need to communicate.</a:t>
            </a:r>
          </a:p>
          <a:p>
            <a:pPr rtl="0"/>
            <a:endParaRPr lang="en-GB"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DK" sz="1200" kern="1200" dirty="0">
                <a:solidFill>
                  <a:schemeClr val="tx1"/>
                </a:solidFill>
                <a:effectLst/>
                <a:latin typeface="+mn-lt"/>
                <a:ea typeface="+mn-ea"/>
                <a:cs typeface="+mn-cs"/>
              </a:rPr>
              <a:t>If you are interested in learning more about these models, they are available here on the website.</a:t>
            </a:r>
          </a:p>
          <a:p>
            <a:pPr rtl="0"/>
            <a:r>
              <a:rPr lang="en-GB" sz="1200" b="0" i="0" u="none" strike="noStrike" kern="1200" dirty="0">
                <a:solidFill>
                  <a:schemeClr val="tx1"/>
                </a:solidFill>
                <a:effectLst/>
                <a:latin typeface="+mn-lt"/>
                <a:ea typeface="+mn-ea"/>
                <a:cs typeface="+mn-cs"/>
              </a:rPr>
              <a:t>And now, allow me to elaborate on what exactly agent-based models are.</a:t>
            </a:r>
            <a:endParaRPr lang="en-GB" b="0" dirty="0">
              <a:effectLst/>
            </a:endParaRPr>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3</a:t>
            </a:fld>
            <a:endParaRPr lang="en-GB" dirty="0"/>
          </a:p>
        </p:txBody>
      </p:sp>
    </p:spTree>
    <p:extLst>
      <p:ext uri="{BB962C8B-B14F-4D97-AF65-F5344CB8AC3E}">
        <p14:creationId xmlns:p14="http://schemas.microsoft.com/office/powerpoint/2010/main" val="3888712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DK" sz="1200" kern="1200" dirty="0">
                <a:solidFill>
                  <a:schemeClr val="tx1"/>
                </a:solidFill>
                <a:effectLst/>
                <a:latin typeface="+mn-lt"/>
                <a:ea typeface="+mn-ea"/>
                <a:cs typeface="+mn-cs"/>
              </a:rPr>
              <a:t>ABM</a:t>
            </a:r>
            <a:r>
              <a:rPr lang="en-US" sz="1200" kern="1200" dirty="0">
                <a:solidFill>
                  <a:schemeClr val="tx1"/>
                </a:solidFill>
                <a:effectLst/>
                <a:latin typeface="+mn-lt"/>
                <a:ea typeface="+mn-ea"/>
                <a:cs typeface="+mn-cs"/>
              </a:rPr>
              <a:t>s</a:t>
            </a:r>
            <a:r>
              <a:rPr lang="en-DK" sz="1200" kern="1200" dirty="0">
                <a:solidFill>
                  <a:schemeClr val="tx1"/>
                </a:solidFill>
                <a:effectLst/>
                <a:latin typeface="+mn-lt"/>
                <a:ea typeface="+mn-ea"/>
                <a:cs typeface="+mn-cs"/>
              </a:rPr>
              <a:t> are computational representations of complex systems; that is phenomena, that consists of several autonomously interacting parts, which makes them difficult to make predictions about! Because they are non-linear and prone to feedback loops etc.</a:t>
            </a:r>
          </a:p>
          <a:p>
            <a:r>
              <a:rPr lang="en-DK" sz="1200" kern="1200" dirty="0">
                <a:solidFill>
                  <a:schemeClr val="tx1"/>
                </a:solidFill>
                <a:effectLst/>
                <a:latin typeface="+mn-lt"/>
                <a:ea typeface="+mn-ea"/>
                <a:cs typeface="+mn-cs"/>
              </a:rPr>
              <a:t> </a:t>
            </a:r>
          </a:p>
          <a:p>
            <a:r>
              <a:rPr lang="en-DK" sz="1200" kern="1200" dirty="0">
                <a:solidFill>
                  <a:schemeClr val="tx1"/>
                </a:solidFill>
                <a:effectLst/>
                <a:latin typeface="+mn-lt"/>
                <a:ea typeface="+mn-ea"/>
                <a:cs typeface="+mn-cs"/>
              </a:rPr>
              <a:t>Let’s make it clearer with an example: Here is an ecosystem consisting of </a:t>
            </a:r>
            <a:r>
              <a:rPr lang="da-DK" sz="1200" kern="1200" dirty="0" err="1">
                <a:solidFill>
                  <a:schemeClr val="tx1"/>
                </a:solidFill>
                <a:effectLst/>
                <a:latin typeface="+mn-lt"/>
                <a:ea typeface="+mn-ea"/>
                <a:cs typeface="+mn-cs"/>
              </a:rPr>
              <a:t>three</a:t>
            </a:r>
            <a:r>
              <a:rPr lang="da-DK" sz="1200" kern="1200" dirty="0">
                <a:solidFill>
                  <a:schemeClr val="tx1"/>
                </a:solidFill>
                <a:effectLst/>
                <a:latin typeface="+mn-lt"/>
                <a:ea typeface="+mn-ea"/>
                <a:cs typeface="+mn-cs"/>
              </a:rPr>
              <a:t> elements: W</a:t>
            </a:r>
            <a:r>
              <a:rPr lang="en-DK" sz="1200" kern="1200" dirty="0">
                <a:solidFill>
                  <a:schemeClr val="tx1"/>
                </a:solidFill>
                <a:effectLst/>
                <a:latin typeface="+mn-lt"/>
                <a:ea typeface="+mn-ea"/>
                <a:cs typeface="+mn-cs"/>
              </a:rPr>
              <a:t>olves, sheep, and grass.</a:t>
            </a:r>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4</a:t>
            </a:fld>
            <a:endParaRPr lang="en-GB" dirty="0"/>
          </a:p>
        </p:txBody>
      </p:sp>
    </p:spTree>
    <p:extLst>
      <p:ext uri="{BB962C8B-B14F-4D97-AF65-F5344CB8AC3E}">
        <p14:creationId xmlns:p14="http://schemas.microsoft.com/office/powerpoint/2010/main" val="405544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DK" sz="1200" kern="1200" dirty="0">
                <a:solidFill>
                  <a:schemeClr val="tx1"/>
                </a:solidFill>
                <a:effectLst/>
                <a:latin typeface="+mn-lt"/>
                <a:ea typeface="+mn-ea"/>
                <a:cs typeface="+mn-cs"/>
              </a:rPr>
              <a:t>We know that each of these three groups have different behaviors from one another. We can generalize their behavior to build an ABM. We need to describe how the group functions and interacts with the others.</a:t>
            </a:r>
          </a:p>
          <a:p>
            <a:r>
              <a:rPr lang="en-US" sz="1200" b="1" kern="1200" dirty="0">
                <a:solidFill>
                  <a:schemeClr val="tx1"/>
                </a:solidFill>
                <a:effectLst/>
                <a:latin typeface="+mn-lt"/>
                <a:ea typeface="+mn-ea"/>
                <a:cs typeface="+mn-cs"/>
              </a:rPr>
              <a:t> </a:t>
            </a:r>
            <a:endParaRPr lang="en-DK" sz="1200" kern="1200" dirty="0">
              <a:solidFill>
                <a:schemeClr val="tx1"/>
              </a:solidFill>
              <a:effectLst/>
              <a:latin typeface="+mn-lt"/>
              <a:ea typeface="+mn-ea"/>
              <a:cs typeface="+mn-cs"/>
            </a:endParaRPr>
          </a:p>
          <a:p>
            <a:r>
              <a:rPr lang="en-DK" sz="1200" kern="1200" dirty="0">
                <a:solidFill>
                  <a:schemeClr val="tx1"/>
                </a:solidFill>
                <a:effectLst/>
                <a:latin typeface="+mn-lt"/>
                <a:ea typeface="+mn-ea"/>
                <a:cs typeface="+mn-cs"/>
              </a:rPr>
              <a:t>In this case, we can say that </a:t>
            </a:r>
            <a:r>
              <a:rPr lang="en-DK" sz="1200" b="1" kern="1200" dirty="0">
                <a:solidFill>
                  <a:schemeClr val="tx1"/>
                </a:solidFill>
                <a:effectLst/>
                <a:latin typeface="+mn-lt"/>
                <a:ea typeface="+mn-ea"/>
                <a:cs typeface="+mn-cs"/>
              </a:rPr>
              <a:t>wolves</a:t>
            </a:r>
            <a:r>
              <a:rPr lang="en-DK" sz="1200" kern="1200" dirty="0">
                <a:solidFill>
                  <a:schemeClr val="tx1"/>
                </a:solidFill>
                <a:effectLst/>
                <a:latin typeface="+mn-lt"/>
                <a:ea typeface="+mn-ea"/>
                <a:cs typeface="+mn-cs"/>
              </a:rPr>
              <a:t> need energy to live</a:t>
            </a:r>
            <a:r>
              <a:rPr lang="en-DK" sz="1200" i="1" kern="1200" dirty="0">
                <a:solidFill>
                  <a:schemeClr val="tx1"/>
                </a:solidFill>
                <a:effectLst/>
                <a:latin typeface="+mn-lt"/>
                <a:ea typeface="+mn-ea"/>
                <a:cs typeface="+mn-cs"/>
              </a:rPr>
              <a:t>, </a:t>
            </a:r>
            <a:r>
              <a:rPr lang="en-DK" sz="1200" kern="1200" dirty="0">
                <a:solidFill>
                  <a:schemeClr val="tx1"/>
                </a:solidFill>
                <a:effectLst/>
                <a:latin typeface="+mn-lt"/>
                <a:ea typeface="+mn-ea"/>
                <a:cs typeface="+mn-cs"/>
              </a:rPr>
              <a:t>and they get that from eating sheep. If they don’t get that energy, they die. If they get a surplus of energy, there is a chance that they will reproduce.</a:t>
            </a:r>
          </a:p>
          <a:p>
            <a:r>
              <a:rPr lang="en-DK" sz="1200" kern="1200" dirty="0">
                <a:solidFill>
                  <a:schemeClr val="tx1"/>
                </a:solidFill>
                <a:effectLst/>
                <a:latin typeface="+mn-lt"/>
                <a:ea typeface="+mn-ea"/>
                <a:cs typeface="+mn-cs"/>
              </a:rPr>
              <a:t> </a:t>
            </a:r>
          </a:p>
          <a:p>
            <a:r>
              <a:rPr lang="en-DK" sz="1200" kern="1200" dirty="0">
                <a:solidFill>
                  <a:schemeClr val="tx1"/>
                </a:solidFill>
                <a:effectLst/>
                <a:latin typeface="+mn-lt"/>
                <a:ea typeface="+mn-ea"/>
                <a:cs typeface="+mn-cs"/>
              </a:rPr>
              <a:t>Similarly for the sheep, they also need energy to live, which they get from eating grass. If they don’t get enough, they die. If they get plenty energy, they reproduce. Oh, and then they might get eaten by a hungry wolf.</a:t>
            </a:r>
          </a:p>
          <a:p>
            <a:r>
              <a:rPr lang="en-DK" sz="1200" kern="1200" dirty="0">
                <a:solidFill>
                  <a:schemeClr val="tx1"/>
                </a:solidFill>
                <a:effectLst/>
                <a:latin typeface="+mn-lt"/>
                <a:ea typeface="+mn-ea"/>
                <a:cs typeface="+mn-cs"/>
              </a:rPr>
              <a:t> </a:t>
            </a:r>
          </a:p>
          <a:p>
            <a:r>
              <a:rPr lang="en-DK" sz="1200" kern="1200" dirty="0">
                <a:solidFill>
                  <a:schemeClr val="tx1"/>
                </a:solidFill>
                <a:effectLst/>
                <a:latin typeface="+mn-lt"/>
                <a:ea typeface="+mn-ea"/>
                <a:cs typeface="+mn-cs"/>
              </a:rPr>
              <a:t>Finally, we have a third agent – the grass, which has a very simply behavior. It can be eaten by sheep; in which case it will take a certain amount of time for it to regrow.</a:t>
            </a:r>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5</a:t>
            </a:fld>
            <a:endParaRPr lang="en-GB" dirty="0"/>
          </a:p>
        </p:txBody>
      </p:sp>
    </p:spTree>
    <p:extLst>
      <p:ext uri="{BB962C8B-B14F-4D97-AF65-F5344CB8AC3E}">
        <p14:creationId xmlns:p14="http://schemas.microsoft.com/office/powerpoint/2010/main" val="2432168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DK" sz="1200" kern="1200" dirty="0">
                <a:solidFill>
                  <a:schemeClr val="tx1"/>
                </a:solidFill>
                <a:effectLst/>
                <a:latin typeface="+mn-lt"/>
                <a:ea typeface="+mn-ea"/>
                <a:cs typeface="+mn-cs"/>
              </a:rPr>
              <a:t>So, now we have described the agents of the systems and the behavior between them. And just like that, we have described a complex system in such simple terms that even a kindergartener could understand it.</a:t>
            </a:r>
          </a:p>
          <a:p>
            <a:r>
              <a:rPr lang="en-US" sz="1200" b="1" kern="1200" dirty="0">
                <a:solidFill>
                  <a:schemeClr val="tx1"/>
                </a:solidFill>
                <a:effectLst/>
                <a:latin typeface="+mn-lt"/>
                <a:ea typeface="+mn-ea"/>
                <a:cs typeface="+mn-cs"/>
              </a:rPr>
              <a:t> </a:t>
            </a:r>
            <a:endParaRPr lang="en-DK" sz="1200" kern="1200" dirty="0">
              <a:solidFill>
                <a:schemeClr val="tx1"/>
              </a:solidFill>
              <a:effectLst/>
              <a:latin typeface="+mn-lt"/>
              <a:ea typeface="+mn-ea"/>
              <a:cs typeface="+mn-cs"/>
            </a:endParaRPr>
          </a:p>
          <a:p>
            <a:r>
              <a:rPr lang="en-DK" sz="1200" kern="1200" dirty="0">
                <a:solidFill>
                  <a:schemeClr val="tx1"/>
                </a:solidFill>
                <a:effectLst/>
                <a:latin typeface="+mn-lt"/>
                <a:ea typeface="+mn-ea"/>
                <a:cs typeface="+mn-cs"/>
              </a:rPr>
              <a:t>*run the model*</a:t>
            </a:r>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6</a:t>
            </a:fld>
            <a:endParaRPr lang="en-GB" dirty="0"/>
          </a:p>
        </p:txBody>
      </p:sp>
    </p:spTree>
    <p:extLst>
      <p:ext uri="{BB962C8B-B14F-4D97-AF65-F5344CB8AC3E}">
        <p14:creationId xmlns:p14="http://schemas.microsoft.com/office/powerpoint/2010/main" val="2882896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K" sz="1200" kern="1200" dirty="0">
                <a:solidFill>
                  <a:schemeClr val="tx1"/>
                </a:solidFill>
                <a:effectLst/>
                <a:latin typeface="+mn-lt"/>
                <a:ea typeface="+mn-ea"/>
                <a:cs typeface="+mn-cs"/>
              </a:rPr>
              <a:t>If we compare the ABM that we have just made to its mathematical equivalent, it is clear that understanding the mathematical model is much more difficult. And this is a great strength of ABM – the underlying logic is </a:t>
            </a:r>
            <a:r>
              <a:rPr lang="en-DK" sz="1200" i="1" kern="1200" dirty="0">
                <a:solidFill>
                  <a:schemeClr val="tx1"/>
                </a:solidFill>
                <a:effectLst/>
                <a:latin typeface="+mn-lt"/>
                <a:ea typeface="+mn-ea"/>
                <a:cs typeface="+mn-cs"/>
              </a:rPr>
              <a:t>very clear.</a:t>
            </a:r>
            <a:endParaRPr lang="en-DK" sz="1200" kern="1200" dirty="0">
              <a:solidFill>
                <a:schemeClr val="tx1"/>
              </a:solidFill>
              <a:effectLst/>
              <a:latin typeface="+mn-lt"/>
              <a:ea typeface="+mn-ea"/>
              <a:cs typeface="+mn-cs"/>
            </a:endParaRPr>
          </a:p>
          <a:p>
            <a:r>
              <a:rPr lang="en-DK" sz="1200" i="1" kern="1200" dirty="0">
                <a:solidFill>
                  <a:schemeClr val="tx1"/>
                </a:solidFill>
                <a:effectLst/>
                <a:latin typeface="+mn-lt"/>
                <a:ea typeface="+mn-ea"/>
                <a:cs typeface="+mn-cs"/>
              </a:rPr>
              <a:t> </a:t>
            </a:r>
            <a:endParaRPr lang="en-DK" sz="1200" kern="1200" dirty="0">
              <a:solidFill>
                <a:schemeClr val="tx1"/>
              </a:solidFill>
              <a:effectLst/>
              <a:latin typeface="+mn-lt"/>
              <a:ea typeface="+mn-ea"/>
              <a:cs typeface="+mn-cs"/>
            </a:endParaRPr>
          </a:p>
          <a:p>
            <a:r>
              <a:rPr lang="en-DK" sz="1200" kern="1200" dirty="0">
                <a:solidFill>
                  <a:schemeClr val="tx1"/>
                </a:solidFill>
                <a:effectLst/>
                <a:latin typeface="+mn-lt"/>
                <a:ea typeface="+mn-ea"/>
                <a:cs typeface="+mn-cs"/>
              </a:rPr>
              <a:t> </a:t>
            </a:r>
          </a:p>
          <a:p>
            <a:r>
              <a:rPr lang="en-DK" sz="1200" kern="1200" dirty="0">
                <a:solidFill>
                  <a:schemeClr val="tx1"/>
                </a:solidFill>
                <a:effectLst/>
                <a:latin typeface="+mn-lt"/>
                <a:ea typeface="+mn-ea"/>
                <a:cs typeface="+mn-cs"/>
              </a:rPr>
              <a:t>Another strength is that it is easy experiment on. We can test out ideas and observe the results. For example, what do we expect to happen if the grass regrows </a:t>
            </a:r>
            <a:r>
              <a:rPr lang="en-DK" sz="1200" i="1" kern="1200" dirty="0">
                <a:solidFill>
                  <a:schemeClr val="tx1"/>
                </a:solidFill>
                <a:effectLst/>
                <a:latin typeface="+mn-lt"/>
                <a:ea typeface="+mn-ea"/>
                <a:cs typeface="+mn-cs"/>
              </a:rPr>
              <a:t>faster? </a:t>
            </a:r>
            <a:r>
              <a:rPr lang="en-DK" sz="1200" kern="1200" dirty="0">
                <a:solidFill>
                  <a:schemeClr val="tx1"/>
                </a:solidFill>
                <a:effectLst/>
                <a:latin typeface="+mn-lt"/>
                <a:ea typeface="+mn-ea"/>
                <a:cs typeface="+mn-cs"/>
              </a:rPr>
              <a:t>The results might very well surprise us! Because the outcomes of complex systems are indeed difficult to predict – but, ABM enables us not only to test out our ideas, but also helps us to think in longer causal chains and as a consequence make better predictions in the future.</a:t>
            </a:r>
          </a:p>
        </p:txBody>
      </p:sp>
      <p:sp>
        <p:nvSpPr>
          <p:cNvPr id="4" name="Slide Number Placeholder 3"/>
          <p:cNvSpPr>
            <a:spLocks noGrp="1"/>
          </p:cNvSpPr>
          <p:nvPr>
            <p:ph type="sldNum" sz="quarter" idx="5"/>
          </p:nvPr>
        </p:nvSpPr>
        <p:spPr/>
        <p:txBody>
          <a:bodyPr/>
          <a:lstStyle/>
          <a:p>
            <a:pPr>
              <a:defRPr/>
            </a:pPr>
            <a:fld id="{72C160C3-3AB6-49C1-8001-AFDAD271EB5B}" type="slidenum">
              <a:rPr lang="en-GB" smtClean="0"/>
              <a:pPr>
                <a:defRPr/>
              </a:pPr>
              <a:t>7</a:t>
            </a:fld>
            <a:endParaRPr lang="en-GB" dirty="0"/>
          </a:p>
        </p:txBody>
      </p:sp>
    </p:spTree>
    <p:extLst>
      <p:ext uri="{BB962C8B-B14F-4D97-AF65-F5344CB8AC3E}">
        <p14:creationId xmlns:p14="http://schemas.microsoft.com/office/powerpoint/2010/main" val="1591447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GB"/>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8</a:t>
            </a:fld>
            <a:endParaRPr lang="en-GB" dirty="0"/>
          </a:p>
        </p:txBody>
      </p:sp>
    </p:spTree>
    <p:extLst>
      <p:ext uri="{BB962C8B-B14F-4D97-AF65-F5344CB8AC3E}">
        <p14:creationId xmlns:p14="http://schemas.microsoft.com/office/powerpoint/2010/main" val="313124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bin"/><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4B341-0E74-2644-822E-1C22D3CBB99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de-DE"/>
          </a:p>
        </p:txBody>
      </p:sp>
      <p:sp>
        <p:nvSpPr>
          <p:cNvPr id="3" name="Subtitle 2">
            <a:extLst>
              <a:ext uri="{FF2B5EF4-FFF2-40B4-BE49-F238E27FC236}">
                <a16:creationId xmlns:a16="http://schemas.microsoft.com/office/drawing/2014/main" id="{FE72803D-D660-9C42-BBD6-2DD961BEE7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de-DE"/>
          </a:p>
        </p:txBody>
      </p:sp>
      <p:sp>
        <p:nvSpPr>
          <p:cNvPr id="4" name="Date Placeholder 3">
            <a:extLst>
              <a:ext uri="{FF2B5EF4-FFF2-40B4-BE49-F238E27FC236}">
                <a16:creationId xmlns:a16="http://schemas.microsoft.com/office/drawing/2014/main" id="{AEACD376-48A8-5746-921B-52B7E59BB9EB}"/>
              </a:ext>
            </a:extLst>
          </p:cNvPr>
          <p:cNvSpPr>
            <a:spLocks noGrp="1"/>
          </p:cNvSpPr>
          <p:nvPr>
            <p:ph type="dt" sz="half" idx="10"/>
          </p:nvPr>
        </p:nvSpPr>
        <p:spPr/>
        <p:txBody>
          <a:bodyPr/>
          <a:lstStyle/>
          <a:p>
            <a:fld id="{64B26858-E8C0-4C48-885F-CDC682789A1B}" type="datetimeFigureOut">
              <a:rPr lang="de-DE" smtClean="0"/>
              <a:t>01.05.21</a:t>
            </a:fld>
            <a:endParaRPr lang="de-DE"/>
          </a:p>
        </p:txBody>
      </p:sp>
      <p:sp>
        <p:nvSpPr>
          <p:cNvPr id="5" name="Footer Placeholder 4">
            <a:extLst>
              <a:ext uri="{FF2B5EF4-FFF2-40B4-BE49-F238E27FC236}">
                <a16:creationId xmlns:a16="http://schemas.microsoft.com/office/drawing/2014/main" id="{96078B90-B90B-D241-BD0A-B93194AFDF8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7BAC4DD7-8E23-A74B-A14D-7E810761BB8E}"/>
              </a:ext>
            </a:extLst>
          </p:cNvPr>
          <p:cNvSpPr>
            <a:spLocks noGrp="1"/>
          </p:cNvSpPr>
          <p:nvPr>
            <p:ph type="sldNum" sz="quarter" idx="12"/>
          </p:nvPr>
        </p:nvSpPr>
        <p:spPr/>
        <p:txBody>
          <a:bodyPr/>
          <a:lstStyle/>
          <a:p>
            <a:fld id="{E4DF9125-724B-9348-8353-6ACCF1E668B0}" type="slidenum">
              <a:rPr lang="de-DE" smtClean="0"/>
              <a:t>‹#›</a:t>
            </a:fld>
            <a:endParaRPr lang="de-DE"/>
          </a:p>
        </p:txBody>
      </p:sp>
    </p:spTree>
    <p:extLst>
      <p:ext uri="{BB962C8B-B14F-4D97-AF65-F5344CB8AC3E}">
        <p14:creationId xmlns:p14="http://schemas.microsoft.com/office/powerpoint/2010/main" val="2120030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70D7-24CD-E848-A89B-6C735195DD55}"/>
              </a:ext>
            </a:extLst>
          </p:cNvPr>
          <p:cNvSpPr>
            <a:spLocks noGrp="1"/>
          </p:cNvSpPr>
          <p:nvPr>
            <p:ph type="title"/>
          </p:nvPr>
        </p:nvSpPr>
        <p:spPr/>
        <p:txBody>
          <a:bodyPr/>
          <a:lstStyle/>
          <a:p>
            <a:r>
              <a:rPr lang="en-GB"/>
              <a:t>Click to edit Master title style</a:t>
            </a:r>
            <a:endParaRPr lang="de-DE"/>
          </a:p>
        </p:txBody>
      </p:sp>
      <p:sp>
        <p:nvSpPr>
          <p:cNvPr id="3" name="Vertical Text Placeholder 2">
            <a:extLst>
              <a:ext uri="{FF2B5EF4-FFF2-40B4-BE49-F238E27FC236}">
                <a16:creationId xmlns:a16="http://schemas.microsoft.com/office/drawing/2014/main" id="{62286FF3-C782-6A41-8209-EDE75E49169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8130054D-0996-CD4E-88B2-239A837F4327}"/>
              </a:ext>
            </a:extLst>
          </p:cNvPr>
          <p:cNvSpPr>
            <a:spLocks noGrp="1"/>
          </p:cNvSpPr>
          <p:nvPr>
            <p:ph type="dt" sz="half" idx="10"/>
          </p:nvPr>
        </p:nvSpPr>
        <p:spPr/>
        <p:txBody>
          <a:bodyPr/>
          <a:lstStyle/>
          <a:p>
            <a:fld id="{64B26858-E8C0-4C48-885F-CDC682789A1B}" type="datetimeFigureOut">
              <a:rPr lang="de-DE" smtClean="0"/>
              <a:t>01.05.21</a:t>
            </a:fld>
            <a:endParaRPr lang="de-DE"/>
          </a:p>
        </p:txBody>
      </p:sp>
      <p:sp>
        <p:nvSpPr>
          <p:cNvPr id="5" name="Footer Placeholder 4">
            <a:extLst>
              <a:ext uri="{FF2B5EF4-FFF2-40B4-BE49-F238E27FC236}">
                <a16:creationId xmlns:a16="http://schemas.microsoft.com/office/drawing/2014/main" id="{0A41637B-DA6C-4A46-9B21-CAE9CF075339}"/>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9E746DCC-E98E-214D-91FD-25F8C2558375}"/>
              </a:ext>
            </a:extLst>
          </p:cNvPr>
          <p:cNvSpPr>
            <a:spLocks noGrp="1"/>
          </p:cNvSpPr>
          <p:nvPr>
            <p:ph type="sldNum" sz="quarter" idx="12"/>
          </p:nvPr>
        </p:nvSpPr>
        <p:spPr/>
        <p:txBody>
          <a:bodyPr/>
          <a:lstStyle/>
          <a:p>
            <a:fld id="{E4DF9125-724B-9348-8353-6ACCF1E668B0}" type="slidenum">
              <a:rPr lang="de-DE" smtClean="0"/>
              <a:t>‹#›</a:t>
            </a:fld>
            <a:endParaRPr lang="de-DE"/>
          </a:p>
        </p:txBody>
      </p:sp>
    </p:spTree>
    <p:extLst>
      <p:ext uri="{BB962C8B-B14F-4D97-AF65-F5344CB8AC3E}">
        <p14:creationId xmlns:p14="http://schemas.microsoft.com/office/powerpoint/2010/main" val="1832529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02FDDE-FEDF-2C48-A184-CA859BDBE85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de-DE"/>
          </a:p>
        </p:txBody>
      </p:sp>
      <p:sp>
        <p:nvSpPr>
          <p:cNvPr id="3" name="Vertical Text Placeholder 2">
            <a:extLst>
              <a:ext uri="{FF2B5EF4-FFF2-40B4-BE49-F238E27FC236}">
                <a16:creationId xmlns:a16="http://schemas.microsoft.com/office/drawing/2014/main" id="{E5B8093A-B5BD-C545-90D3-43BACE446E9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1EE5D5AB-E949-3945-B432-D89EB04AEEA2}"/>
              </a:ext>
            </a:extLst>
          </p:cNvPr>
          <p:cNvSpPr>
            <a:spLocks noGrp="1"/>
          </p:cNvSpPr>
          <p:nvPr>
            <p:ph type="dt" sz="half" idx="10"/>
          </p:nvPr>
        </p:nvSpPr>
        <p:spPr/>
        <p:txBody>
          <a:bodyPr/>
          <a:lstStyle/>
          <a:p>
            <a:fld id="{64B26858-E8C0-4C48-885F-CDC682789A1B}" type="datetimeFigureOut">
              <a:rPr lang="de-DE" smtClean="0"/>
              <a:t>01.05.21</a:t>
            </a:fld>
            <a:endParaRPr lang="de-DE"/>
          </a:p>
        </p:txBody>
      </p:sp>
      <p:sp>
        <p:nvSpPr>
          <p:cNvPr id="5" name="Footer Placeholder 4">
            <a:extLst>
              <a:ext uri="{FF2B5EF4-FFF2-40B4-BE49-F238E27FC236}">
                <a16:creationId xmlns:a16="http://schemas.microsoft.com/office/drawing/2014/main" id="{EE9BB1F5-29FA-9348-97F0-B904F859D1C1}"/>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78447066-4375-FD43-AA0D-D81AB17F33E9}"/>
              </a:ext>
            </a:extLst>
          </p:cNvPr>
          <p:cNvSpPr>
            <a:spLocks noGrp="1"/>
          </p:cNvSpPr>
          <p:nvPr>
            <p:ph type="sldNum" sz="quarter" idx="12"/>
          </p:nvPr>
        </p:nvSpPr>
        <p:spPr/>
        <p:txBody>
          <a:bodyPr/>
          <a:lstStyle/>
          <a:p>
            <a:fld id="{E4DF9125-724B-9348-8353-6ACCF1E668B0}" type="slidenum">
              <a:rPr lang="de-DE" smtClean="0"/>
              <a:t>‹#›</a:t>
            </a:fld>
            <a:endParaRPr lang="de-DE"/>
          </a:p>
        </p:txBody>
      </p:sp>
    </p:spTree>
    <p:extLst>
      <p:ext uri="{BB962C8B-B14F-4D97-AF65-F5344CB8AC3E}">
        <p14:creationId xmlns:p14="http://schemas.microsoft.com/office/powerpoint/2010/main" val="3371680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eldias">
    <p:spTree>
      <p:nvGrpSpPr>
        <p:cNvPr id="1" name=""/>
        <p:cNvGrpSpPr/>
        <p:nvPr/>
      </p:nvGrpSpPr>
      <p:grpSpPr>
        <a:xfrm>
          <a:off x="0" y="0"/>
          <a:ext cx="0" cy="0"/>
          <a:chOff x="0" y="0"/>
          <a:chExt cx="0" cy="0"/>
        </a:xfrm>
      </p:grpSpPr>
      <p:pic>
        <p:nvPicPr>
          <p:cNvPr id="54" name="Farvet baggrund"/>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a:solidFill>
            <a:schemeClr val="tx2"/>
          </a:solidFill>
        </p:spPr>
      </p:pic>
      <p:sp>
        <p:nvSpPr>
          <p:cNvPr id="34819" name="Title 1"/>
          <p:cNvSpPr>
            <a:spLocks noGrp="1" noChangeArrowheads="1"/>
          </p:cNvSpPr>
          <p:nvPr>
            <p:ph type="ctrTitle"/>
          </p:nvPr>
        </p:nvSpPr>
        <p:spPr>
          <a:xfrm>
            <a:off x="986095" y="2851675"/>
            <a:ext cx="10222987" cy="923330"/>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da-DK" dirty="0"/>
              <a:t>Click to edit Master title style</a:t>
            </a:r>
            <a:endParaRPr lang="da-DK"/>
          </a:p>
        </p:txBody>
      </p:sp>
      <p:sp>
        <p:nvSpPr>
          <p:cNvPr id="15" name="TextBox 14"/>
          <p:cNvSpPr txBox="1"/>
          <p:nvPr userDrawn="1"/>
        </p:nvSpPr>
        <p:spPr>
          <a:xfrm>
            <a:off x="-1974112" y="3082507"/>
            <a:ext cx="1826368" cy="307777"/>
          </a:xfrm>
          <a:prstGeom prst="rect">
            <a:avLst/>
          </a:prstGeom>
          <a:noFill/>
        </p:spPr>
        <p:txBody>
          <a:bodyPr wrap="square" lIns="0" tIns="0" rIns="0" bIns="0" rtlCol="0">
            <a:spAutoFit/>
          </a:bodyPr>
          <a:lstStyle/>
          <a:p>
            <a:pPr algn="r">
              <a:lnSpc>
                <a:spcPct val="100000"/>
              </a:lnSpc>
            </a:pPr>
            <a:r>
              <a:rPr lang="da-DK" sz="1000" baseline="0" noProof="1">
                <a:solidFill>
                  <a:schemeClr val="tx1">
                    <a:lumMod val="75000"/>
                    <a:lumOff val="25000"/>
                  </a:schemeClr>
                </a:solidFill>
              </a:rPr>
              <a:t>Ændr 2. linje eller ord til</a:t>
            </a:r>
            <a:endParaRPr lang="da-DK" sz="1800"/>
          </a:p>
          <a:p>
            <a:pPr algn="r">
              <a:lnSpc>
                <a:spcPct val="100000"/>
              </a:lnSpc>
            </a:pPr>
            <a:r>
              <a:rPr lang="da-DK" sz="1000" noProof="1">
                <a:solidFill>
                  <a:schemeClr val="tx1">
                    <a:lumMod val="75000"/>
                    <a:lumOff val="25000"/>
                  </a:schemeClr>
                </a:solidFill>
              </a:rPr>
              <a:t>AU Passata Bold</a:t>
            </a:r>
            <a:endParaRPr lang="da-DK" sz="4799" dirty="0"/>
          </a:p>
        </p:txBody>
      </p:sp>
      <p:sp>
        <p:nvSpPr>
          <p:cNvPr id="33" name="OFF_logo2Computed"/>
          <p:cNvSpPr txBox="1">
            <a:spLocks noChangeArrowheads="1"/>
          </p:cNvSpPr>
          <p:nvPr userDrawn="1"/>
        </p:nvSpPr>
        <p:spPr bwMode="auto">
          <a:xfrm>
            <a:off x="972254" y="5997600"/>
            <a:ext cx="2350657" cy="852044"/>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bg1"/>
                </a:solidFill>
                <a:latin typeface="AU Passata Light" pitchFamily="34" charset="0"/>
              </a:rPr>
              <a:t>
Aarhus Universitet</a:t>
            </a:r>
          </a:p>
        </p:txBody>
      </p:sp>
      <p:sp>
        <p:nvSpPr>
          <p:cNvPr id="34" name="Date_DateCustomA"/>
          <p:cNvSpPr txBox="1">
            <a:spLocks noChangeArrowheads="1"/>
          </p:cNvSpPr>
          <p:nvPr userDrawn="1"/>
        </p:nvSpPr>
        <p:spPr bwMode="auto">
          <a:xfrm>
            <a:off x="3692294" y="5997600"/>
            <a:ext cx="2272432"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bg1"/>
                </a:solidFill>
                <a:latin typeface="+mn-lt"/>
              </a:rPr>
              <a:t>26. april 2021</a:t>
            </a:r>
          </a:p>
        </p:txBody>
      </p:sp>
      <p:sp>
        <p:nvSpPr>
          <p:cNvPr id="36" name="USR_Title"/>
          <p:cNvSpPr txBox="1">
            <a:spLocks noChangeArrowheads="1"/>
          </p:cNvSpPr>
          <p:nvPr userDrawn="1"/>
        </p:nvSpPr>
        <p:spPr bwMode="auto">
          <a:xfrm>
            <a:off x="6241669" y="5997600"/>
            <a:ext cx="2983193"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bg1"/>
                </a:solidFill>
                <a:latin typeface="+mn-lt"/>
              </a:rPr>
              <a:t>Læringsdesigner</a:t>
            </a:r>
          </a:p>
        </p:txBody>
      </p:sp>
      <p:sp>
        <p:nvSpPr>
          <p:cNvPr id="35" name="FLD_Event"/>
          <p:cNvSpPr txBox="1">
            <a:spLocks noChangeArrowheads="1"/>
          </p:cNvSpPr>
          <p:nvPr userDrawn="1"/>
        </p:nvSpPr>
        <p:spPr bwMode="auto">
          <a:xfrm>
            <a:off x="3692294" y="5997600"/>
            <a:ext cx="2272432"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bg1"/>
                </a:solidFill>
                <a:latin typeface="+mn-lt"/>
              </a:rPr>
              <a:t>AU-skabelon</a:t>
            </a:r>
          </a:p>
        </p:txBody>
      </p:sp>
      <p:sp>
        <p:nvSpPr>
          <p:cNvPr id="37" name="USR_Name"/>
          <p:cNvSpPr txBox="1">
            <a:spLocks noChangeArrowheads="1"/>
          </p:cNvSpPr>
          <p:nvPr userDrawn="1"/>
        </p:nvSpPr>
        <p:spPr bwMode="auto">
          <a:xfrm>
            <a:off x="6241669" y="5997600"/>
            <a:ext cx="2983193"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bg1"/>
                </a:solidFill>
                <a:latin typeface="+mn-lt"/>
              </a:rPr>
              <a:t>Lisa Victoria Schütten Søndergaard</a:t>
            </a:r>
          </a:p>
        </p:txBody>
      </p:sp>
      <p:sp>
        <p:nvSpPr>
          <p:cNvPr id="39" name="OFF_logo1Computed"/>
          <p:cNvSpPr/>
          <p:nvPr userDrawn="1"/>
        </p:nvSpPr>
        <p:spPr bwMode="auto">
          <a:xfrm>
            <a:off x="972252" y="5997600"/>
            <a:ext cx="1956173" cy="728122"/>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bg1"/>
                </a:solidFill>
                <a:effectLst/>
                <a:latin typeface="AU Passata" pitchFamily="34" charset="0"/>
              </a:rPr>
              <a:t>
Institut for Virksomhedsledelse</a:t>
            </a:r>
          </a:p>
        </p:txBody>
      </p:sp>
      <p:pic>
        <p:nvPicPr>
          <p:cNvPr id="16" name="Au 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2479" y="5997600"/>
            <a:ext cx="557714" cy="558000"/>
          </a:xfrm>
          <a:prstGeom prst="rect">
            <a:avLst/>
          </a:prstGeom>
        </p:spPr>
      </p:pic>
      <p:pic>
        <p:nvPicPr>
          <p:cNvPr id="1720972331" name="SecondaryLogo"/>
          <p:cNvPicPr>
            <a:picLocks noChangeAspect="1"/>
          </p:cNvPicPr>
          <p:nvPr/>
        </p:nvPicPr>
        <p:blipFill>
          <a:blip r:embed="rId4"/>
          <a:stretch>
            <a:fillRect/>
          </a:stretch>
        </p:blipFill>
        <p:spPr>
          <a:xfrm>
            <a:off x="10208659" y="5997600"/>
            <a:ext cx="1740544" cy="558000"/>
          </a:xfrm>
          <a:prstGeom prst="rect">
            <a:avLst/>
          </a:prstGeom>
        </p:spPr>
      </p:pic>
      <p:pic>
        <p:nvPicPr>
          <p:cNvPr id="18" name="Billede stre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074782" y="5997601"/>
            <a:ext cx="71753" cy="557999"/>
          </a:xfrm>
          <a:prstGeom prst="rect">
            <a:avLst/>
          </a:prstGeom>
        </p:spPr>
      </p:pic>
      <p:sp>
        <p:nvSpPr>
          <p:cNvPr id="4" name="Slide Number Placeholder 3"/>
          <p:cNvSpPr>
            <a:spLocks noGrp="1"/>
          </p:cNvSpPr>
          <p:nvPr>
            <p:ph type="sldNum" sz="quarter" idx="12"/>
          </p:nvPr>
        </p:nvSpPr>
        <p:spPr>
          <a:xfrm>
            <a:off x="11811068" y="6581497"/>
            <a:ext cx="252066" cy="153888"/>
          </a:xfrm>
        </p:spPr>
        <p:txBody>
          <a:bodyPr/>
          <a:lstStyle>
            <a:lvl1pPr>
              <a:defRPr>
                <a:solidFill>
                  <a:schemeClr val="bg1"/>
                </a:solidFill>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0"/>
          </p:nvPr>
        </p:nvSpPr>
        <p:spPr/>
        <p:txBody>
          <a:bodyPr/>
          <a:lstStyle/>
          <a:p>
            <a:fld id="{78417F83-4CBA-48F2-BAD0-783AE3701E32}" type="datetimeFigureOut">
              <a:rPr lang="da-DK" smtClean="0"/>
              <a:pPr/>
              <a:t>01.05.2021</a:t>
            </a:fld>
            <a:r>
              <a:rPr lang="da-DK" dirty="0"/>
              <a:t>26-04-2021</a:t>
            </a:r>
          </a:p>
        </p:txBody>
      </p:sp>
      <p:sp>
        <p:nvSpPr>
          <p:cNvPr id="3" name="Footer Placeholder 2" hidden="1"/>
          <p:cNvSpPr>
            <a:spLocks noGrp="1"/>
          </p:cNvSpPr>
          <p:nvPr>
            <p:ph type="ftr" sz="quarter" idx="11"/>
          </p:nvPr>
        </p:nvSpPr>
        <p:spPr/>
        <p:txBody>
          <a:bodyPr/>
          <a:lstStyle/>
          <a:p>
            <a:endParaRPr lang="da-DK" dirty="0"/>
          </a:p>
        </p:txBody>
      </p:sp>
    </p:spTree>
    <p:extLst>
      <p:ext uri="{BB962C8B-B14F-4D97-AF65-F5344CB8AC3E}">
        <p14:creationId xmlns:p14="http://schemas.microsoft.com/office/powerpoint/2010/main" val="3045068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ne line title and bullet text">
    <p:spTree>
      <p:nvGrpSpPr>
        <p:cNvPr id="1" name=""/>
        <p:cNvGrpSpPr/>
        <p:nvPr/>
      </p:nvGrpSpPr>
      <p:grpSpPr>
        <a:xfrm>
          <a:off x="0" y="0"/>
          <a:ext cx="0" cy="0"/>
          <a:chOff x="0" y="0"/>
          <a:chExt cx="0" cy="0"/>
        </a:xfrm>
      </p:grpSpPr>
      <p:sp>
        <p:nvSpPr>
          <p:cNvPr id="5" name="Hvid baggrund"/>
          <p:cNvSpPr/>
          <p:nvPr userDrawn="1"/>
        </p:nvSpPr>
        <p:spPr bwMode="auto">
          <a:xfrm>
            <a:off x="0" y="-1"/>
            <a:ext cx="12196376" cy="5894387"/>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6" name="Black Rectangle"/>
          <p:cNvSpPr/>
          <p:nvPr userDrawn="1"/>
        </p:nvSpPr>
        <p:spPr>
          <a:xfrm>
            <a:off x="990258" y="1045684"/>
            <a:ext cx="648000"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4" name="Title 1"/>
          <p:cNvSpPr>
            <a:spLocks noGrp="1"/>
          </p:cNvSpPr>
          <p:nvPr>
            <p:ph type="title"/>
          </p:nvPr>
        </p:nvSpPr>
        <p:spPr>
          <a:xfrm>
            <a:off x="315995" y="228628"/>
            <a:ext cx="11559010" cy="752101"/>
          </a:xfrm>
        </p:spPr>
        <p:txBody>
          <a:bodyPr anchor="t" anchorCtr="0"/>
          <a:lstStyle/>
          <a:p>
            <a:r>
              <a:rPr lang="da-DK" dirty="0"/>
              <a:t>Click to edit Master title style</a:t>
            </a:r>
            <a:endParaRPr lang="da-DK"/>
          </a:p>
        </p:txBody>
      </p:sp>
      <p:sp>
        <p:nvSpPr>
          <p:cNvPr id="3" name="Content Placeholder 2"/>
          <p:cNvSpPr>
            <a:spLocks noGrp="1"/>
          </p:cNvSpPr>
          <p:nvPr>
            <p:ph idx="1"/>
          </p:nvPr>
        </p:nvSpPr>
        <p:spPr>
          <a:xfrm>
            <a:off x="986095" y="1373021"/>
            <a:ext cx="10222987" cy="4521366"/>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18" name="TextBox 17"/>
          <p:cNvSpPr txBox="1"/>
          <p:nvPr userDrawn="1"/>
        </p:nvSpPr>
        <p:spPr>
          <a:xfrm>
            <a:off x="-1974112" y="340162"/>
            <a:ext cx="1826368" cy="307777"/>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én linje</a:t>
            </a:r>
            <a:endParaRPr lang="da-DK" sz="1800"/>
          </a:p>
          <a:p>
            <a:pPr algn="r">
              <a:lnSpc>
                <a:spcPct val="100000"/>
              </a:lnSpc>
            </a:pPr>
            <a:r>
              <a:rPr lang="da-DK" sz="1000" noProof="1">
                <a:solidFill>
                  <a:schemeClr val="tx1">
                    <a:lumMod val="75000"/>
                    <a:lumOff val="25000"/>
                  </a:schemeClr>
                </a:solidFill>
              </a:rPr>
              <a:t>Light eller AU Passata Bold</a:t>
            </a:r>
            <a:endParaRPr lang="da-DK" sz="4799" dirty="0"/>
          </a:p>
        </p:txBody>
      </p:sp>
      <p:sp>
        <p:nvSpPr>
          <p:cNvPr id="9" name="Slide Number Placeholder 8"/>
          <p:cNvSpPr>
            <a:spLocks noGrp="1"/>
          </p:cNvSpPr>
          <p:nvPr>
            <p:ph type="sldNum" sz="quarter" idx="12"/>
          </p:nvPr>
        </p:nvSpPr>
        <p:spPr>
          <a:xfrm>
            <a:off x="11811068" y="6581497"/>
            <a:ext cx="252066"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0"/>
          </p:nvPr>
        </p:nvSpPr>
        <p:spPr/>
        <p:txBody>
          <a:bodyPr/>
          <a:lstStyle/>
          <a:p>
            <a:fld id="{78417F83-4CBA-48F2-BAD0-783AE3701E32}" type="datetimeFigureOut">
              <a:rPr lang="da-DK" smtClean="0"/>
              <a:pPr/>
              <a:t>01.05.2021</a:t>
            </a:fld>
            <a:r>
              <a:rPr lang="da-DK" dirty="0"/>
              <a:t>26-04-2021</a:t>
            </a:r>
          </a:p>
        </p:txBody>
      </p:sp>
      <p:sp>
        <p:nvSpPr>
          <p:cNvPr id="8" name="Footer Placeholder 7" hidden="1"/>
          <p:cNvSpPr>
            <a:spLocks noGrp="1"/>
          </p:cNvSpPr>
          <p:nvPr>
            <p:ph type="ftr" sz="quarter" idx="11"/>
          </p:nvPr>
        </p:nvSpPr>
        <p:spPr/>
        <p:txBody>
          <a:bodyPr/>
          <a:lstStyle/>
          <a:p>
            <a:endParaRPr lang="da-DK" dirty="0"/>
          </a:p>
        </p:txBody>
      </p:sp>
    </p:spTree>
    <p:extLst>
      <p:ext uri="{BB962C8B-B14F-4D97-AF65-F5344CB8AC3E}">
        <p14:creationId xmlns:p14="http://schemas.microsoft.com/office/powerpoint/2010/main" val="1970159346"/>
      </p:ext>
    </p:extLst>
  </p:cSld>
  <p:clrMapOvr>
    <a:masterClrMapping/>
  </p:clrMapOvr>
  <p:extLst>
    <p:ext uri="{DCECCB84-F9BA-43D5-87BE-67443E8EF086}">
      <p15:sldGuideLst xmlns:p15="http://schemas.microsoft.com/office/powerpoint/2012/main">
        <p15:guide id="1" orient="horz" pos="865">
          <p15:clr>
            <a:srgbClr val="00000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el og indholdsobjekt">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da-DK" dirty="0"/>
              <a:t>Click to edit Master title style</a:t>
            </a:r>
            <a:endParaRPr lang="da-DK"/>
          </a:p>
        </p:txBody>
      </p:sp>
      <p:sp>
        <p:nvSpPr>
          <p:cNvPr id="3" name="Content Placeholder 2"/>
          <p:cNvSpPr>
            <a:spLocks noGrp="1"/>
          </p:cNvSpPr>
          <p:nvPr>
            <p:ph idx="1"/>
          </p:nvPr>
        </p:nvSpPr>
        <p:spPr>
          <a:xfrm>
            <a:off x="986095" y="1960079"/>
            <a:ext cx="10222987" cy="3937484"/>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5" name="TextBox 4"/>
          <p:cNvSpPr txBox="1"/>
          <p:nvPr userDrawn="1"/>
        </p:nvSpPr>
        <p:spPr>
          <a:xfrm>
            <a:off x="-1974112" y="340162"/>
            <a:ext cx="1826368" cy="461665"/>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to</a:t>
            </a:r>
            <a:r>
              <a:rPr lang="da-DK" sz="1000" baseline="0" noProof="1">
                <a:solidFill>
                  <a:schemeClr val="tx1">
                    <a:lumMod val="75000"/>
                    <a:lumOff val="25000"/>
                  </a:schemeClr>
                </a:solidFill>
              </a:rPr>
              <a:t> linjer </a:t>
            </a:r>
            <a:endParaRPr lang="da-DK" sz="1800"/>
          </a:p>
          <a:p>
            <a:pPr algn="r">
              <a:lnSpc>
                <a:spcPct val="100000"/>
              </a:lnSpc>
            </a:pPr>
            <a:r>
              <a:rPr lang="da-DK" sz="1000" baseline="0" noProof="1">
                <a:solidFill>
                  <a:schemeClr val="tx1">
                    <a:lumMod val="75000"/>
                    <a:lumOff val="25000"/>
                  </a:schemeClr>
                </a:solidFill>
              </a:rPr>
              <a:t>ændr 2. linje til</a:t>
            </a:r>
            <a:endParaRPr lang="da-DK" sz="1800"/>
          </a:p>
          <a:p>
            <a:pPr algn="r">
              <a:lnSpc>
                <a:spcPct val="100000"/>
              </a:lnSpc>
            </a:pPr>
            <a:r>
              <a:rPr lang="da-DK" sz="1000" noProof="1">
                <a:solidFill>
                  <a:schemeClr val="tx1">
                    <a:lumMod val="75000"/>
                    <a:lumOff val="25000"/>
                  </a:schemeClr>
                </a:solidFill>
              </a:rPr>
              <a:t>AU Passata Bold</a:t>
            </a:r>
            <a:endParaRPr lang="da-DK" sz="4799" dirty="0"/>
          </a:p>
        </p:txBody>
      </p:sp>
      <p:sp>
        <p:nvSpPr>
          <p:cNvPr id="9" name="Slide Number Placeholder 8"/>
          <p:cNvSpPr>
            <a:spLocks noGrp="1"/>
          </p:cNvSpPr>
          <p:nvPr>
            <p:ph type="sldNum" sz="quarter" idx="12"/>
          </p:nvPr>
        </p:nvSpPr>
        <p:spPr>
          <a:xfrm>
            <a:off x="11811068" y="6581497"/>
            <a:ext cx="252066"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0"/>
          </p:nvPr>
        </p:nvSpPr>
        <p:spPr/>
        <p:txBody>
          <a:bodyPr/>
          <a:lstStyle/>
          <a:p>
            <a:fld id="{78417F83-4CBA-48F2-BAD0-783AE3701E32}" type="datetimeFigureOut">
              <a:rPr lang="da-DK" smtClean="0"/>
              <a:pPr/>
              <a:t>01.05.2021</a:t>
            </a:fld>
            <a:r>
              <a:rPr lang="da-DK" dirty="0"/>
              <a:t>26-04-2021</a:t>
            </a:r>
          </a:p>
        </p:txBody>
      </p:sp>
      <p:sp>
        <p:nvSpPr>
          <p:cNvPr id="8" name="Footer Placeholder 7" hidden="1"/>
          <p:cNvSpPr>
            <a:spLocks noGrp="1"/>
          </p:cNvSpPr>
          <p:nvPr>
            <p:ph type="ftr" sz="quarter" idx="11"/>
          </p:nvPr>
        </p:nvSpPr>
        <p:spPr/>
        <p:txBody>
          <a:bodyPr/>
          <a:lstStyle/>
          <a:p>
            <a:endParaRPr lang="da-DK" dirty="0"/>
          </a:p>
        </p:txBody>
      </p:sp>
    </p:spTree>
    <p:extLst>
      <p:ext uri="{BB962C8B-B14F-4D97-AF65-F5344CB8AC3E}">
        <p14:creationId xmlns:p14="http://schemas.microsoft.com/office/powerpoint/2010/main" val="1865611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End slide Aarhus Universitet">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1" y="0"/>
            <a:ext cx="12192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5" name="LAN_AUWBreak"/>
          <p:cNvSpPr/>
          <p:nvPr userDrawn="1"/>
        </p:nvSpPr>
        <p:spPr bwMode="auto">
          <a:xfrm>
            <a:off x="6024182" y="2804401"/>
            <a:ext cx="2713566" cy="1293389"/>
          </a:xfrm>
          <a:prstGeom prst="rect">
            <a:avLst/>
          </a:prstGeom>
          <a:noFill/>
          <a:ln w="1778" cap="flat" cmpd="sng" algn="ctr">
            <a:noFill/>
            <a:prstDash val="solid"/>
            <a:round/>
            <a:headEnd type="none" w="med" len="med"/>
            <a:tailEnd type="none" w="med" len="med"/>
          </a:ln>
          <a:effectLst/>
        </p:spPr>
        <p:txBody>
          <a:bodyPr vert="horz" wrap="none" lIns="0" tIns="183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4000" b="0" i="0" u="none" strike="noStrike" cap="all" normalizeH="0" baseline="0" noProof="1">
                <a:ln>
                  <a:noFill/>
                </a:ln>
                <a:solidFill>
                  <a:schemeClr val="bg1"/>
                </a:solidFill>
                <a:effectLst/>
                <a:latin typeface="AU Passata" pitchFamily="34" charset="0"/>
              </a:rPr>
              <a:t>Aarhus 
Universitet</a:t>
            </a:r>
          </a:p>
        </p:txBody>
      </p:sp>
      <p:pic>
        <p:nvPicPr>
          <p:cNvPr id="6" name="Logo whit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19133" y="2864711"/>
            <a:ext cx="2228980" cy="1116990"/>
          </a:xfrm>
          <a:prstGeom prst="rect">
            <a:avLst/>
          </a:prstGeom>
        </p:spPr>
      </p:pic>
      <p:sp>
        <p:nvSpPr>
          <p:cNvPr id="7" name="Date Placeholder 4" hidden="1"/>
          <p:cNvSpPr>
            <a:spLocks noGrp="1"/>
          </p:cNvSpPr>
          <p:nvPr>
            <p:ph type="dt" sz="half" idx="10"/>
          </p:nvPr>
        </p:nvSpPr>
        <p:spPr>
          <a:xfrm>
            <a:off x="0" y="7020000"/>
            <a:ext cx="0" cy="0"/>
          </a:xfrm>
        </p:spPr>
        <p:txBody>
          <a:bodyPr/>
          <a:lstStyle/>
          <a:p>
            <a:fld id="{78417F83-4CBA-48F2-BAD0-783AE3701E32}" type="datetimeFigureOut">
              <a:rPr lang="da-DK" smtClean="0"/>
              <a:pPr/>
              <a:t>01.05.2021</a:t>
            </a:fld>
            <a:r>
              <a:rPr lang="da-DK" dirty="0"/>
              <a:t>26-04-2021</a:t>
            </a:r>
          </a:p>
        </p:txBody>
      </p:sp>
      <p:sp>
        <p:nvSpPr>
          <p:cNvPr id="9" name="Footer Placeholder 6" hidden="1"/>
          <p:cNvSpPr>
            <a:spLocks noGrp="1"/>
          </p:cNvSpPr>
          <p:nvPr>
            <p:ph type="ftr" sz="quarter" idx="11"/>
          </p:nvPr>
        </p:nvSpPr>
        <p:spPr>
          <a:xfrm>
            <a:off x="0" y="7020000"/>
            <a:ext cx="0" cy="0"/>
          </a:xfrm>
        </p:spPr>
        <p:txBody>
          <a:bodyPr/>
          <a:lstStyle/>
          <a:p>
            <a:endParaRPr lang="da-DK" dirty="0"/>
          </a:p>
        </p:txBody>
      </p:sp>
      <p:sp>
        <p:nvSpPr>
          <p:cNvPr id="10" name="Slide Number Placeholder 8" hidden="1"/>
          <p:cNvSpPr>
            <a:spLocks noGrp="1"/>
          </p:cNvSpPr>
          <p:nvPr>
            <p:ph type="sldNum" sz="quarter" idx="12"/>
          </p:nvPr>
        </p:nvSpPr>
        <p:spPr>
          <a:xfrm>
            <a:off x="0" y="7020001"/>
            <a:ext cx="0" cy="461665"/>
          </a:xfrm>
        </p:spPr>
        <p:txBody>
          <a:bodyPr/>
          <a:lstStyle>
            <a:lvl1pPr>
              <a:defRPr sz="100">
                <a:noFill/>
              </a:defRPr>
            </a:lvl1pPr>
          </a:lstStyle>
          <a:p>
            <a:pPr>
              <a:defRPr/>
            </a:pPr>
            <a:fld id="{E90C1E0A-682D-40DC-B1EA-26C007FDC330}" type="slidenum">
              <a:rPr lang="da-DK" smtClean="0"/>
              <a:pPr>
                <a:defRPr/>
              </a:pPr>
              <a:t>‹#›</a:t>
            </a:fld>
            <a:endParaRPr lang="da-DK" dirty="0"/>
          </a:p>
        </p:txBody>
      </p:sp>
    </p:spTree>
    <p:extLst>
      <p:ext uri="{BB962C8B-B14F-4D97-AF65-F5344CB8AC3E}">
        <p14:creationId xmlns:p14="http://schemas.microsoft.com/office/powerpoint/2010/main" val="8257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E395C-4B49-8146-AC9D-47C80633B953}"/>
              </a:ext>
            </a:extLst>
          </p:cNvPr>
          <p:cNvSpPr>
            <a:spLocks noGrp="1"/>
          </p:cNvSpPr>
          <p:nvPr>
            <p:ph type="title"/>
          </p:nvPr>
        </p:nvSpPr>
        <p:spPr/>
        <p:txBody>
          <a:bodyPr/>
          <a:lstStyle/>
          <a:p>
            <a:r>
              <a:rPr lang="en-GB"/>
              <a:t>Click to edit Master title style</a:t>
            </a:r>
            <a:endParaRPr lang="de-DE"/>
          </a:p>
        </p:txBody>
      </p:sp>
      <p:sp>
        <p:nvSpPr>
          <p:cNvPr id="3" name="Content Placeholder 2">
            <a:extLst>
              <a:ext uri="{FF2B5EF4-FFF2-40B4-BE49-F238E27FC236}">
                <a16:creationId xmlns:a16="http://schemas.microsoft.com/office/drawing/2014/main" id="{D9A974AB-169D-0B49-A3D2-C0F2A320397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73A7C785-D574-5645-B17B-AAFEAB558424}"/>
              </a:ext>
            </a:extLst>
          </p:cNvPr>
          <p:cNvSpPr>
            <a:spLocks noGrp="1"/>
          </p:cNvSpPr>
          <p:nvPr>
            <p:ph type="dt" sz="half" idx="10"/>
          </p:nvPr>
        </p:nvSpPr>
        <p:spPr/>
        <p:txBody>
          <a:bodyPr/>
          <a:lstStyle/>
          <a:p>
            <a:fld id="{64B26858-E8C0-4C48-885F-CDC682789A1B}" type="datetimeFigureOut">
              <a:rPr lang="de-DE" smtClean="0"/>
              <a:t>01.05.21</a:t>
            </a:fld>
            <a:endParaRPr lang="de-DE"/>
          </a:p>
        </p:txBody>
      </p:sp>
      <p:sp>
        <p:nvSpPr>
          <p:cNvPr id="5" name="Footer Placeholder 4">
            <a:extLst>
              <a:ext uri="{FF2B5EF4-FFF2-40B4-BE49-F238E27FC236}">
                <a16:creationId xmlns:a16="http://schemas.microsoft.com/office/drawing/2014/main" id="{DD79BC82-510F-5C4D-AD33-ADA80293836F}"/>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010B4707-7036-1942-969B-03838BD3BC37}"/>
              </a:ext>
            </a:extLst>
          </p:cNvPr>
          <p:cNvSpPr>
            <a:spLocks noGrp="1"/>
          </p:cNvSpPr>
          <p:nvPr>
            <p:ph type="sldNum" sz="quarter" idx="12"/>
          </p:nvPr>
        </p:nvSpPr>
        <p:spPr/>
        <p:txBody>
          <a:bodyPr/>
          <a:lstStyle/>
          <a:p>
            <a:fld id="{E4DF9125-724B-9348-8353-6ACCF1E668B0}" type="slidenum">
              <a:rPr lang="de-DE" smtClean="0"/>
              <a:t>‹#›</a:t>
            </a:fld>
            <a:endParaRPr lang="de-DE"/>
          </a:p>
        </p:txBody>
      </p:sp>
    </p:spTree>
    <p:extLst>
      <p:ext uri="{BB962C8B-B14F-4D97-AF65-F5344CB8AC3E}">
        <p14:creationId xmlns:p14="http://schemas.microsoft.com/office/powerpoint/2010/main" val="12952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EB583-F396-E947-AC0E-756259C652A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de-DE"/>
          </a:p>
        </p:txBody>
      </p:sp>
      <p:sp>
        <p:nvSpPr>
          <p:cNvPr id="3" name="Text Placeholder 2">
            <a:extLst>
              <a:ext uri="{FF2B5EF4-FFF2-40B4-BE49-F238E27FC236}">
                <a16:creationId xmlns:a16="http://schemas.microsoft.com/office/drawing/2014/main" id="{BA633FBB-D194-4D41-B166-219196B8A6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3E30B41-03C7-8E4F-9CF2-83CC3E4402B7}"/>
              </a:ext>
            </a:extLst>
          </p:cNvPr>
          <p:cNvSpPr>
            <a:spLocks noGrp="1"/>
          </p:cNvSpPr>
          <p:nvPr>
            <p:ph type="dt" sz="half" idx="10"/>
          </p:nvPr>
        </p:nvSpPr>
        <p:spPr/>
        <p:txBody>
          <a:bodyPr/>
          <a:lstStyle/>
          <a:p>
            <a:fld id="{64B26858-E8C0-4C48-885F-CDC682789A1B}" type="datetimeFigureOut">
              <a:rPr lang="de-DE" smtClean="0"/>
              <a:t>01.05.21</a:t>
            </a:fld>
            <a:endParaRPr lang="de-DE"/>
          </a:p>
        </p:txBody>
      </p:sp>
      <p:sp>
        <p:nvSpPr>
          <p:cNvPr id="5" name="Footer Placeholder 4">
            <a:extLst>
              <a:ext uri="{FF2B5EF4-FFF2-40B4-BE49-F238E27FC236}">
                <a16:creationId xmlns:a16="http://schemas.microsoft.com/office/drawing/2014/main" id="{ED32BEA5-A5BA-CF4E-9D42-43683930C553}"/>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05D87999-110D-8B40-9ABB-574529DF1D36}"/>
              </a:ext>
            </a:extLst>
          </p:cNvPr>
          <p:cNvSpPr>
            <a:spLocks noGrp="1"/>
          </p:cNvSpPr>
          <p:nvPr>
            <p:ph type="sldNum" sz="quarter" idx="12"/>
          </p:nvPr>
        </p:nvSpPr>
        <p:spPr/>
        <p:txBody>
          <a:bodyPr/>
          <a:lstStyle/>
          <a:p>
            <a:fld id="{E4DF9125-724B-9348-8353-6ACCF1E668B0}" type="slidenum">
              <a:rPr lang="de-DE" smtClean="0"/>
              <a:t>‹#›</a:t>
            </a:fld>
            <a:endParaRPr lang="de-DE"/>
          </a:p>
        </p:txBody>
      </p:sp>
    </p:spTree>
    <p:extLst>
      <p:ext uri="{BB962C8B-B14F-4D97-AF65-F5344CB8AC3E}">
        <p14:creationId xmlns:p14="http://schemas.microsoft.com/office/powerpoint/2010/main" val="1097709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826B4-615C-C24D-AEEA-A9E05BAFDC07}"/>
              </a:ext>
            </a:extLst>
          </p:cNvPr>
          <p:cNvSpPr>
            <a:spLocks noGrp="1"/>
          </p:cNvSpPr>
          <p:nvPr>
            <p:ph type="title"/>
          </p:nvPr>
        </p:nvSpPr>
        <p:spPr/>
        <p:txBody>
          <a:bodyPr/>
          <a:lstStyle/>
          <a:p>
            <a:r>
              <a:rPr lang="en-GB"/>
              <a:t>Click to edit Master title style</a:t>
            </a:r>
            <a:endParaRPr lang="de-DE"/>
          </a:p>
        </p:txBody>
      </p:sp>
      <p:sp>
        <p:nvSpPr>
          <p:cNvPr id="3" name="Content Placeholder 2">
            <a:extLst>
              <a:ext uri="{FF2B5EF4-FFF2-40B4-BE49-F238E27FC236}">
                <a16:creationId xmlns:a16="http://schemas.microsoft.com/office/drawing/2014/main" id="{68710D88-591E-144F-B422-BB80209CEA6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Content Placeholder 3">
            <a:extLst>
              <a:ext uri="{FF2B5EF4-FFF2-40B4-BE49-F238E27FC236}">
                <a16:creationId xmlns:a16="http://schemas.microsoft.com/office/drawing/2014/main" id="{BE63A182-9D93-A148-8315-949766C2F7F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5" name="Date Placeholder 4">
            <a:extLst>
              <a:ext uri="{FF2B5EF4-FFF2-40B4-BE49-F238E27FC236}">
                <a16:creationId xmlns:a16="http://schemas.microsoft.com/office/drawing/2014/main" id="{BD60E5CE-5F85-B64B-820D-B9E158C3F6A5}"/>
              </a:ext>
            </a:extLst>
          </p:cNvPr>
          <p:cNvSpPr>
            <a:spLocks noGrp="1"/>
          </p:cNvSpPr>
          <p:nvPr>
            <p:ph type="dt" sz="half" idx="10"/>
          </p:nvPr>
        </p:nvSpPr>
        <p:spPr/>
        <p:txBody>
          <a:bodyPr/>
          <a:lstStyle/>
          <a:p>
            <a:fld id="{64B26858-E8C0-4C48-885F-CDC682789A1B}" type="datetimeFigureOut">
              <a:rPr lang="de-DE" smtClean="0"/>
              <a:t>01.05.21</a:t>
            </a:fld>
            <a:endParaRPr lang="de-DE"/>
          </a:p>
        </p:txBody>
      </p:sp>
      <p:sp>
        <p:nvSpPr>
          <p:cNvPr id="6" name="Footer Placeholder 5">
            <a:extLst>
              <a:ext uri="{FF2B5EF4-FFF2-40B4-BE49-F238E27FC236}">
                <a16:creationId xmlns:a16="http://schemas.microsoft.com/office/drawing/2014/main" id="{CDC5054E-80BB-2C4F-9B2B-0AB30DF3123F}"/>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CCBCA4ED-4DE6-EA4D-81BC-E2EAFD5C328C}"/>
              </a:ext>
            </a:extLst>
          </p:cNvPr>
          <p:cNvSpPr>
            <a:spLocks noGrp="1"/>
          </p:cNvSpPr>
          <p:nvPr>
            <p:ph type="sldNum" sz="quarter" idx="12"/>
          </p:nvPr>
        </p:nvSpPr>
        <p:spPr/>
        <p:txBody>
          <a:bodyPr/>
          <a:lstStyle/>
          <a:p>
            <a:fld id="{E4DF9125-724B-9348-8353-6ACCF1E668B0}" type="slidenum">
              <a:rPr lang="de-DE" smtClean="0"/>
              <a:t>‹#›</a:t>
            </a:fld>
            <a:endParaRPr lang="de-DE"/>
          </a:p>
        </p:txBody>
      </p:sp>
    </p:spTree>
    <p:extLst>
      <p:ext uri="{BB962C8B-B14F-4D97-AF65-F5344CB8AC3E}">
        <p14:creationId xmlns:p14="http://schemas.microsoft.com/office/powerpoint/2010/main" val="12246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B199-01FB-D542-9B99-F5EB3B9B22DA}"/>
              </a:ext>
            </a:extLst>
          </p:cNvPr>
          <p:cNvSpPr>
            <a:spLocks noGrp="1"/>
          </p:cNvSpPr>
          <p:nvPr>
            <p:ph type="title"/>
          </p:nvPr>
        </p:nvSpPr>
        <p:spPr>
          <a:xfrm>
            <a:off x="839788" y="365125"/>
            <a:ext cx="10515600" cy="1325563"/>
          </a:xfrm>
        </p:spPr>
        <p:txBody>
          <a:bodyPr/>
          <a:lstStyle/>
          <a:p>
            <a:r>
              <a:rPr lang="en-GB"/>
              <a:t>Click to edit Master title style</a:t>
            </a:r>
            <a:endParaRPr lang="de-DE"/>
          </a:p>
        </p:txBody>
      </p:sp>
      <p:sp>
        <p:nvSpPr>
          <p:cNvPr id="3" name="Text Placeholder 2">
            <a:extLst>
              <a:ext uri="{FF2B5EF4-FFF2-40B4-BE49-F238E27FC236}">
                <a16:creationId xmlns:a16="http://schemas.microsoft.com/office/drawing/2014/main" id="{723E2A87-CE18-F14F-9F48-DF15D6BC9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74D2E2C-D759-5342-A063-844D05C43B7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5" name="Text Placeholder 4">
            <a:extLst>
              <a:ext uri="{FF2B5EF4-FFF2-40B4-BE49-F238E27FC236}">
                <a16:creationId xmlns:a16="http://schemas.microsoft.com/office/drawing/2014/main" id="{B29795E3-6650-914B-9F6F-021C1C1E19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E33ADA6-24BD-D34C-B625-3308D4D75A5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7" name="Date Placeholder 6">
            <a:extLst>
              <a:ext uri="{FF2B5EF4-FFF2-40B4-BE49-F238E27FC236}">
                <a16:creationId xmlns:a16="http://schemas.microsoft.com/office/drawing/2014/main" id="{A6A5415E-AD4C-B54D-A0DA-153371B9460E}"/>
              </a:ext>
            </a:extLst>
          </p:cNvPr>
          <p:cNvSpPr>
            <a:spLocks noGrp="1"/>
          </p:cNvSpPr>
          <p:nvPr>
            <p:ph type="dt" sz="half" idx="10"/>
          </p:nvPr>
        </p:nvSpPr>
        <p:spPr/>
        <p:txBody>
          <a:bodyPr/>
          <a:lstStyle/>
          <a:p>
            <a:fld id="{64B26858-E8C0-4C48-885F-CDC682789A1B}" type="datetimeFigureOut">
              <a:rPr lang="de-DE" smtClean="0"/>
              <a:t>01.05.21</a:t>
            </a:fld>
            <a:endParaRPr lang="de-DE"/>
          </a:p>
        </p:txBody>
      </p:sp>
      <p:sp>
        <p:nvSpPr>
          <p:cNvPr id="8" name="Footer Placeholder 7">
            <a:extLst>
              <a:ext uri="{FF2B5EF4-FFF2-40B4-BE49-F238E27FC236}">
                <a16:creationId xmlns:a16="http://schemas.microsoft.com/office/drawing/2014/main" id="{93502910-A960-5B45-B9F1-ABE8259DA2D9}"/>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A880F5EA-06DD-5A4C-94A8-87FB2E448527}"/>
              </a:ext>
            </a:extLst>
          </p:cNvPr>
          <p:cNvSpPr>
            <a:spLocks noGrp="1"/>
          </p:cNvSpPr>
          <p:nvPr>
            <p:ph type="sldNum" sz="quarter" idx="12"/>
          </p:nvPr>
        </p:nvSpPr>
        <p:spPr/>
        <p:txBody>
          <a:bodyPr/>
          <a:lstStyle/>
          <a:p>
            <a:fld id="{E4DF9125-724B-9348-8353-6ACCF1E668B0}" type="slidenum">
              <a:rPr lang="de-DE" smtClean="0"/>
              <a:t>‹#›</a:t>
            </a:fld>
            <a:endParaRPr lang="de-DE"/>
          </a:p>
        </p:txBody>
      </p:sp>
    </p:spTree>
    <p:extLst>
      <p:ext uri="{BB962C8B-B14F-4D97-AF65-F5344CB8AC3E}">
        <p14:creationId xmlns:p14="http://schemas.microsoft.com/office/powerpoint/2010/main" val="84417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EB6C4-38B8-D04A-BE17-1C066EAED578}"/>
              </a:ext>
            </a:extLst>
          </p:cNvPr>
          <p:cNvSpPr>
            <a:spLocks noGrp="1"/>
          </p:cNvSpPr>
          <p:nvPr>
            <p:ph type="title"/>
          </p:nvPr>
        </p:nvSpPr>
        <p:spPr/>
        <p:txBody>
          <a:bodyPr/>
          <a:lstStyle/>
          <a:p>
            <a:r>
              <a:rPr lang="en-GB"/>
              <a:t>Click to edit Master title style</a:t>
            </a:r>
            <a:endParaRPr lang="de-DE"/>
          </a:p>
        </p:txBody>
      </p:sp>
      <p:sp>
        <p:nvSpPr>
          <p:cNvPr id="3" name="Date Placeholder 2">
            <a:extLst>
              <a:ext uri="{FF2B5EF4-FFF2-40B4-BE49-F238E27FC236}">
                <a16:creationId xmlns:a16="http://schemas.microsoft.com/office/drawing/2014/main" id="{DD008895-26D0-5941-8BF9-380F2C9B5634}"/>
              </a:ext>
            </a:extLst>
          </p:cNvPr>
          <p:cNvSpPr>
            <a:spLocks noGrp="1"/>
          </p:cNvSpPr>
          <p:nvPr>
            <p:ph type="dt" sz="half" idx="10"/>
          </p:nvPr>
        </p:nvSpPr>
        <p:spPr/>
        <p:txBody>
          <a:bodyPr/>
          <a:lstStyle/>
          <a:p>
            <a:fld id="{64B26858-E8C0-4C48-885F-CDC682789A1B}" type="datetimeFigureOut">
              <a:rPr lang="de-DE" smtClean="0"/>
              <a:t>01.05.21</a:t>
            </a:fld>
            <a:endParaRPr lang="de-DE"/>
          </a:p>
        </p:txBody>
      </p:sp>
      <p:sp>
        <p:nvSpPr>
          <p:cNvPr id="4" name="Footer Placeholder 3">
            <a:extLst>
              <a:ext uri="{FF2B5EF4-FFF2-40B4-BE49-F238E27FC236}">
                <a16:creationId xmlns:a16="http://schemas.microsoft.com/office/drawing/2014/main" id="{9EBB7681-6831-654D-8390-889CEF7AD7D2}"/>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A84EEE55-F548-F64A-AF61-BA21CAC40F00}"/>
              </a:ext>
            </a:extLst>
          </p:cNvPr>
          <p:cNvSpPr>
            <a:spLocks noGrp="1"/>
          </p:cNvSpPr>
          <p:nvPr>
            <p:ph type="sldNum" sz="quarter" idx="12"/>
          </p:nvPr>
        </p:nvSpPr>
        <p:spPr/>
        <p:txBody>
          <a:bodyPr/>
          <a:lstStyle/>
          <a:p>
            <a:fld id="{E4DF9125-724B-9348-8353-6ACCF1E668B0}" type="slidenum">
              <a:rPr lang="de-DE" smtClean="0"/>
              <a:t>‹#›</a:t>
            </a:fld>
            <a:endParaRPr lang="de-DE"/>
          </a:p>
        </p:txBody>
      </p:sp>
    </p:spTree>
    <p:extLst>
      <p:ext uri="{BB962C8B-B14F-4D97-AF65-F5344CB8AC3E}">
        <p14:creationId xmlns:p14="http://schemas.microsoft.com/office/powerpoint/2010/main" val="1756021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A0248E-4448-FE4E-92E1-C0E67B73F7F0}"/>
              </a:ext>
            </a:extLst>
          </p:cNvPr>
          <p:cNvSpPr>
            <a:spLocks noGrp="1"/>
          </p:cNvSpPr>
          <p:nvPr>
            <p:ph type="dt" sz="half" idx="10"/>
          </p:nvPr>
        </p:nvSpPr>
        <p:spPr/>
        <p:txBody>
          <a:bodyPr/>
          <a:lstStyle/>
          <a:p>
            <a:fld id="{64B26858-E8C0-4C48-885F-CDC682789A1B}" type="datetimeFigureOut">
              <a:rPr lang="de-DE" smtClean="0"/>
              <a:t>01.05.21</a:t>
            </a:fld>
            <a:endParaRPr lang="de-DE"/>
          </a:p>
        </p:txBody>
      </p:sp>
      <p:sp>
        <p:nvSpPr>
          <p:cNvPr id="3" name="Footer Placeholder 2">
            <a:extLst>
              <a:ext uri="{FF2B5EF4-FFF2-40B4-BE49-F238E27FC236}">
                <a16:creationId xmlns:a16="http://schemas.microsoft.com/office/drawing/2014/main" id="{76A6FD96-3896-B148-BD46-C21EB91CADD4}"/>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151CC4E4-08BE-664A-A57C-6BF711F963BD}"/>
              </a:ext>
            </a:extLst>
          </p:cNvPr>
          <p:cNvSpPr>
            <a:spLocks noGrp="1"/>
          </p:cNvSpPr>
          <p:nvPr>
            <p:ph type="sldNum" sz="quarter" idx="12"/>
          </p:nvPr>
        </p:nvSpPr>
        <p:spPr/>
        <p:txBody>
          <a:bodyPr/>
          <a:lstStyle/>
          <a:p>
            <a:fld id="{E4DF9125-724B-9348-8353-6ACCF1E668B0}" type="slidenum">
              <a:rPr lang="de-DE" smtClean="0"/>
              <a:t>‹#›</a:t>
            </a:fld>
            <a:endParaRPr lang="de-DE"/>
          </a:p>
        </p:txBody>
      </p:sp>
    </p:spTree>
    <p:extLst>
      <p:ext uri="{BB962C8B-B14F-4D97-AF65-F5344CB8AC3E}">
        <p14:creationId xmlns:p14="http://schemas.microsoft.com/office/powerpoint/2010/main" val="1122375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1C62B-1422-4545-9C3E-88245C62BB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DE"/>
          </a:p>
        </p:txBody>
      </p:sp>
      <p:sp>
        <p:nvSpPr>
          <p:cNvPr id="3" name="Content Placeholder 2">
            <a:extLst>
              <a:ext uri="{FF2B5EF4-FFF2-40B4-BE49-F238E27FC236}">
                <a16:creationId xmlns:a16="http://schemas.microsoft.com/office/drawing/2014/main" id="{FB4643FB-1AC0-7040-91CC-F68AFCA499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Text Placeholder 3">
            <a:extLst>
              <a:ext uri="{FF2B5EF4-FFF2-40B4-BE49-F238E27FC236}">
                <a16:creationId xmlns:a16="http://schemas.microsoft.com/office/drawing/2014/main" id="{4BF53AC7-6AE2-614C-9084-5C8BA25D91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6749F80-2EA7-2241-9F6F-3B3CB4B9CE8B}"/>
              </a:ext>
            </a:extLst>
          </p:cNvPr>
          <p:cNvSpPr>
            <a:spLocks noGrp="1"/>
          </p:cNvSpPr>
          <p:nvPr>
            <p:ph type="dt" sz="half" idx="10"/>
          </p:nvPr>
        </p:nvSpPr>
        <p:spPr/>
        <p:txBody>
          <a:bodyPr/>
          <a:lstStyle/>
          <a:p>
            <a:fld id="{64B26858-E8C0-4C48-885F-CDC682789A1B}" type="datetimeFigureOut">
              <a:rPr lang="de-DE" smtClean="0"/>
              <a:t>01.05.21</a:t>
            </a:fld>
            <a:endParaRPr lang="de-DE"/>
          </a:p>
        </p:txBody>
      </p:sp>
      <p:sp>
        <p:nvSpPr>
          <p:cNvPr id="6" name="Footer Placeholder 5">
            <a:extLst>
              <a:ext uri="{FF2B5EF4-FFF2-40B4-BE49-F238E27FC236}">
                <a16:creationId xmlns:a16="http://schemas.microsoft.com/office/drawing/2014/main" id="{B301BF69-7A76-774F-BBA1-64EFA15F9762}"/>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9AC79B4F-6E24-4147-87A0-EB119CBE16E4}"/>
              </a:ext>
            </a:extLst>
          </p:cNvPr>
          <p:cNvSpPr>
            <a:spLocks noGrp="1"/>
          </p:cNvSpPr>
          <p:nvPr>
            <p:ph type="sldNum" sz="quarter" idx="12"/>
          </p:nvPr>
        </p:nvSpPr>
        <p:spPr/>
        <p:txBody>
          <a:bodyPr/>
          <a:lstStyle/>
          <a:p>
            <a:fld id="{E4DF9125-724B-9348-8353-6ACCF1E668B0}" type="slidenum">
              <a:rPr lang="de-DE" smtClean="0"/>
              <a:t>‹#›</a:t>
            </a:fld>
            <a:endParaRPr lang="de-DE"/>
          </a:p>
        </p:txBody>
      </p:sp>
    </p:spTree>
    <p:extLst>
      <p:ext uri="{BB962C8B-B14F-4D97-AF65-F5344CB8AC3E}">
        <p14:creationId xmlns:p14="http://schemas.microsoft.com/office/powerpoint/2010/main" val="3513580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3338F-A1EA-9D49-B47D-F1F8783C477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DE"/>
          </a:p>
        </p:txBody>
      </p:sp>
      <p:sp>
        <p:nvSpPr>
          <p:cNvPr id="3" name="Picture Placeholder 2">
            <a:extLst>
              <a:ext uri="{FF2B5EF4-FFF2-40B4-BE49-F238E27FC236}">
                <a16:creationId xmlns:a16="http://schemas.microsoft.com/office/drawing/2014/main" id="{8E32DFA8-6B5E-CA40-9691-DCCEB5EC8F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ADEAB794-97BC-4441-9618-982C1EBBF0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6FBAF50-6AE3-C34D-BA50-2E30891B488E}"/>
              </a:ext>
            </a:extLst>
          </p:cNvPr>
          <p:cNvSpPr>
            <a:spLocks noGrp="1"/>
          </p:cNvSpPr>
          <p:nvPr>
            <p:ph type="dt" sz="half" idx="10"/>
          </p:nvPr>
        </p:nvSpPr>
        <p:spPr/>
        <p:txBody>
          <a:bodyPr/>
          <a:lstStyle/>
          <a:p>
            <a:fld id="{64B26858-E8C0-4C48-885F-CDC682789A1B}" type="datetimeFigureOut">
              <a:rPr lang="de-DE" smtClean="0"/>
              <a:t>01.05.21</a:t>
            </a:fld>
            <a:endParaRPr lang="de-DE"/>
          </a:p>
        </p:txBody>
      </p:sp>
      <p:sp>
        <p:nvSpPr>
          <p:cNvPr id="6" name="Footer Placeholder 5">
            <a:extLst>
              <a:ext uri="{FF2B5EF4-FFF2-40B4-BE49-F238E27FC236}">
                <a16:creationId xmlns:a16="http://schemas.microsoft.com/office/drawing/2014/main" id="{5039A49C-FC13-974D-A5AD-8605CBB4B05E}"/>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07DA9686-D9DD-F643-AF0D-5AD7557AA209}"/>
              </a:ext>
            </a:extLst>
          </p:cNvPr>
          <p:cNvSpPr>
            <a:spLocks noGrp="1"/>
          </p:cNvSpPr>
          <p:nvPr>
            <p:ph type="sldNum" sz="quarter" idx="12"/>
          </p:nvPr>
        </p:nvSpPr>
        <p:spPr/>
        <p:txBody>
          <a:bodyPr/>
          <a:lstStyle/>
          <a:p>
            <a:fld id="{E4DF9125-724B-9348-8353-6ACCF1E668B0}" type="slidenum">
              <a:rPr lang="de-DE" smtClean="0"/>
              <a:t>‹#›</a:t>
            </a:fld>
            <a:endParaRPr lang="de-DE"/>
          </a:p>
        </p:txBody>
      </p:sp>
    </p:spTree>
    <p:extLst>
      <p:ext uri="{BB962C8B-B14F-4D97-AF65-F5344CB8AC3E}">
        <p14:creationId xmlns:p14="http://schemas.microsoft.com/office/powerpoint/2010/main" val="155165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3386E0-9652-5445-8FB9-BB7B8C5E8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de-DE"/>
          </a:p>
        </p:txBody>
      </p:sp>
      <p:sp>
        <p:nvSpPr>
          <p:cNvPr id="3" name="Text Placeholder 2">
            <a:extLst>
              <a:ext uri="{FF2B5EF4-FFF2-40B4-BE49-F238E27FC236}">
                <a16:creationId xmlns:a16="http://schemas.microsoft.com/office/drawing/2014/main" id="{18B45ECB-1456-E048-8F35-EE06F3E023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FBFF1C06-0691-894A-AA2C-842B023C63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B26858-E8C0-4C48-885F-CDC682789A1B}" type="datetimeFigureOut">
              <a:rPr lang="de-DE" smtClean="0"/>
              <a:t>01.05.21</a:t>
            </a:fld>
            <a:endParaRPr lang="de-DE"/>
          </a:p>
        </p:txBody>
      </p:sp>
      <p:sp>
        <p:nvSpPr>
          <p:cNvPr id="5" name="Footer Placeholder 4">
            <a:extLst>
              <a:ext uri="{FF2B5EF4-FFF2-40B4-BE49-F238E27FC236}">
                <a16:creationId xmlns:a16="http://schemas.microsoft.com/office/drawing/2014/main" id="{2FE9714C-46D9-8644-ABA0-83FFBA057B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7590A122-0772-7F41-8F78-21F04F369C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F9125-724B-9348-8353-6ACCF1E668B0}" type="slidenum">
              <a:rPr lang="de-DE" smtClean="0"/>
              <a:t>‹#›</a:t>
            </a:fld>
            <a:endParaRPr lang="de-DE"/>
          </a:p>
        </p:txBody>
      </p:sp>
    </p:spTree>
    <p:extLst>
      <p:ext uri="{BB962C8B-B14F-4D97-AF65-F5344CB8AC3E}">
        <p14:creationId xmlns:p14="http://schemas.microsoft.com/office/powerpoint/2010/main" val="2868798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5.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87427" y="2519278"/>
            <a:ext cx="10220325" cy="1588127"/>
          </a:xfrm>
        </p:spPr>
        <p:txBody>
          <a:bodyPr/>
          <a:lstStyle/>
          <a:p>
            <a:r>
              <a:rPr lang="da-DK" dirty="0"/>
              <a:t>EDU-IT</a:t>
            </a:r>
            <a:br>
              <a:rPr lang="da-DK" dirty="0"/>
            </a:br>
            <a:r>
              <a:rPr lang="da-DK" sz="4400" b="1" dirty="0"/>
              <a:t>Science at Home, Aarhus </a:t>
            </a:r>
            <a:r>
              <a:rPr lang="da-DK" sz="4400" b="1" dirty="0" err="1"/>
              <a:t>University</a:t>
            </a:r>
            <a:endParaRPr lang="da-DK" b="1" dirty="0"/>
          </a:p>
        </p:txBody>
      </p:sp>
    </p:spTree>
    <p:custDataLst>
      <p:tags r:id="rId1"/>
    </p:custDataLst>
    <p:extLst>
      <p:ext uri="{BB962C8B-B14F-4D97-AF65-F5344CB8AC3E}">
        <p14:creationId xmlns:p14="http://schemas.microsoft.com/office/powerpoint/2010/main" val="94832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Agent-</a:t>
            </a:r>
            <a:r>
              <a:rPr lang="da-DK" dirty="0" err="1"/>
              <a:t>Based</a:t>
            </a:r>
            <a:r>
              <a:rPr lang="da-DK" dirty="0"/>
              <a:t> Models:</a:t>
            </a:r>
            <a:br>
              <a:rPr lang="da-DK" dirty="0"/>
            </a:br>
            <a:r>
              <a:rPr lang="da-DK" b="1" dirty="0"/>
              <a:t>The Virtual Laboratory</a:t>
            </a:r>
          </a:p>
        </p:txBody>
      </p:sp>
      <p:sp>
        <p:nvSpPr>
          <p:cNvPr id="5" name="Content Placeholder 4"/>
          <p:cNvSpPr>
            <a:spLocks noGrp="1"/>
          </p:cNvSpPr>
          <p:nvPr>
            <p:ph idx="1"/>
          </p:nvPr>
        </p:nvSpPr>
        <p:spPr/>
        <p:txBody>
          <a:bodyPr/>
          <a:lstStyle/>
          <a:p>
            <a:r>
              <a:rPr lang="da-DK" dirty="0"/>
              <a:t>[</a:t>
            </a:r>
            <a:r>
              <a:rPr lang="da-DK" dirty="0" err="1"/>
              <a:t>add</a:t>
            </a:r>
            <a:r>
              <a:rPr lang="da-DK" dirty="0"/>
              <a:t> images for </a:t>
            </a:r>
            <a:r>
              <a:rPr lang="da-DK" dirty="0" err="1"/>
              <a:t>visuals</a:t>
            </a:r>
            <a:r>
              <a:rPr lang="da-DK" dirty="0"/>
              <a:t>]</a:t>
            </a:r>
          </a:p>
        </p:txBody>
      </p:sp>
    </p:spTree>
    <p:custDataLst>
      <p:tags r:id="rId1"/>
    </p:custDataLst>
    <p:extLst>
      <p:ext uri="{BB962C8B-B14F-4D97-AF65-F5344CB8AC3E}">
        <p14:creationId xmlns:p14="http://schemas.microsoft.com/office/powerpoint/2010/main" val="2813365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err="1"/>
              <a:t>Collaboration</a:t>
            </a:r>
            <a:r>
              <a:rPr lang="de-DE" dirty="0"/>
              <a:t> Partners</a:t>
            </a:r>
            <a:endParaRPr lang="da-DK" dirty="0"/>
          </a:p>
        </p:txBody>
      </p:sp>
      <p:sp>
        <p:nvSpPr>
          <p:cNvPr id="5" name="Content Placeholder 4"/>
          <p:cNvSpPr>
            <a:spLocks noGrp="1"/>
          </p:cNvSpPr>
          <p:nvPr>
            <p:ph idx="1"/>
          </p:nvPr>
        </p:nvSpPr>
        <p:spPr>
          <a:xfrm>
            <a:off x="7506790" y="1433982"/>
            <a:ext cx="3546716" cy="4521366"/>
          </a:xfrm>
        </p:spPr>
        <p:txBody>
          <a:bodyPr/>
          <a:lstStyle/>
          <a:p>
            <a:r>
              <a:rPr lang="da-DK" dirty="0" err="1"/>
              <a:t>Linguistics</a:t>
            </a:r>
            <a:endParaRPr lang="da-DK" dirty="0"/>
          </a:p>
          <a:p>
            <a:r>
              <a:rPr lang="da-DK" sz="1800" dirty="0"/>
              <a:t>[</a:t>
            </a:r>
            <a:r>
              <a:rPr lang="da-DK" sz="1800" dirty="0" err="1"/>
              <a:t>insert</a:t>
            </a:r>
            <a:r>
              <a:rPr lang="da-DK" sz="1800" dirty="0"/>
              <a:t> </a:t>
            </a:r>
            <a:r>
              <a:rPr lang="da-DK" sz="1800" dirty="0" err="1"/>
              <a:t>big</a:t>
            </a:r>
            <a:r>
              <a:rPr lang="da-DK" sz="1800" dirty="0"/>
              <a:t> </a:t>
            </a:r>
            <a:r>
              <a:rPr lang="da-DK" sz="1800" dirty="0" err="1"/>
              <a:t>question</a:t>
            </a:r>
            <a:r>
              <a:rPr lang="da-DK" sz="1800" dirty="0"/>
              <a:t> </a:t>
            </a:r>
            <a:r>
              <a:rPr lang="da-DK" sz="1800" dirty="0" err="1"/>
              <a:t>here</a:t>
            </a:r>
            <a:r>
              <a:rPr lang="da-DK" sz="1800" dirty="0"/>
              <a:t>]?</a:t>
            </a:r>
          </a:p>
          <a:p>
            <a:endParaRPr lang="da-DK" dirty="0"/>
          </a:p>
          <a:p>
            <a:endParaRPr lang="da-DK" dirty="0"/>
          </a:p>
        </p:txBody>
      </p:sp>
      <p:pic>
        <p:nvPicPr>
          <p:cNvPr id="6" name="Billede 6">
            <a:extLst>
              <a:ext uri="{FF2B5EF4-FFF2-40B4-BE49-F238E27FC236}">
                <a16:creationId xmlns:a16="http://schemas.microsoft.com/office/drawing/2014/main" id="{7DA184C1-807B-614E-8BCE-1A7CDA11B351}"/>
              </a:ext>
            </a:extLst>
          </p:cNvPr>
          <p:cNvPicPr>
            <a:picLocks noChangeAspect="1"/>
          </p:cNvPicPr>
          <p:nvPr/>
        </p:nvPicPr>
        <p:blipFill rotWithShape="1">
          <a:blip r:embed="rId4"/>
          <a:srcRect r="56227"/>
          <a:stretch/>
        </p:blipFill>
        <p:spPr>
          <a:xfrm>
            <a:off x="315995" y="2354307"/>
            <a:ext cx="4807684" cy="3601041"/>
          </a:xfrm>
          <a:prstGeom prst="rect">
            <a:avLst/>
          </a:prstGeom>
        </p:spPr>
      </p:pic>
      <p:sp>
        <p:nvSpPr>
          <p:cNvPr id="7" name="Content Placeholder 4">
            <a:extLst>
              <a:ext uri="{FF2B5EF4-FFF2-40B4-BE49-F238E27FC236}">
                <a16:creationId xmlns:a16="http://schemas.microsoft.com/office/drawing/2014/main" id="{B9C0807D-3C29-1B4B-824B-A84E3A0A2010}"/>
              </a:ext>
            </a:extLst>
          </p:cNvPr>
          <p:cNvSpPr txBox="1">
            <a:spLocks/>
          </p:cNvSpPr>
          <p:nvPr/>
        </p:nvSpPr>
        <p:spPr>
          <a:xfrm>
            <a:off x="1138496" y="1433981"/>
            <a:ext cx="3546716" cy="510395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a-DK" dirty="0" err="1"/>
              <a:t>Theory</a:t>
            </a:r>
            <a:r>
              <a:rPr lang="da-DK" dirty="0"/>
              <a:t> of Science</a:t>
            </a:r>
          </a:p>
          <a:p>
            <a:r>
              <a:rPr lang="da-DK" sz="1800" dirty="0"/>
              <a:t>[</a:t>
            </a:r>
            <a:r>
              <a:rPr lang="da-DK" sz="1800" dirty="0" err="1"/>
              <a:t>insert</a:t>
            </a:r>
            <a:r>
              <a:rPr lang="da-DK" sz="1800" dirty="0"/>
              <a:t> </a:t>
            </a:r>
            <a:r>
              <a:rPr lang="da-DK" sz="1800" dirty="0" err="1"/>
              <a:t>big</a:t>
            </a:r>
            <a:r>
              <a:rPr lang="da-DK" sz="1800" dirty="0"/>
              <a:t> </a:t>
            </a:r>
            <a:r>
              <a:rPr lang="da-DK" sz="1800" dirty="0" err="1"/>
              <a:t>question</a:t>
            </a:r>
            <a:r>
              <a:rPr lang="da-DK" sz="1800" dirty="0"/>
              <a:t> </a:t>
            </a:r>
            <a:r>
              <a:rPr lang="da-DK" sz="1800" dirty="0" err="1"/>
              <a:t>here</a:t>
            </a:r>
            <a:r>
              <a:rPr lang="da-DK" sz="1800" dirty="0"/>
              <a:t>]?</a:t>
            </a:r>
          </a:p>
        </p:txBody>
      </p:sp>
      <p:pic>
        <p:nvPicPr>
          <p:cNvPr id="3" name="Picture 2">
            <a:extLst>
              <a:ext uri="{FF2B5EF4-FFF2-40B4-BE49-F238E27FC236}">
                <a16:creationId xmlns:a16="http://schemas.microsoft.com/office/drawing/2014/main" id="{D8A3CCA6-BD49-9C4E-A0C0-D1577BB9CD47}"/>
              </a:ext>
            </a:extLst>
          </p:cNvPr>
          <p:cNvPicPr>
            <a:picLocks noChangeAspect="1"/>
          </p:cNvPicPr>
          <p:nvPr/>
        </p:nvPicPr>
        <p:blipFill rotWithShape="1">
          <a:blip r:embed="rId5"/>
          <a:srcRect l="8626" r="5657"/>
          <a:stretch/>
        </p:blipFill>
        <p:spPr>
          <a:xfrm>
            <a:off x="5507713" y="2354307"/>
            <a:ext cx="6245820" cy="3494844"/>
          </a:xfrm>
          <a:prstGeom prst="rect">
            <a:avLst/>
          </a:prstGeom>
        </p:spPr>
      </p:pic>
    </p:spTree>
    <p:custDataLst>
      <p:tags r:id="rId1"/>
    </p:custDataLst>
    <p:extLst>
      <p:ext uri="{BB962C8B-B14F-4D97-AF65-F5344CB8AC3E}">
        <p14:creationId xmlns:p14="http://schemas.microsoft.com/office/powerpoint/2010/main" val="961252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Agent-</a:t>
            </a:r>
            <a:r>
              <a:rPr lang="de-DE" dirty="0" err="1"/>
              <a:t>Based</a:t>
            </a:r>
            <a:r>
              <a:rPr lang="de-DE" dirty="0"/>
              <a:t> Models</a:t>
            </a:r>
            <a:endParaRPr lang="da-DK" dirty="0"/>
          </a:p>
        </p:txBody>
      </p:sp>
      <p:sp>
        <p:nvSpPr>
          <p:cNvPr id="5" name="Content Placeholder 4"/>
          <p:cNvSpPr>
            <a:spLocks noGrp="1"/>
          </p:cNvSpPr>
          <p:nvPr>
            <p:ph idx="1"/>
          </p:nvPr>
        </p:nvSpPr>
        <p:spPr>
          <a:xfrm>
            <a:off x="868680" y="1433982"/>
            <a:ext cx="10184826" cy="4521366"/>
          </a:xfrm>
        </p:spPr>
        <p:txBody>
          <a:bodyPr/>
          <a:lstStyle/>
          <a:p>
            <a:r>
              <a:rPr lang="da-DK" dirty="0"/>
              <a:t>[</a:t>
            </a:r>
            <a:r>
              <a:rPr lang="da-DK" dirty="0" err="1"/>
              <a:t>insert</a:t>
            </a:r>
            <a:r>
              <a:rPr lang="da-DK" dirty="0"/>
              <a:t> </a:t>
            </a:r>
            <a:r>
              <a:rPr lang="da-DK" dirty="0" err="1"/>
              <a:t>visuals</a:t>
            </a:r>
            <a:r>
              <a:rPr lang="da-DK" dirty="0"/>
              <a:t>]</a:t>
            </a:r>
          </a:p>
        </p:txBody>
      </p:sp>
    </p:spTree>
    <p:custDataLst>
      <p:tags r:id="rId1"/>
    </p:custDataLst>
    <p:extLst>
      <p:ext uri="{BB962C8B-B14F-4D97-AF65-F5344CB8AC3E}">
        <p14:creationId xmlns:p14="http://schemas.microsoft.com/office/powerpoint/2010/main" val="4209431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of a </a:t>
            </a:r>
            <a:r>
              <a:rPr lang="en-US" b="1" u="sng" dirty="0"/>
              <a:t>SIMPLE</a:t>
            </a:r>
            <a:r>
              <a:rPr lang="en-US" b="1" dirty="0"/>
              <a:t> </a:t>
            </a:r>
            <a:r>
              <a:rPr lang="en-US" dirty="0"/>
              <a:t>Agent-Based Model</a:t>
            </a:r>
            <a:endParaRPr lang="da-DK" dirty="0"/>
          </a:p>
        </p:txBody>
      </p:sp>
      <p:sp>
        <p:nvSpPr>
          <p:cNvPr id="6" name="Content Placeholder 2">
            <a:extLst>
              <a:ext uri="{FF2B5EF4-FFF2-40B4-BE49-F238E27FC236}">
                <a16:creationId xmlns:a16="http://schemas.microsoft.com/office/drawing/2014/main" id="{3A978F83-914E-FF49-A5F8-126F39B258DF}"/>
              </a:ext>
            </a:extLst>
          </p:cNvPr>
          <p:cNvSpPr>
            <a:spLocks noGrp="1"/>
          </p:cNvSpPr>
          <p:nvPr/>
        </p:nvSpPr>
        <p:spPr>
          <a:xfrm>
            <a:off x="6949646" y="3478605"/>
            <a:ext cx="3886128" cy="3923898"/>
          </a:xfrm>
          <a:prstGeom prst="rect">
            <a:avLst/>
          </a:prstGeom>
        </p:spPr>
        <p:txBody>
          <a:bodyPr vert="horz" lIns="91416" tIns="45708" rIns="91416" bIns="4570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999" b="1" dirty="0"/>
              <a:t>Grass</a:t>
            </a:r>
          </a:p>
          <a:p>
            <a:pPr marL="514196" indent="-514196">
              <a:buFont typeface="+mj-lt"/>
              <a:buAutoNum type="arabicPeriod"/>
            </a:pPr>
            <a:r>
              <a:rPr lang="en-US" sz="1999" dirty="0"/>
              <a:t>I am green if I can be eaten, brown if I can’t</a:t>
            </a:r>
          </a:p>
          <a:p>
            <a:pPr marL="514196" indent="-514196">
              <a:buFont typeface="+mj-lt"/>
              <a:buAutoNum type="arabicPeriod"/>
            </a:pPr>
            <a:r>
              <a:rPr lang="en-US" sz="1999" dirty="0"/>
              <a:t>If I am eaten, I grow back after a while</a:t>
            </a:r>
          </a:p>
          <a:p>
            <a:pPr marL="514196" indent="-514196">
              <a:buFont typeface="+mj-lt"/>
              <a:buAutoNum type="arabicPeriod"/>
            </a:pPr>
            <a:endParaRPr lang="en-US" sz="1999" dirty="0"/>
          </a:p>
          <a:p>
            <a:endParaRPr lang="en-US" sz="1999" dirty="0"/>
          </a:p>
        </p:txBody>
      </p:sp>
      <p:sp>
        <p:nvSpPr>
          <p:cNvPr id="7" name="Content Placeholder 2">
            <a:extLst>
              <a:ext uri="{FF2B5EF4-FFF2-40B4-BE49-F238E27FC236}">
                <a16:creationId xmlns:a16="http://schemas.microsoft.com/office/drawing/2014/main" id="{6586C7E2-37CD-FC44-92D0-D1B97A26D874}"/>
              </a:ext>
            </a:extLst>
          </p:cNvPr>
          <p:cNvSpPr txBox="1">
            <a:spLocks/>
          </p:cNvSpPr>
          <p:nvPr/>
        </p:nvSpPr>
        <p:spPr>
          <a:xfrm>
            <a:off x="1449396" y="3478606"/>
            <a:ext cx="5100322" cy="2980445"/>
          </a:xfrm>
          <a:prstGeom prst="rect">
            <a:avLst/>
          </a:prstGeom>
        </p:spPr>
        <p:txBody>
          <a:bodyPr vert="horz" lIns="91416" tIns="45708" rIns="91416" bIns="45708"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00000"/>
              </a:lnSpc>
            </a:pPr>
            <a:r>
              <a:rPr lang="en-US" sz="2000" b="1" dirty="0"/>
              <a:t>Sheep &amp; Wolves</a:t>
            </a:r>
          </a:p>
          <a:p>
            <a:pPr marL="514196" indent="-514196">
              <a:buFont typeface="+mj-lt"/>
              <a:buAutoNum type="arabicPeriod"/>
            </a:pPr>
            <a:r>
              <a:rPr lang="en-US" sz="2000" dirty="0"/>
              <a:t>I walk around</a:t>
            </a:r>
          </a:p>
          <a:p>
            <a:pPr marL="514196" indent="-514196">
              <a:buFont typeface="+mj-lt"/>
              <a:buAutoNum type="arabicPeriod"/>
            </a:pPr>
            <a:r>
              <a:rPr lang="en-US" sz="2000" dirty="0"/>
              <a:t>And metabolize energy</a:t>
            </a:r>
          </a:p>
          <a:p>
            <a:pPr marL="514196" indent="-514196">
              <a:buFont typeface="+mj-lt"/>
              <a:buAutoNum type="arabicPeriod"/>
            </a:pPr>
            <a:r>
              <a:rPr lang="en-US" sz="2000" dirty="0"/>
              <a:t>If I run out of energy, I die</a:t>
            </a:r>
          </a:p>
          <a:p>
            <a:pPr marL="514196" indent="-514196">
              <a:buFont typeface="+mj-lt"/>
              <a:buAutoNum type="arabicPeriod"/>
            </a:pPr>
            <a:r>
              <a:rPr lang="en-US" sz="2000" dirty="0"/>
              <a:t>If I have enough energy, I might reproduce</a:t>
            </a:r>
          </a:p>
          <a:p>
            <a:pPr marL="514196" indent="-514196">
              <a:buFont typeface="+mj-lt"/>
              <a:buAutoNum type="arabicPeriod"/>
            </a:pPr>
            <a:r>
              <a:rPr lang="en-US" sz="2000" dirty="0"/>
              <a:t>If there is grass/sheep nearby, I eat and gain energy</a:t>
            </a:r>
          </a:p>
          <a:p>
            <a:pPr>
              <a:lnSpc>
                <a:spcPct val="100000"/>
              </a:lnSpc>
            </a:pPr>
            <a:endParaRPr lang="en-US" sz="2000" dirty="0"/>
          </a:p>
        </p:txBody>
      </p:sp>
      <p:pic>
        <p:nvPicPr>
          <p:cNvPr id="8" name="Picture 1">
            <a:extLst>
              <a:ext uri="{FF2B5EF4-FFF2-40B4-BE49-F238E27FC236}">
                <a16:creationId xmlns:a16="http://schemas.microsoft.com/office/drawing/2014/main" id="{11DD080D-2CED-944C-B089-9B6D7DF2565F}"/>
              </a:ext>
            </a:extLst>
          </p:cNvPr>
          <p:cNvPicPr>
            <a:picLocks noChangeAspect="1"/>
          </p:cNvPicPr>
          <p:nvPr/>
        </p:nvPicPr>
        <p:blipFill>
          <a:blip r:embed="rId4"/>
          <a:stretch>
            <a:fillRect/>
          </a:stretch>
        </p:blipFill>
        <p:spPr>
          <a:xfrm>
            <a:off x="1633450" y="1495928"/>
            <a:ext cx="2294927" cy="1885459"/>
          </a:xfrm>
          <a:prstGeom prst="rect">
            <a:avLst/>
          </a:prstGeom>
        </p:spPr>
      </p:pic>
      <p:pic>
        <p:nvPicPr>
          <p:cNvPr id="9" name="Picture 8">
            <a:extLst>
              <a:ext uri="{FF2B5EF4-FFF2-40B4-BE49-F238E27FC236}">
                <a16:creationId xmlns:a16="http://schemas.microsoft.com/office/drawing/2014/main" id="{7B2CC937-994C-7844-ABDD-A34B26D0B32D}"/>
              </a:ext>
            </a:extLst>
          </p:cNvPr>
          <p:cNvPicPr>
            <a:picLocks noChangeAspect="1"/>
          </p:cNvPicPr>
          <p:nvPr/>
        </p:nvPicPr>
        <p:blipFill>
          <a:blip r:embed="rId5"/>
          <a:stretch>
            <a:fillRect/>
          </a:stretch>
        </p:blipFill>
        <p:spPr>
          <a:xfrm>
            <a:off x="7872629" y="1394725"/>
            <a:ext cx="2040163" cy="2083880"/>
          </a:xfrm>
          <a:prstGeom prst="rect">
            <a:avLst/>
          </a:prstGeom>
        </p:spPr>
      </p:pic>
      <p:pic>
        <p:nvPicPr>
          <p:cNvPr id="10" name="Picture 9">
            <a:extLst>
              <a:ext uri="{FF2B5EF4-FFF2-40B4-BE49-F238E27FC236}">
                <a16:creationId xmlns:a16="http://schemas.microsoft.com/office/drawing/2014/main" id="{C5162D6D-0FB4-6748-AC9E-A6014446C5B6}"/>
              </a:ext>
            </a:extLst>
          </p:cNvPr>
          <p:cNvPicPr>
            <a:picLocks noChangeAspect="1"/>
          </p:cNvPicPr>
          <p:nvPr/>
        </p:nvPicPr>
        <p:blipFill>
          <a:blip r:embed="rId6"/>
          <a:stretch>
            <a:fillRect/>
          </a:stretch>
        </p:blipFill>
        <p:spPr>
          <a:xfrm>
            <a:off x="4336874" y="1495929"/>
            <a:ext cx="1980684" cy="1933071"/>
          </a:xfrm>
          <a:prstGeom prst="rect">
            <a:avLst/>
          </a:prstGeom>
        </p:spPr>
      </p:pic>
    </p:spTree>
    <p:custDataLst>
      <p:tags r:id="rId1"/>
    </p:custDataLst>
    <p:extLst>
      <p:ext uri="{BB962C8B-B14F-4D97-AF65-F5344CB8AC3E}">
        <p14:creationId xmlns:p14="http://schemas.microsoft.com/office/powerpoint/2010/main" val="3535925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a:t>[</a:t>
            </a:r>
            <a:r>
              <a:rPr lang="da-DK" dirty="0" err="1"/>
              <a:t>Running</a:t>
            </a:r>
            <a:r>
              <a:rPr lang="da-DK" dirty="0"/>
              <a:t> model in </a:t>
            </a:r>
            <a:r>
              <a:rPr lang="da-DK" dirty="0" err="1"/>
              <a:t>Netlogo</a:t>
            </a:r>
            <a:r>
              <a:rPr lang="da-DK" dirty="0"/>
              <a:t> for Preview]</a:t>
            </a:r>
          </a:p>
        </p:txBody>
      </p:sp>
      <p:sp>
        <p:nvSpPr>
          <p:cNvPr id="5" name="Content Placeholder 4"/>
          <p:cNvSpPr>
            <a:spLocks noGrp="1"/>
          </p:cNvSpPr>
          <p:nvPr>
            <p:ph idx="1"/>
          </p:nvPr>
        </p:nvSpPr>
        <p:spPr/>
        <p:txBody>
          <a:bodyPr/>
          <a:lstStyle/>
          <a:p>
            <a:endParaRPr lang="da-DK" dirty="0"/>
          </a:p>
        </p:txBody>
      </p:sp>
      <p:pic>
        <p:nvPicPr>
          <p:cNvPr id="6" name="Picture 5">
            <a:extLst>
              <a:ext uri="{FF2B5EF4-FFF2-40B4-BE49-F238E27FC236}">
                <a16:creationId xmlns:a16="http://schemas.microsoft.com/office/drawing/2014/main" id="{30AB7F78-D522-ED46-AB2D-28B14B6FCE71}"/>
              </a:ext>
            </a:extLst>
          </p:cNvPr>
          <p:cNvPicPr/>
          <p:nvPr/>
        </p:nvPicPr>
        <p:blipFill>
          <a:blip r:embed="rId4"/>
          <a:stretch>
            <a:fillRect/>
          </a:stretch>
        </p:blipFill>
        <p:spPr>
          <a:xfrm>
            <a:off x="1166471" y="963613"/>
            <a:ext cx="9858058" cy="5846791"/>
          </a:xfrm>
          <a:prstGeom prst="rect">
            <a:avLst/>
          </a:prstGeom>
        </p:spPr>
      </p:pic>
    </p:spTree>
    <p:custDataLst>
      <p:tags r:id="rId1"/>
    </p:custDataLst>
    <p:extLst>
      <p:ext uri="{BB962C8B-B14F-4D97-AF65-F5344CB8AC3E}">
        <p14:creationId xmlns:p14="http://schemas.microsoft.com/office/powerpoint/2010/main" val="2798106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09381B-6567-7D41-BF63-71387DF19DEB}"/>
              </a:ext>
            </a:extLst>
          </p:cNvPr>
          <p:cNvSpPr>
            <a:spLocks noGrp="1"/>
          </p:cNvSpPr>
          <p:nvPr>
            <p:ph type="title"/>
          </p:nvPr>
        </p:nvSpPr>
        <p:spPr/>
        <p:txBody>
          <a:bodyPr/>
          <a:lstStyle/>
          <a:p>
            <a:r>
              <a:rPr lang="en-US" dirty="0"/>
              <a:t>Comparing Representations</a:t>
            </a:r>
          </a:p>
        </p:txBody>
      </p:sp>
      <p:sp>
        <p:nvSpPr>
          <p:cNvPr id="8" name="Content Placeholder 7">
            <a:extLst>
              <a:ext uri="{FF2B5EF4-FFF2-40B4-BE49-F238E27FC236}">
                <a16:creationId xmlns:a16="http://schemas.microsoft.com/office/drawing/2014/main" id="{2BDEFE2F-3B70-254F-9FE1-82BA48914DDB}"/>
              </a:ext>
            </a:extLst>
          </p:cNvPr>
          <p:cNvSpPr>
            <a:spLocks noGrp="1"/>
          </p:cNvSpPr>
          <p:nvPr>
            <p:ph sz="quarter" idx="4"/>
          </p:nvPr>
        </p:nvSpPr>
        <p:spPr>
          <a:xfrm>
            <a:off x="1372832" y="4455075"/>
            <a:ext cx="4313701" cy="2402033"/>
          </a:xfrm>
        </p:spPr>
        <p:txBody>
          <a:bodyPr>
            <a:normAutofit/>
          </a:bodyPr>
          <a:lstStyle/>
          <a:p>
            <a:pPr>
              <a:buNone/>
            </a:pPr>
            <a:r>
              <a:rPr lang="en-US" sz="1800" dirty="0"/>
              <a:t>Concise</a:t>
            </a:r>
          </a:p>
          <a:p>
            <a:pPr>
              <a:buNone/>
            </a:pPr>
            <a:r>
              <a:rPr lang="en-US" sz="1800" dirty="0"/>
              <a:t>Conceptually difficult to experiment on</a:t>
            </a:r>
          </a:p>
          <a:p>
            <a:pPr>
              <a:buNone/>
            </a:pPr>
            <a:r>
              <a:rPr lang="en-US" sz="1800" dirty="0"/>
              <a:t>Deterministic -&gt; predicable, less accurate</a:t>
            </a:r>
          </a:p>
          <a:p>
            <a:pPr>
              <a:buNone/>
            </a:pPr>
            <a:r>
              <a:rPr lang="en-US" sz="1800" dirty="0"/>
              <a:t>Few people have necessary training to solve them</a:t>
            </a:r>
          </a:p>
          <a:p>
            <a:pPr>
              <a:buNone/>
            </a:pPr>
            <a:endParaRPr lang="en-US" sz="1800" dirty="0"/>
          </a:p>
        </p:txBody>
      </p:sp>
      <p:pic>
        <p:nvPicPr>
          <p:cNvPr id="9" name="Content Placeholder 8">
            <a:extLst>
              <a:ext uri="{FF2B5EF4-FFF2-40B4-BE49-F238E27FC236}">
                <a16:creationId xmlns:a16="http://schemas.microsoft.com/office/drawing/2014/main" id="{18EA69B8-C4C9-D944-9332-BC5CFBDF891E}"/>
              </a:ext>
            </a:extLst>
          </p:cNvPr>
          <p:cNvPicPr>
            <a:picLocks noGrp="1" noChangeAspect="1"/>
          </p:cNvPicPr>
          <p:nvPr>
            <p:ph sz="half" idx="2"/>
          </p:nvPr>
        </p:nvPicPr>
        <p:blipFill>
          <a:blip r:embed="rId3"/>
          <a:stretch>
            <a:fillRect/>
          </a:stretch>
        </p:blipFill>
        <p:spPr>
          <a:xfrm>
            <a:off x="1901330" y="1588351"/>
            <a:ext cx="2785337" cy="1822757"/>
          </a:xfrm>
          <a:prstGeom prst="rect">
            <a:avLst/>
          </a:prstGeom>
        </p:spPr>
      </p:pic>
      <p:pic>
        <p:nvPicPr>
          <p:cNvPr id="10" name="Picture 9">
            <a:extLst>
              <a:ext uri="{FF2B5EF4-FFF2-40B4-BE49-F238E27FC236}">
                <a16:creationId xmlns:a16="http://schemas.microsoft.com/office/drawing/2014/main" id="{59588B16-7B9C-2942-8C7A-29D71B2AC0BE}"/>
              </a:ext>
            </a:extLst>
          </p:cNvPr>
          <p:cNvPicPr>
            <a:picLocks noChangeAspect="1"/>
          </p:cNvPicPr>
          <p:nvPr/>
        </p:nvPicPr>
        <p:blipFill>
          <a:blip r:embed="rId4"/>
          <a:stretch>
            <a:fillRect/>
          </a:stretch>
        </p:blipFill>
        <p:spPr>
          <a:xfrm>
            <a:off x="5886505" y="1389449"/>
            <a:ext cx="5425455" cy="2935081"/>
          </a:xfrm>
          <a:prstGeom prst="rect">
            <a:avLst/>
          </a:prstGeom>
        </p:spPr>
      </p:pic>
      <p:sp>
        <p:nvSpPr>
          <p:cNvPr id="11" name="Content Placeholder 7">
            <a:extLst>
              <a:ext uri="{FF2B5EF4-FFF2-40B4-BE49-F238E27FC236}">
                <a16:creationId xmlns:a16="http://schemas.microsoft.com/office/drawing/2014/main" id="{C30A4C55-2F58-144F-8238-FE43B02CE281}"/>
              </a:ext>
            </a:extLst>
          </p:cNvPr>
          <p:cNvSpPr txBox="1">
            <a:spLocks/>
          </p:cNvSpPr>
          <p:nvPr/>
        </p:nvSpPr>
        <p:spPr>
          <a:xfrm>
            <a:off x="5886506" y="4455075"/>
            <a:ext cx="6142025" cy="2402033"/>
          </a:xfrm>
          <a:prstGeom prst="rect">
            <a:avLst/>
          </a:prstGeom>
        </p:spPr>
        <p:txBody>
          <a:bodyPr vert="horz" lIns="91416" tIns="45708" rIns="91416" bIns="45708"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800" dirty="0"/>
              <a:t>Less concise, but underlying logic clear to everyone </a:t>
            </a:r>
          </a:p>
          <a:p>
            <a:r>
              <a:rPr lang="en-US" sz="1800" dirty="0"/>
              <a:t>Kindergarteners understand the logic </a:t>
            </a:r>
          </a:p>
          <a:p>
            <a:r>
              <a:rPr lang="en-US" sz="1800" dirty="0"/>
              <a:t>Easy to experiment on</a:t>
            </a:r>
          </a:p>
          <a:p>
            <a:r>
              <a:rPr lang="en-US" sz="1800" dirty="0"/>
              <a:t>Probabilistic -&gt; less predictable, more accurate</a:t>
            </a:r>
          </a:p>
        </p:txBody>
      </p:sp>
    </p:spTree>
    <p:extLst>
      <p:ext uri="{BB962C8B-B14F-4D97-AF65-F5344CB8AC3E}">
        <p14:creationId xmlns:p14="http://schemas.microsoft.com/office/powerpoint/2010/main" val="2273643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1396981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FYSLIDEID" val="636235437374745988"/>
</p:tagLst>
</file>

<file path=ppt/tags/tag2.xml><?xml version="1.0" encoding="utf-8"?>
<p:tagLst xmlns:a="http://schemas.openxmlformats.org/drawingml/2006/main" xmlns:r="http://schemas.openxmlformats.org/officeDocument/2006/relationships" xmlns:p="http://schemas.openxmlformats.org/presentationml/2006/main">
  <p:tag name="TEMPLAFYSLIDEID" val="636235437374902238"/>
</p:tagLst>
</file>

<file path=ppt/tags/tag3.xml><?xml version="1.0" encoding="utf-8"?>
<p:tagLst xmlns:a="http://schemas.openxmlformats.org/drawingml/2006/main" xmlns:r="http://schemas.openxmlformats.org/officeDocument/2006/relationships" xmlns:p="http://schemas.openxmlformats.org/presentationml/2006/main">
  <p:tag name="TEMPLAFYSLIDEID" val="636235437375089291"/>
</p:tagLst>
</file>

<file path=ppt/tags/tag4.xml><?xml version="1.0" encoding="utf-8"?>
<p:tagLst xmlns:a="http://schemas.openxmlformats.org/drawingml/2006/main" xmlns:r="http://schemas.openxmlformats.org/officeDocument/2006/relationships" xmlns:p="http://schemas.openxmlformats.org/presentationml/2006/main">
  <p:tag name="TEMPLAFYSLIDEID" val="636235437375089291"/>
</p:tagLst>
</file>

<file path=ppt/tags/tag5.xml><?xml version="1.0" encoding="utf-8"?>
<p:tagLst xmlns:a="http://schemas.openxmlformats.org/drawingml/2006/main" xmlns:r="http://schemas.openxmlformats.org/officeDocument/2006/relationships" xmlns:p="http://schemas.openxmlformats.org/presentationml/2006/main">
  <p:tag name="TEMPLAFYSLIDEID" val="636235437375089291"/>
</p:tagLst>
</file>

<file path=ppt/tags/tag6.xml><?xml version="1.0" encoding="utf-8"?>
<p:tagLst xmlns:a="http://schemas.openxmlformats.org/drawingml/2006/main" xmlns:r="http://schemas.openxmlformats.org/officeDocument/2006/relationships" xmlns:p="http://schemas.openxmlformats.org/presentationml/2006/main">
  <p:tag name="TEMPLAFYSLIDEID" val="636235437375089291"/>
</p:tagLst>
</file>

<file path=ppt/tags/tag7.xml><?xml version="1.0" encoding="utf-8"?>
<p:tagLst xmlns:a="http://schemas.openxmlformats.org/drawingml/2006/main" xmlns:r="http://schemas.openxmlformats.org/officeDocument/2006/relationships" xmlns:p="http://schemas.openxmlformats.org/presentationml/2006/main">
  <p:tag name="TEMPLAFYSLIDEID" val="6362354373755668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TotalTime>
  <Words>803</Words>
  <Application>Microsoft Macintosh PowerPoint</Application>
  <PresentationFormat>Widescreen</PresentationFormat>
  <Paragraphs>66</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AU Passata</vt:lpstr>
      <vt:lpstr>AU Passata Light</vt:lpstr>
      <vt:lpstr>Calibri</vt:lpstr>
      <vt:lpstr>Calibri Light</vt:lpstr>
      <vt:lpstr>Franklin Gothic Book</vt:lpstr>
      <vt:lpstr>Office Theme</vt:lpstr>
      <vt:lpstr>EDU-IT Science at Home, Aarhus University</vt:lpstr>
      <vt:lpstr>Agent-Based Models: The Virtual Laboratory</vt:lpstr>
      <vt:lpstr>Collaboration Partners</vt:lpstr>
      <vt:lpstr>Agent-Based Models</vt:lpstr>
      <vt:lpstr>Example of a SIMPLE Agent-Based Model</vt:lpstr>
      <vt:lpstr>[Running model in Netlogo for Preview]</vt:lpstr>
      <vt:lpstr>Comparing Representations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 Victoria Schütten Søndergaard</dc:creator>
  <cp:lastModifiedBy>Lisa Victoria Schütten Søndergaard</cp:lastModifiedBy>
  <cp:revision>7</cp:revision>
  <dcterms:created xsi:type="dcterms:W3CDTF">2021-04-27T09:54:11Z</dcterms:created>
  <dcterms:modified xsi:type="dcterms:W3CDTF">2021-05-01T19:04:07Z</dcterms:modified>
</cp:coreProperties>
</file>