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0214-1181-EB1B-E5E7-6D977A3AA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C65D6-D292-E4E2-7EAF-894180B16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FB29-5120-FA13-FC90-DA920DF4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D9F4-D9ED-41C0-96BF-3B06F66EFBB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242B9-AEE1-1A06-3053-858160D9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D411-DA7D-B31A-9715-95B2119C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975-61D7-448C-AA1A-1A8375C352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61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BAE4-A7AF-9317-EB10-D0BADA71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4A362-9228-D96D-7E3E-A6B0B9B50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1A24-DB96-164C-D176-69F8B992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D9F4-D9ED-41C0-96BF-3B06F66EFBB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7DF9-FAA2-DFA6-F1D6-2E44A0AB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6F510-59D6-56AD-A4E5-C92F5B69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975-61D7-448C-AA1A-1A8375C352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59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E4F0C-0F17-D6A4-A24B-EFB68A014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DE5F5-A1C4-9384-2797-C87C42862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1B05A-0D73-7CE6-071A-CC5BF4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D9F4-D9ED-41C0-96BF-3B06F66EFBB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EF37-9A6A-53ED-7626-DA4C2066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9ABB-B70B-BD49-4B16-55D231E2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975-61D7-448C-AA1A-1A8375C352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6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14C6-1FF7-E4B1-0A52-451AF7F3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3A8E-B3E6-1088-7934-3F001364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BF55-0230-548D-B815-5684D5DB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D9F4-D9ED-41C0-96BF-3B06F66EFBB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5AAD-31D3-EE47-C576-C8F84BB5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F70C-2959-77E7-345D-1E75E26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975-61D7-448C-AA1A-1A8375C352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1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1E33-FCD1-485D-34B8-A015737F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E3110-25EE-57E5-2D73-CAC81FFA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E129-C0C5-1633-568F-5ACF832F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D9F4-D9ED-41C0-96BF-3B06F66EFBB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9844-B565-6FC4-838C-7D0C9088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A536-256C-B035-7509-7BEF4F61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975-61D7-448C-AA1A-1A8375C352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91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5B01-657A-AD77-AD7D-92FBF471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A947-07DC-3989-A602-2AE22ABB2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3208-F934-04DA-7EEA-297AFE8E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9765C-27D8-B0A6-D1F9-1D6DDAF4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D9F4-D9ED-41C0-96BF-3B06F66EFBB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515C9-9938-1EBD-9979-CD3FB448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7D867-9525-E1F7-FB56-60981D4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975-61D7-448C-AA1A-1A8375C352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48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94F1-DE65-9BEA-2759-5EF09621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3E060-2A96-3A79-30C2-F26CF6E8D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6A99E-9954-D569-3F7C-856A169FF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4519F-D697-CAEF-5ECB-6D0B6DB76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0D58E-8908-72FC-85E3-7610E59EF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A411E-A1F7-61D2-6A10-D8DE0E7B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D9F4-D9ED-41C0-96BF-3B06F66EFBB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64B82-9900-EBEA-C63C-E18C1EE2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B8E21-E372-B601-63C3-82C4E6E1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975-61D7-448C-AA1A-1A8375C352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9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633-CDF1-EC68-0A24-139A42FE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A5D3-BF58-22CF-59FC-13E7C3D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D9F4-D9ED-41C0-96BF-3B06F66EFBB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0DD63-D109-6C1D-4D89-7A26EF11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9817B-AACD-E199-4E06-750C173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975-61D7-448C-AA1A-1A8375C352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22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FB164-77D7-B122-74AC-E713BE4B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D9F4-D9ED-41C0-96BF-3B06F66EFBB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D05CF-E4D8-6919-65E6-749CCF09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A6706-AC1D-E01A-6214-64639EBA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975-61D7-448C-AA1A-1A8375C352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95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3D7D-7E60-5A28-1460-701AAA01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1B5C-CD5D-5738-9475-9CDFE956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9681B-86A1-D263-306B-8A7753C2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2189D-C695-19E5-1921-AAB06312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D9F4-D9ED-41C0-96BF-3B06F66EFBB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662B3-0F25-9F5F-0236-8C535550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5A2EC-6B1D-A19D-02C0-80D4712F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975-61D7-448C-AA1A-1A8375C352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55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9F2E-EA9C-522C-C284-394EA3B4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4678B-8F27-660A-3EC2-49D1E3973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5D06-33D9-7AC8-8CD7-6843CD9B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0500-00A3-C47A-6DED-E129BE0D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D9F4-D9ED-41C0-96BF-3B06F66EFBB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CA1DF-81F0-30A0-9BDA-0E2B18EE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A4959-5B48-58F5-C61B-7E11BB2E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7975-61D7-448C-AA1A-1A8375C352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2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22651-FA9E-855A-6A7B-F87A7A1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1A62-E7A3-D715-83FD-4BEC859F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6C6AF-FB14-DACB-7586-3DBE97F27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7D9F4-D9ED-41C0-96BF-3B06F66EFBB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7A67-A472-C42C-C198-5B8AA7313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175D8-8F76-3748-9EA3-510E069EB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97975-61D7-448C-AA1A-1A8375C352C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0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aily-plan">
            <a:extLst>
              <a:ext uri="{FF2B5EF4-FFF2-40B4-BE49-F238E27FC236}">
                <a16:creationId xmlns:a16="http://schemas.microsoft.com/office/drawing/2014/main" id="{88EA4013-E008-774C-8B12-A7DBB72B8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95320"/>
              </p:ext>
            </p:extLst>
          </p:nvPr>
        </p:nvGraphicFramePr>
        <p:xfrm>
          <a:off x="1028999" y="1064781"/>
          <a:ext cx="10692000" cy="51999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19010535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49957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900882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406365039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73868268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4089879887"/>
                    </a:ext>
                  </a:extLst>
                </a:gridCol>
              </a:tblGrid>
              <a:tr h="396465"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>
                          <a:solidFill>
                            <a:schemeClr val="tx1"/>
                          </a:solidFill>
                        </a:rPr>
                        <a:t>Segunda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>
                          <a:solidFill>
                            <a:schemeClr val="tx1"/>
                          </a:solidFill>
                        </a:rPr>
                        <a:t>Terça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>
                          <a:solidFill>
                            <a:schemeClr val="tx1"/>
                          </a:solidFill>
                        </a:rPr>
                        <a:t>Quarta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>
                          <a:solidFill>
                            <a:schemeClr val="tx1"/>
                          </a:solidFill>
                        </a:rPr>
                        <a:t>Quinta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>
                          <a:solidFill>
                            <a:schemeClr val="tx1"/>
                          </a:solidFill>
                        </a:rPr>
                        <a:t>Sexta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086053"/>
                  </a:ext>
                </a:extLst>
              </a:tr>
              <a:tr h="396465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b="0"/>
                        <a:t>Semana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Kick-off do Projeto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Entrevista com Stakeholders CAIXA: Direcionadores e Ambições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C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Agendas com Especialistas Accenture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C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Desk Research Cenário de BaaS &amp; Tendências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Discussão do Mapa do Cenário nacional e internacional de BaaS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967017"/>
                  </a:ext>
                </a:extLst>
              </a:tr>
              <a:tr h="39646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Mobilização das equipes de trabalho e pontos focais CAIXA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C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Desk Research Cenário de BaaS &amp; Tendências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C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Análise de Mercado e Seleção de Segmentos Promissores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743549"/>
                  </a:ext>
                </a:extLst>
              </a:tr>
              <a:tr h="396466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b="0"/>
                        <a:t>Semana 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buFontTx/>
                        <a:buNone/>
                      </a:pPr>
                      <a:endParaRPr lang="pt-BR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Discussão das Tendências e Inovações no Setor de BaaS e Impacto para Posicionamento da CAIXA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/>
                          <a:ea typeface="+mn-ea"/>
                          <a:cs typeface="+mn-cs"/>
                        </a:rPr>
                        <a:t>Acompanhamento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/>
                          <a:ea typeface="+mn-ea"/>
                          <a:cs typeface="+mn-cs"/>
                        </a:rPr>
                        <a:t>Executivo</a:t>
                      </a:r>
                      <a:endParaRPr lang="pt-BR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Workshop Tendências de BaaS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Discussão dos Modelos de Negócios Possíveis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BB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281936"/>
                  </a:ext>
                </a:extLst>
              </a:tr>
              <a:tr h="39646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Discussão dos Fatores de Diferenciação do BaaS CAIXA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C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4852"/>
                  </a:ext>
                </a:extLst>
              </a:tr>
              <a:tr h="396466">
                <a:tc rowSpan="2">
                  <a:txBody>
                    <a:bodyPr/>
                    <a:lstStyle/>
                    <a:p>
                      <a:pPr algn="ctr"/>
                      <a:r>
                        <a:rPr lang="pt-BR" sz="1000" b="0"/>
                        <a:t>Semana 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pt-B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Desk Research dos Parceiros Potenciais de BaaS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C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Projeções Iniciais do Mercado de BaaS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/>
                          <a:ea typeface="+mn-ea"/>
                          <a:cs typeface="+mn-cs"/>
                        </a:rPr>
                        <a:t>Acompanhamento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/>
                          <a:ea typeface="+mn-ea"/>
                          <a:cs typeface="+mn-cs"/>
                        </a:rPr>
                        <a:t>Executivo</a:t>
                      </a:r>
                      <a:endParaRPr lang="pt-BR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Apresentação do Screnning multidimensional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C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Discussão do Screnning Inicial dos Parceiros Potenciais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37834"/>
                  </a:ext>
                </a:extLst>
              </a:tr>
              <a:tr h="39646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/>
                          <a:ea typeface="+mn-ea"/>
                          <a:cs typeface="+mn-cs"/>
                        </a:rPr>
                        <a:t>Discussão dos Modelos de Negócios Possíveis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BBC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raphik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BB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Discussão e Formatação Inicial do Plano de Negócios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BB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Discussão e Formatação Inicial das Análises Econômico-financeira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BBC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04700"/>
                  </a:ext>
                </a:extLst>
              </a:tr>
              <a:tr h="792931">
                <a:tc>
                  <a:txBody>
                    <a:bodyPr/>
                    <a:lstStyle/>
                    <a:p>
                      <a:pPr algn="ctr"/>
                      <a:r>
                        <a:rPr lang="pt-BR" sz="1000" b="0"/>
                        <a:t>Semana 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Refinamento e Discussão das Projeções do Mercado de BaaS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C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Mercado Acionável</a:t>
                      </a:r>
                    </a:p>
                    <a:p>
                      <a:pPr marL="0" indent="0" algn="ctr" defTabSz="914400" rtl="0" eaLnBrk="1" fontAlgn="base" latinLnBrk="0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e Modelos Parceria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/>
                          <a:ea typeface="+mn-ea"/>
                          <a:cs typeface="+mn-cs"/>
                        </a:rPr>
                        <a:t>Acompanhamento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/>
                          <a:ea typeface="+mn-ea"/>
                          <a:cs typeface="+mn-cs"/>
                        </a:rPr>
                        <a:t>Executivos </a:t>
                      </a:r>
                      <a:endParaRPr lang="pt-BR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Discussão e Refinamento das Análises Econômico-financeiras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BB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87909"/>
                  </a:ext>
                </a:extLst>
              </a:tr>
              <a:tr h="792931">
                <a:tc>
                  <a:txBody>
                    <a:bodyPr/>
                    <a:lstStyle/>
                    <a:p>
                      <a:pPr algn="ctr"/>
                      <a:r>
                        <a:rPr lang="pt-BR" sz="1000" b="0"/>
                        <a:t>Semana 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Formatação do Comparativo das Linhas de Negócios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BB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Apresentação e Validação do Mercado Potencial e Ecossistema de Parceiros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/>
                          <a:ea typeface="+mn-ea"/>
                          <a:cs typeface="+mn-cs"/>
                        </a:rPr>
                        <a:t>Acompanhamento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raphik"/>
                          <a:ea typeface="+mn-ea"/>
                          <a:cs typeface="+mn-cs"/>
                        </a:rPr>
                        <a:t>Executivos </a:t>
                      </a:r>
                      <a:endParaRPr lang="pt-BR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Apresentação e Validação do Plano de Negócios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7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buFontTx/>
                        <a:buNone/>
                      </a:pPr>
                      <a:endParaRPr lang="pt-BR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82952"/>
                  </a:ext>
                </a:extLst>
              </a:tr>
              <a:tr h="792931">
                <a:tc>
                  <a:txBody>
                    <a:bodyPr/>
                    <a:lstStyle/>
                    <a:p>
                      <a:pPr algn="ctr"/>
                      <a:r>
                        <a:rPr lang="pt-BR" sz="1000" b="0"/>
                        <a:t>Semana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Apresentação </a:t>
                      </a:r>
                      <a:r>
                        <a:rPr lang="pt-BR" sz="900" u="sng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</a:t>
                      </a: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 Analise Econômico Financeira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BB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Apresentação do Comparativo das Linhas de Negócios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BB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pt-B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Apresentação Final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846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1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Graphik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2025-10-28T21:56:50Z</dcterms:created>
  <dcterms:modified xsi:type="dcterms:W3CDTF">2025-10-28T21:56:51Z</dcterms:modified>
</cp:coreProperties>
</file>