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B0A7-199F-6961-A857-0D4C232D4C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1D221-6130-750A-8A4D-8CF85983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468CC-D2DE-83F3-19B9-521C8671B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4862-C341-B654-EE10-5E75E931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9D55C-EEE2-9320-A05C-BC87588AF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20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B8AE-B726-3F81-F52D-18C68CDF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F3B1A-B53D-5FC1-09DC-F1605776A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4A0D6-374E-D9A7-DF88-4AE7CD56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C7A7F-B3BE-924F-203D-00BFC709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323F-DB27-DCBB-ECF4-70A9AE60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76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4BC0F8-386A-51E6-4DEC-A5E9956E27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7ACAC-228C-5A2C-AE4E-F7A1AD764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C982-59E2-D553-F65C-872954D6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86346-B2E8-6741-C4EF-9A4C3C75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0BEC8-245B-50A7-648A-94823E26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876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30946-84C1-CDC9-E9B0-3862CD80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8923-4ABA-5919-B22D-120A0E442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A84AD-B392-D1C5-EE55-4BD30212B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CB17A-BE9E-E074-B09C-E4A003E51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9C10A-1315-5959-8B10-F047409E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94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5D14-9A78-7B6D-60FE-0CE026AB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BB23B-E5BA-D97F-E715-D3F487C7A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24E6F-DD84-79A1-5445-1F3EB7DF3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8D40-17B1-1871-E4C6-0A701D54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1726D-8D26-A29F-6079-BAE4BE8D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914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0B62E-685A-8309-6FEF-558971A8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4B83D-87E9-49A7-5BF7-858FF69DD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3730E-51C7-9D9E-67F0-9029F110D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D6C6E-ED87-C146-1C44-F622BEA0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4CB15-78B3-F7ED-84A8-7285E0831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6008A-01C3-8AA5-1631-26E3AAE74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0856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260F-C2F7-0EDB-AD0D-5EA7597A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63D664-5E7E-B7A4-B4AC-5A0027D6F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78DA1-ADC0-55E7-3AE7-BAD98C417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E3AC0-AC8F-4A1E-E5B9-03C13B489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26C86-186E-B766-8062-8AB070C6D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6733E-7591-42A0-4E25-F5CEA12E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1A99C-E1F9-67E1-BA97-3080475D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30E36-C8C2-87FE-F1A0-B2364E893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54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2199-55AA-5013-1B1E-A8CC04AE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D0101-FC58-6EC2-E423-31E9647A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28FAE-9B5C-4476-3A5E-38744054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EE174-2B7A-3679-B3C7-ADCA3599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18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DE2CAE-E8DD-C5CD-5839-1F5A50A61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66697B-091E-9DB6-9D24-4CDBC1252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78754-7AB7-F17F-A0B2-04DFE21FF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71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F7E4-1A9B-5ED7-AF61-73C0807D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F1062-1140-BD85-8B7B-B49D5863F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B6B0D-32C6-4FF5-4C24-438BD6F4B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D3257-0179-690F-B9A9-76E120EE7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7D6AF-ED2A-327C-FA79-5F19A6C19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B876A-0B9C-3699-E79C-5323C2BA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17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C67F-BB37-41ED-0D86-BB0AA0F26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5E070-BAA8-79ED-517F-F49EED58B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8612A-947A-AEE0-9B73-9BE5B9880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7458-9DC7-2347-5EA9-D734C6C2E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834FE-BA19-2562-F701-3497E142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466A2D-1322-6950-89F3-5B9EBD98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23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204A1-29AA-2659-55E7-F0C4C44C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838C-FFAD-B9C7-3ABD-0BF7287E1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CB4-FBFD-D772-6EFF-42042BE5D2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CC754-C0F0-4A9B-8F71-9BDB69DB0D9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5D0F-5835-6A71-28EE-5A1F36250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8ECDB-29DB-53CF-935A-0E7A632A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0D0ECC-A4AC-4968-B89B-F662F74AC1C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83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00_confidenc">
            <a:extLst>
              <a:ext uri="{FF2B5EF4-FFF2-40B4-BE49-F238E27FC236}">
                <a16:creationId xmlns:a16="http://schemas.microsoft.com/office/drawing/2014/main" id="{C5748C4F-E934-5BCF-9243-883A5DA35ACE}"/>
              </a:ext>
            </a:extLst>
          </p:cNvPr>
          <p:cNvGrpSpPr/>
          <p:nvPr/>
        </p:nvGrpSpPr>
        <p:grpSpPr>
          <a:xfrm>
            <a:off x="706316" y="827315"/>
            <a:ext cx="11261800" cy="5614408"/>
            <a:chOff x="553916" y="674915"/>
            <a:chExt cx="11261800" cy="5614408"/>
          </a:xfrm>
        </p:grpSpPr>
        <p:pic>
          <p:nvPicPr>
            <p:cNvPr id="3" name="Picture Placeholder 19">
              <a:extLst>
                <a:ext uri="{FF2B5EF4-FFF2-40B4-BE49-F238E27FC236}">
                  <a16:creationId xmlns:a16="http://schemas.microsoft.com/office/drawing/2014/main" id="{F78D9294-1EF1-87F7-F4B6-08F627B5D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716314" y="1057202"/>
              <a:ext cx="6099402" cy="5232121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</p:pic>
        <p:sp>
          <p:nvSpPr>
            <p:cNvPr id="4" name="Title 3">
              <a:extLst>
                <a:ext uri="{FF2B5EF4-FFF2-40B4-BE49-F238E27FC236}">
                  <a16:creationId xmlns:a16="http://schemas.microsoft.com/office/drawing/2014/main" id="{2DE753C1-C475-C5E0-7603-B22B2E7978C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53916" y="1593669"/>
              <a:ext cx="4952999" cy="3277976"/>
            </a:xfrm>
            <a:prstGeom prst="rect">
              <a:avLst/>
            </a:prstGeom>
          </p:spPr>
          <p:txBody>
            <a:bodyPr vert="horz" wrap="square" lIns="0" tIns="36000" rIns="144000" bIns="36000" rtlCol="0" anchor="ctr" anchorCtr="0">
              <a:noAutofit/>
            </a:bodyPr>
            <a:lstStyle>
              <a:lvl1pPr marL="0" indent="0" algn="l" defTabSz="1734634" rtl="0" eaLnBrk="1" latinLnBrk="0" hangingPunct="1">
                <a:lnSpc>
                  <a:spcPct val="80000"/>
                </a:lnSpc>
                <a:spcBef>
                  <a:spcPct val="0"/>
                </a:spcBef>
                <a:spcAft>
                  <a:spcPts val="0"/>
                </a:spcAft>
                <a:buFontTx/>
                <a:buNone/>
                <a:defRPr sz="3200" b="0" i="0" kern="1200" cap="all" spc="-133" baseline="0">
                  <a:solidFill>
                    <a:srgbClr val="7500C0"/>
                  </a:solidFill>
                  <a:latin typeface="Graphik Black" panose="020B0A03030202060203" pitchFamily="34" charset="0"/>
                  <a:ea typeface="Arial Black" panose="020B0A04020102020204" pitchFamily="34" charset="0"/>
                  <a:cs typeface="Arial Black" panose="020B0A04020102020204" pitchFamily="34" charset="0"/>
                  <a:sym typeface="Arial Black" panose="020B0A04020102020204" pitchFamily="34" charset="0"/>
                </a:defRPr>
              </a:lvl1pPr>
            </a:lstStyle>
            <a:p>
              <a:r>
                <a:rPr lang="pt-BR" dirty="0"/>
                <a:t>Termo de Confidencialidade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EBB839-9BFE-F9CE-AE0B-078A61B5FA79}"/>
                </a:ext>
              </a:extLst>
            </p:cNvPr>
            <p:cNvSpPr>
              <a:spLocks/>
            </p:cNvSpPr>
            <p:nvPr/>
          </p:nvSpPr>
          <p:spPr>
            <a:xfrm>
              <a:off x="5494565" y="674915"/>
              <a:ext cx="6099402" cy="54307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lIns="180000" rIns="180000" anchor="ctr" anchorCtr="0">
              <a:noAutofit/>
            </a:bodyPr>
            <a:lstStyle/>
            <a:p>
              <a:r>
                <a:rPr lang="pt-BR" sz="1400" dirty="0">
                  <a:latin typeface="Graphik" panose="020B0503030202060203" pitchFamily="34" charset="0"/>
                </a:rPr>
                <a:t>O conteúdo desta Proposta Técnica e Comercial (“Proposta”) é estritamente confidencial e inclui ideias e materiais de propriedade da Accenture do Brasil Ltda. inscrita no CNPJ/MF sob o No. 96.534.094/0001-58 (“Accenture”), devendo ser usado única e exclusivamente para avaliar a nossa capacitação técnica em assessorar ao Raízen S.A. (“Raízen” ou “Cliente”) , inscrito no CNPJ/MF sob o No. 08.070.508/0001-78 na prestação dos serviços ora propostos no âmbito do projeto nomeado “Plano de lançamento de serviços financeiros” (“Projeto”). </a:t>
              </a:r>
            </a:p>
            <a:p>
              <a:endParaRPr lang="pt-BR" sz="1400" dirty="0">
                <a:latin typeface="Graphik" panose="020B0503030202060203" pitchFamily="34" charset="0"/>
              </a:endParaRPr>
            </a:p>
            <a:p>
              <a:r>
                <a:rPr lang="pt-BR" sz="1400" dirty="0">
                  <a:latin typeface="Graphik" panose="020B0503030202060203" pitchFamily="34" charset="0"/>
                </a:rPr>
                <a:t>Este material é estritamente confidencial e não poderá ser acessado por pessoas, dentro ou fora do Cliente que não estejam diretamente ligadas ao processo de avaliação ou ser utilizado para outros fins que não a própria avaliação.</a:t>
              </a:r>
            </a:p>
            <a:p>
              <a:endParaRPr lang="pt-BR" sz="1400" dirty="0">
                <a:latin typeface="Graphik" panose="020B0503030202060203" pitchFamily="34" charset="0"/>
              </a:endParaRPr>
            </a:p>
            <a:p>
              <a:r>
                <a:rPr lang="pt-BR" sz="1400" dirty="0">
                  <a:latin typeface="Graphik" panose="020B0503030202060203" pitchFamily="34" charset="0"/>
                </a:rPr>
                <a:t>Sob nenhuma hipótese outra empresa que não o Cliente pode ter acesso a estes materiais sem a autorização prévia e explícita da Accenture.</a:t>
              </a:r>
            </a:p>
            <a:p>
              <a:endParaRPr lang="pt-BR" sz="1400" dirty="0">
                <a:latin typeface="Graphik" panose="020B0503030202060203" pitchFamily="34" charset="0"/>
              </a:endParaRPr>
            </a:p>
            <a:p>
              <a:r>
                <a:rPr lang="pt-BR" sz="1400" dirty="0">
                  <a:latin typeface="Graphik" panose="020B0503030202060203" pitchFamily="34" charset="0"/>
                </a:rPr>
                <a:t>Ao final do processo de avaliação, e caso nossa Proposta não seja aceita pelo Cliente, ela deverá ser retornada à Contratada ou destruída em sua totalidade pelo Cliente.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61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Graphik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2025-10-28T21:57:57Z</dcterms:created>
  <dcterms:modified xsi:type="dcterms:W3CDTF">2025-10-28T21:57:57Z</dcterms:modified>
</cp:coreProperties>
</file>