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AF7C-C5B5-CAA5-A486-20B2F4626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322EC-EFCB-1192-A85B-3E5C25533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01D4-D13A-4605-E707-5A4A4E42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D408-F8B0-000A-00FB-47956648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8789-1DEC-9D38-6599-FADD2566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28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43369-A4E8-A542-17F0-2A5140E0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52142-AA11-4336-B6A5-70BE4C50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FC078-2415-5EDE-A095-4CE6853B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A1181-4F79-EF5F-5E56-77B37E8B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DACFA-590F-ED09-0A0A-C80CF060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675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FB5DD-DA6F-614F-9D80-BD7F202BF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3DBC5-D912-39AC-509D-9CCB30003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F9AEB-959C-671D-FD2D-65A3F57B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040BE-0768-F258-A4A1-EC755019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F9F35-DB77-E4FA-62F3-C7037B352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51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2093-26B9-2801-FB9D-AA8968B7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922C-78C3-9C3A-1F70-C3D17D92B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7BF02-EB32-F84F-CAD4-C330F9DC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63F34-A2E4-9B88-1D2E-A06102A0B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4218B-06AD-B21A-F8DF-36B5DF91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03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D166-6444-E49A-338D-CA070E04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ECA72-0137-B95C-73FF-AA9CCB11C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65909-3548-EAAE-4CA6-5062C357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BCA82-84B3-D725-29DB-3B98577C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52C8-A205-A7D1-F588-7708D31F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13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6EA8-5B14-E314-7206-1BCAD9C9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A6E1D-2C1F-0C6A-C8C1-4A3D8C0EB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25C3E-69B0-9DE6-4F58-72B40F4B2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4E5AC-4A45-0CD3-8973-92AC2A92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94FB8-612B-8E3C-4425-7CC710988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F25E8-3482-8C85-F8C6-D8D506B2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89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3B04-A971-8DDF-6403-186A35D9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A6D7A-F874-855E-CB12-1CBD3372F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8164F-263F-A716-1AC3-6FC3A130F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DB8637-5A0F-B57D-9F0D-9499D1BDD4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BD7C2-268E-714D-19FE-E60491ED3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95106-C795-739E-1FEA-0A22EEEA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23EA4-DA49-5B5F-1166-26DB5FCA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0714F-B24A-322F-002C-AC0C6D56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32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7652B-2E70-739D-D119-C7BD398DA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602D2-111E-7EF1-0FF3-29760D72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D33A1-9AC5-48E2-21C0-9D3432DF4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B9658-452B-6DA6-ED67-1CEC8B90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64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0C491-C2A9-E8E0-7889-AD3C5743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149DE-B170-7B29-34A0-7EC6A8E8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8B43C-9EDA-A0C6-9AFE-8E39E2C2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950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171F-2562-CAFE-9208-5D3E970F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4D30-9EF9-9308-CD50-F6C3DF9B1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0E2AB-FE19-5FB2-3D16-EB150388B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0D057-E3FB-A60C-D5A4-7506AC1C4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DED8E-9305-7B5C-022F-E8D778F0B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8BD9-A38B-15CE-4901-D1B5D8C7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530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2E41-00B9-4C5A-4843-0F2CA3C2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D6256-294C-1E7D-7B71-334592C78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8A261-A741-400E-804A-7AC2D4C94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7F4F8-DDE5-667B-1800-725DA661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A75B9-8209-82F4-BB9D-19F43056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D7420-DF61-AEA6-006A-2C81F442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0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FB0ADB-B92F-0146-DEE4-EDE01A833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82C3B-9E4E-A720-3FA4-C9B79C925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67238-8E3F-9390-AF80-F201346CC6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18A04-D645-4EF4-891F-8411348E64FF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A0A3B-C356-B11C-AFAA-18C442F73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F8462-E49A-F23F-84F1-31AFA16A1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79C7C-CB6A-4886-B6E3-7718BB23AB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048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gif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1_funil2">
            <a:extLst>
              <a:ext uri="{FF2B5EF4-FFF2-40B4-BE49-F238E27FC236}">
                <a16:creationId xmlns:a16="http://schemas.microsoft.com/office/drawing/2014/main" id="{4291496E-AB31-87FA-DD54-B39819F4DC72}"/>
              </a:ext>
            </a:extLst>
          </p:cNvPr>
          <p:cNvGrpSpPr/>
          <p:nvPr/>
        </p:nvGrpSpPr>
        <p:grpSpPr>
          <a:xfrm>
            <a:off x="427213" y="1625495"/>
            <a:ext cx="11550772" cy="4667079"/>
            <a:chOff x="427213" y="1625495"/>
            <a:chExt cx="11550772" cy="466707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F18C6BF-EC88-784C-1A53-35ACABDF35DF}"/>
                </a:ext>
              </a:extLst>
            </p:cNvPr>
            <p:cNvSpPr/>
            <p:nvPr/>
          </p:nvSpPr>
          <p:spPr bwMode="auto">
            <a:xfrm>
              <a:off x="9894500" y="3096047"/>
              <a:ext cx="579195" cy="69084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3200" dirty="0">
                <a:solidFill>
                  <a:srgbClr val="000000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E3134C8-E744-A5F1-33E9-B1F798E03C69}"/>
                </a:ext>
              </a:extLst>
            </p:cNvPr>
            <p:cNvSpPr/>
            <p:nvPr/>
          </p:nvSpPr>
          <p:spPr>
            <a:xfrm>
              <a:off x="2802623" y="2032004"/>
              <a:ext cx="1362200" cy="4208560"/>
            </a:xfrm>
            <a:custGeom>
              <a:avLst/>
              <a:gdLst>
                <a:gd name="connsiteX0" fmla="*/ 66502 w 897775"/>
                <a:gd name="connsiteY0" fmla="*/ 33251 h 4181302"/>
                <a:gd name="connsiteX1" fmla="*/ 257695 w 897775"/>
                <a:gd name="connsiteY1" fmla="*/ 315884 h 4181302"/>
                <a:gd name="connsiteX2" fmla="*/ 656706 w 897775"/>
                <a:gd name="connsiteY2" fmla="*/ 540327 h 4181302"/>
                <a:gd name="connsiteX3" fmla="*/ 864524 w 897775"/>
                <a:gd name="connsiteY3" fmla="*/ 540327 h 4181302"/>
                <a:gd name="connsiteX4" fmla="*/ 897775 w 897775"/>
                <a:gd name="connsiteY4" fmla="*/ 2842953 h 4181302"/>
                <a:gd name="connsiteX5" fmla="*/ 565266 w 897775"/>
                <a:gd name="connsiteY5" fmla="*/ 3017520 h 4181302"/>
                <a:gd name="connsiteX6" fmla="*/ 332509 w 897775"/>
                <a:gd name="connsiteY6" fmla="*/ 3258589 h 4181302"/>
                <a:gd name="connsiteX7" fmla="*/ 149629 w 897775"/>
                <a:gd name="connsiteY7" fmla="*/ 3674226 h 4181302"/>
                <a:gd name="connsiteX8" fmla="*/ 0 w 897775"/>
                <a:gd name="connsiteY8" fmla="*/ 4181302 h 4181302"/>
                <a:gd name="connsiteX9" fmla="*/ 0 w 897775"/>
                <a:gd name="connsiteY9" fmla="*/ 0 h 4181302"/>
                <a:gd name="connsiteX10" fmla="*/ 66502 w 897775"/>
                <a:gd name="connsiteY10" fmla="*/ 33251 h 4181302"/>
                <a:gd name="connsiteX0" fmla="*/ 66502 w 897775"/>
                <a:gd name="connsiteY0" fmla="*/ 33251 h 4181302"/>
                <a:gd name="connsiteX1" fmla="*/ 288651 w 897775"/>
                <a:gd name="connsiteY1" fmla="*/ 327790 h 4181302"/>
                <a:gd name="connsiteX2" fmla="*/ 656706 w 897775"/>
                <a:gd name="connsiteY2" fmla="*/ 540327 h 4181302"/>
                <a:gd name="connsiteX3" fmla="*/ 864524 w 897775"/>
                <a:gd name="connsiteY3" fmla="*/ 540327 h 4181302"/>
                <a:gd name="connsiteX4" fmla="*/ 897775 w 897775"/>
                <a:gd name="connsiteY4" fmla="*/ 2842953 h 4181302"/>
                <a:gd name="connsiteX5" fmla="*/ 565266 w 897775"/>
                <a:gd name="connsiteY5" fmla="*/ 3017520 h 4181302"/>
                <a:gd name="connsiteX6" fmla="*/ 332509 w 897775"/>
                <a:gd name="connsiteY6" fmla="*/ 3258589 h 4181302"/>
                <a:gd name="connsiteX7" fmla="*/ 149629 w 897775"/>
                <a:gd name="connsiteY7" fmla="*/ 3674226 h 4181302"/>
                <a:gd name="connsiteX8" fmla="*/ 0 w 897775"/>
                <a:gd name="connsiteY8" fmla="*/ 4181302 h 4181302"/>
                <a:gd name="connsiteX9" fmla="*/ 0 w 897775"/>
                <a:gd name="connsiteY9" fmla="*/ 0 h 4181302"/>
                <a:gd name="connsiteX10" fmla="*/ 66502 w 897775"/>
                <a:gd name="connsiteY10" fmla="*/ 33251 h 4181302"/>
                <a:gd name="connsiteX0" fmla="*/ 78409 w 897775"/>
                <a:gd name="connsiteY0" fmla="*/ 68970 h 4181302"/>
                <a:gd name="connsiteX1" fmla="*/ 288651 w 897775"/>
                <a:gd name="connsiteY1" fmla="*/ 327790 h 4181302"/>
                <a:gd name="connsiteX2" fmla="*/ 656706 w 897775"/>
                <a:gd name="connsiteY2" fmla="*/ 540327 h 4181302"/>
                <a:gd name="connsiteX3" fmla="*/ 864524 w 897775"/>
                <a:gd name="connsiteY3" fmla="*/ 540327 h 4181302"/>
                <a:gd name="connsiteX4" fmla="*/ 897775 w 897775"/>
                <a:gd name="connsiteY4" fmla="*/ 2842953 h 4181302"/>
                <a:gd name="connsiteX5" fmla="*/ 565266 w 897775"/>
                <a:gd name="connsiteY5" fmla="*/ 3017520 h 4181302"/>
                <a:gd name="connsiteX6" fmla="*/ 332509 w 897775"/>
                <a:gd name="connsiteY6" fmla="*/ 3258589 h 4181302"/>
                <a:gd name="connsiteX7" fmla="*/ 149629 w 897775"/>
                <a:gd name="connsiteY7" fmla="*/ 3674226 h 4181302"/>
                <a:gd name="connsiteX8" fmla="*/ 0 w 897775"/>
                <a:gd name="connsiteY8" fmla="*/ 4181302 h 4181302"/>
                <a:gd name="connsiteX9" fmla="*/ 0 w 897775"/>
                <a:gd name="connsiteY9" fmla="*/ 0 h 4181302"/>
                <a:gd name="connsiteX10" fmla="*/ 78409 w 897775"/>
                <a:gd name="connsiteY10" fmla="*/ 68970 h 4181302"/>
                <a:gd name="connsiteX0" fmla="*/ 78409 w 897775"/>
                <a:gd name="connsiteY0" fmla="*/ 68970 h 4181302"/>
                <a:gd name="connsiteX1" fmla="*/ 321989 w 897775"/>
                <a:gd name="connsiteY1" fmla="*/ 342078 h 4181302"/>
                <a:gd name="connsiteX2" fmla="*/ 656706 w 897775"/>
                <a:gd name="connsiteY2" fmla="*/ 540327 h 4181302"/>
                <a:gd name="connsiteX3" fmla="*/ 864524 w 897775"/>
                <a:gd name="connsiteY3" fmla="*/ 540327 h 4181302"/>
                <a:gd name="connsiteX4" fmla="*/ 897775 w 897775"/>
                <a:gd name="connsiteY4" fmla="*/ 2842953 h 4181302"/>
                <a:gd name="connsiteX5" fmla="*/ 565266 w 897775"/>
                <a:gd name="connsiteY5" fmla="*/ 3017520 h 4181302"/>
                <a:gd name="connsiteX6" fmla="*/ 332509 w 897775"/>
                <a:gd name="connsiteY6" fmla="*/ 3258589 h 4181302"/>
                <a:gd name="connsiteX7" fmla="*/ 149629 w 897775"/>
                <a:gd name="connsiteY7" fmla="*/ 3674226 h 4181302"/>
                <a:gd name="connsiteX8" fmla="*/ 0 w 897775"/>
                <a:gd name="connsiteY8" fmla="*/ 4181302 h 4181302"/>
                <a:gd name="connsiteX9" fmla="*/ 0 w 897775"/>
                <a:gd name="connsiteY9" fmla="*/ 0 h 4181302"/>
                <a:gd name="connsiteX10" fmla="*/ 78409 w 897775"/>
                <a:gd name="connsiteY10" fmla="*/ 68970 h 4181302"/>
                <a:gd name="connsiteX0" fmla="*/ 78409 w 897775"/>
                <a:gd name="connsiteY0" fmla="*/ 68970 h 4181302"/>
                <a:gd name="connsiteX1" fmla="*/ 321989 w 897775"/>
                <a:gd name="connsiteY1" fmla="*/ 342078 h 4181302"/>
                <a:gd name="connsiteX2" fmla="*/ 656706 w 897775"/>
                <a:gd name="connsiteY2" fmla="*/ 540327 h 4181302"/>
                <a:gd name="connsiteX3" fmla="*/ 864524 w 897775"/>
                <a:gd name="connsiteY3" fmla="*/ 540327 h 4181302"/>
                <a:gd name="connsiteX4" fmla="*/ 897775 w 897775"/>
                <a:gd name="connsiteY4" fmla="*/ 2842953 h 4181302"/>
                <a:gd name="connsiteX5" fmla="*/ 565266 w 897775"/>
                <a:gd name="connsiteY5" fmla="*/ 3017520 h 4181302"/>
                <a:gd name="connsiteX6" fmla="*/ 332509 w 897775"/>
                <a:gd name="connsiteY6" fmla="*/ 3258589 h 4181302"/>
                <a:gd name="connsiteX7" fmla="*/ 149629 w 897775"/>
                <a:gd name="connsiteY7" fmla="*/ 3674226 h 4181302"/>
                <a:gd name="connsiteX8" fmla="*/ 0 w 897775"/>
                <a:gd name="connsiteY8" fmla="*/ 4181302 h 4181302"/>
                <a:gd name="connsiteX9" fmla="*/ 0 w 897775"/>
                <a:gd name="connsiteY9" fmla="*/ 0 h 4181302"/>
                <a:gd name="connsiteX10" fmla="*/ 78409 w 897775"/>
                <a:gd name="connsiteY10" fmla="*/ 68970 h 4181302"/>
                <a:gd name="connsiteX0" fmla="*/ 78409 w 897775"/>
                <a:gd name="connsiteY0" fmla="*/ 68970 h 4181302"/>
                <a:gd name="connsiteX1" fmla="*/ 321989 w 897775"/>
                <a:gd name="connsiteY1" fmla="*/ 342078 h 4181302"/>
                <a:gd name="connsiteX2" fmla="*/ 656706 w 897775"/>
                <a:gd name="connsiteY2" fmla="*/ 540327 h 4181302"/>
                <a:gd name="connsiteX3" fmla="*/ 864524 w 897775"/>
                <a:gd name="connsiteY3" fmla="*/ 540327 h 4181302"/>
                <a:gd name="connsiteX4" fmla="*/ 897775 w 897775"/>
                <a:gd name="connsiteY4" fmla="*/ 2842953 h 4181302"/>
                <a:gd name="connsiteX5" fmla="*/ 565266 w 897775"/>
                <a:gd name="connsiteY5" fmla="*/ 3017520 h 4181302"/>
                <a:gd name="connsiteX6" fmla="*/ 332509 w 897775"/>
                <a:gd name="connsiteY6" fmla="*/ 3258589 h 4181302"/>
                <a:gd name="connsiteX7" fmla="*/ 149629 w 897775"/>
                <a:gd name="connsiteY7" fmla="*/ 3674226 h 4181302"/>
                <a:gd name="connsiteX8" fmla="*/ 0 w 897775"/>
                <a:gd name="connsiteY8" fmla="*/ 4181302 h 4181302"/>
                <a:gd name="connsiteX9" fmla="*/ 0 w 897775"/>
                <a:gd name="connsiteY9" fmla="*/ 0 h 4181302"/>
                <a:gd name="connsiteX10" fmla="*/ 78409 w 897775"/>
                <a:gd name="connsiteY10" fmla="*/ 68970 h 4181302"/>
                <a:gd name="connsiteX0" fmla="*/ 78409 w 897775"/>
                <a:gd name="connsiteY0" fmla="*/ 68970 h 4181302"/>
                <a:gd name="connsiteX1" fmla="*/ 321989 w 897775"/>
                <a:gd name="connsiteY1" fmla="*/ 342078 h 4181302"/>
                <a:gd name="connsiteX2" fmla="*/ 651944 w 897775"/>
                <a:gd name="connsiteY2" fmla="*/ 516514 h 4181302"/>
                <a:gd name="connsiteX3" fmla="*/ 864524 w 897775"/>
                <a:gd name="connsiteY3" fmla="*/ 540327 h 4181302"/>
                <a:gd name="connsiteX4" fmla="*/ 897775 w 897775"/>
                <a:gd name="connsiteY4" fmla="*/ 2842953 h 4181302"/>
                <a:gd name="connsiteX5" fmla="*/ 565266 w 897775"/>
                <a:gd name="connsiteY5" fmla="*/ 3017520 h 4181302"/>
                <a:gd name="connsiteX6" fmla="*/ 332509 w 897775"/>
                <a:gd name="connsiteY6" fmla="*/ 3258589 h 4181302"/>
                <a:gd name="connsiteX7" fmla="*/ 149629 w 897775"/>
                <a:gd name="connsiteY7" fmla="*/ 3674226 h 4181302"/>
                <a:gd name="connsiteX8" fmla="*/ 0 w 897775"/>
                <a:gd name="connsiteY8" fmla="*/ 4181302 h 4181302"/>
                <a:gd name="connsiteX9" fmla="*/ 0 w 897775"/>
                <a:gd name="connsiteY9" fmla="*/ 0 h 4181302"/>
                <a:gd name="connsiteX10" fmla="*/ 78409 w 897775"/>
                <a:gd name="connsiteY10" fmla="*/ 68970 h 4181302"/>
                <a:gd name="connsiteX0" fmla="*/ 78409 w 897775"/>
                <a:gd name="connsiteY0" fmla="*/ 68970 h 4181302"/>
                <a:gd name="connsiteX1" fmla="*/ 321989 w 897775"/>
                <a:gd name="connsiteY1" fmla="*/ 342078 h 4181302"/>
                <a:gd name="connsiteX2" fmla="*/ 651944 w 897775"/>
                <a:gd name="connsiteY2" fmla="*/ 516514 h 4181302"/>
                <a:gd name="connsiteX3" fmla="*/ 864524 w 897775"/>
                <a:gd name="connsiteY3" fmla="*/ 540327 h 4181302"/>
                <a:gd name="connsiteX4" fmla="*/ 897775 w 897775"/>
                <a:gd name="connsiteY4" fmla="*/ 2842953 h 4181302"/>
                <a:gd name="connsiteX5" fmla="*/ 565266 w 897775"/>
                <a:gd name="connsiteY5" fmla="*/ 3017520 h 4181302"/>
                <a:gd name="connsiteX6" fmla="*/ 332509 w 897775"/>
                <a:gd name="connsiteY6" fmla="*/ 3258589 h 4181302"/>
                <a:gd name="connsiteX7" fmla="*/ 149629 w 897775"/>
                <a:gd name="connsiteY7" fmla="*/ 3674226 h 4181302"/>
                <a:gd name="connsiteX8" fmla="*/ 0 w 897775"/>
                <a:gd name="connsiteY8" fmla="*/ 4181302 h 4181302"/>
                <a:gd name="connsiteX9" fmla="*/ 0 w 897775"/>
                <a:gd name="connsiteY9" fmla="*/ 0 h 4181302"/>
                <a:gd name="connsiteX10" fmla="*/ 78409 w 897775"/>
                <a:gd name="connsiteY10" fmla="*/ 68970 h 4181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97775" h="4181302">
                  <a:moveTo>
                    <a:pt x="78409" y="68970"/>
                  </a:moveTo>
                  <a:cubicBezTo>
                    <a:pt x="159602" y="160006"/>
                    <a:pt x="221747" y="248661"/>
                    <a:pt x="321989" y="342078"/>
                  </a:cubicBezTo>
                  <a:cubicBezTo>
                    <a:pt x="433561" y="408161"/>
                    <a:pt x="509415" y="476624"/>
                    <a:pt x="651944" y="516514"/>
                  </a:cubicBezTo>
                  <a:lnTo>
                    <a:pt x="864524" y="540327"/>
                  </a:lnTo>
                  <a:lnTo>
                    <a:pt x="897775" y="2842953"/>
                  </a:lnTo>
                  <a:lnTo>
                    <a:pt x="565266" y="3017520"/>
                  </a:lnTo>
                  <a:lnTo>
                    <a:pt x="332509" y="3258589"/>
                  </a:lnTo>
                  <a:lnTo>
                    <a:pt x="149629" y="3674226"/>
                  </a:lnTo>
                  <a:lnTo>
                    <a:pt x="0" y="4181302"/>
                  </a:lnTo>
                  <a:lnTo>
                    <a:pt x="0" y="0"/>
                  </a:lnTo>
                  <a:lnTo>
                    <a:pt x="78409" y="6897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8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10AED36-006B-12DA-9B24-2546F47B42CF}"/>
                </a:ext>
              </a:extLst>
            </p:cNvPr>
            <p:cNvSpPr/>
            <p:nvPr/>
          </p:nvSpPr>
          <p:spPr>
            <a:xfrm>
              <a:off x="427213" y="2032004"/>
              <a:ext cx="2391432" cy="4208560"/>
            </a:xfrm>
            <a:prstGeom prst="roundRect">
              <a:avLst>
                <a:gd name="adj" fmla="val 2491"/>
              </a:avLst>
            </a:prstGeom>
            <a:solidFill>
              <a:schemeClr val="bg1"/>
            </a:solidFill>
            <a:ln>
              <a:solidFill>
                <a:srgbClr val="ADACA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72000" rIns="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100" dirty="0">
                  <a:solidFill>
                    <a:schemeClr val="tx1"/>
                  </a:solidFill>
                </a:rPr>
                <a:t>Soluções </a:t>
              </a:r>
              <a:r>
                <a:rPr lang="pt-BR" sz="1100" b="1" dirty="0">
                  <a:solidFill>
                    <a:schemeClr val="tx1"/>
                  </a:solidFill>
                </a:rPr>
                <a:t>SOFTWARE CORE e PROCESSADORAS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015A56-C517-213F-A8A7-945271051F1D}"/>
                </a:ext>
              </a:extLst>
            </p:cNvPr>
            <p:cNvSpPr/>
            <p:nvPr/>
          </p:nvSpPr>
          <p:spPr>
            <a:xfrm>
              <a:off x="10594514" y="3410410"/>
              <a:ext cx="1264482" cy="45719"/>
            </a:xfrm>
            <a:prstGeom prst="roundRect">
              <a:avLst>
                <a:gd name="adj" fmla="val 13413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050" b="1" dirty="0">
                  <a:solidFill>
                    <a:schemeClr val="tx1"/>
                  </a:solidFill>
                </a:rPr>
                <a:t>SHORT-LIST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D2AEDF7-C4E5-6140-8AD7-AB871A7F2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722" y="4094874"/>
              <a:ext cx="806333" cy="25503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E3A03BF-944E-B75C-E874-491AD2FA1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7653" y="4467202"/>
              <a:ext cx="510250" cy="48043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A46C2D-7ED1-E115-EB86-6A3CD6DF4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0" t="29674" r="15035" b="30666"/>
            <a:stretch/>
          </p:blipFill>
          <p:spPr>
            <a:xfrm>
              <a:off x="562740" y="4877487"/>
              <a:ext cx="1006489" cy="30803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34E9B2F-E919-578C-7900-E15EF58C2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28010" y="3026082"/>
              <a:ext cx="486379" cy="19136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1F3FD5D-D275-16DF-272D-C98FA1732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39354" b="40578"/>
            <a:stretch/>
          </p:blipFill>
          <p:spPr>
            <a:xfrm>
              <a:off x="519432" y="3315134"/>
              <a:ext cx="1004050" cy="189719"/>
            </a:xfrm>
            <a:prstGeom prst="rect">
              <a:avLst/>
            </a:prstGeom>
          </p:spPr>
        </p:pic>
        <p:pic>
          <p:nvPicPr>
            <p:cNvPr id="12" name="Picture 2" descr="ACI Worldwide: Leading Real-Time Payments">
              <a:extLst>
                <a:ext uri="{FF2B5EF4-FFF2-40B4-BE49-F238E27FC236}">
                  <a16:creationId xmlns:a16="http://schemas.microsoft.com/office/drawing/2014/main" id="{5150916C-AEE2-042C-A0FA-97D0BE7B52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245" y="2673065"/>
              <a:ext cx="570425" cy="480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GFT and Thought Machine partnership">
              <a:extLst>
                <a:ext uri="{FF2B5EF4-FFF2-40B4-BE49-F238E27FC236}">
                  <a16:creationId xmlns:a16="http://schemas.microsoft.com/office/drawing/2014/main" id="{622F186F-E486-926F-B787-9FF19C3D7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797" y="3543670"/>
              <a:ext cx="812141" cy="191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DC40DBA-75CE-3EF1-F723-3A55A7463901}"/>
                </a:ext>
              </a:extLst>
            </p:cNvPr>
            <p:cNvGrpSpPr/>
            <p:nvPr/>
          </p:nvGrpSpPr>
          <p:grpSpPr>
            <a:xfrm>
              <a:off x="625457" y="3621069"/>
              <a:ext cx="792000" cy="304262"/>
              <a:chOff x="548175" y="3482601"/>
              <a:chExt cx="792000" cy="304262"/>
            </a:xfrm>
          </p:grpSpPr>
          <p:pic>
            <p:nvPicPr>
              <p:cNvPr id="76" name="Picture 4" descr="Verifone Payware PC End of Life - Century Business Solutions">
                <a:extLst>
                  <a:ext uri="{FF2B5EF4-FFF2-40B4-BE49-F238E27FC236}">
                    <a16:creationId xmlns:a16="http://schemas.microsoft.com/office/drawing/2014/main" id="{79F104D2-EF84-C6A5-D552-3E98665F6E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8175" y="3482601"/>
                <a:ext cx="792000" cy="132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7EFAD09B-D9C7-E06D-3F41-3D75A4059A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7440" y="3640099"/>
                <a:ext cx="768777" cy="146764"/>
              </a:xfrm>
              <a:prstGeom prst="rect">
                <a:avLst/>
              </a:prstGeom>
            </p:spPr>
          </p:pic>
        </p:grpSp>
        <p:pic>
          <p:nvPicPr>
            <p:cNvPr id="15" name="Picture 14" descr="OpenWay Group official website">
              <a:extLst>
                <a:ext uri="{FF2B5EF4-FFF2-40B4-BE49-F238E27FC236}">
                  <a16:creationId xmlns:a16="http://schemas.microsoft.com/office/drawing/2014/main" id="{17945AEA-4C0F-AFF9-A4E7-5A083964B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0804" y="2679883"/>
              <a:ext cx="1093483" cy="2656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C41360C4-1AA5-9CFF-4A8C-200F7D5FD3B9}"/>
                </a:ext>
              </a:extLst>
            </p:cNvPr>
            <p:cNvSpPr/>
            <p:nvPr/>
          </p:nvSpPr>
          <p:spPr bwMode="auto">
            <a:xfrm rot="5400000">
              <a:off x="6171773" y="542185"/>
              <a:ext cx="2295858" cy="5799533"/>
            </a:xfrm>
            <a:prstGeom prst="trapezoid">
              <a:avLst>
                <a:gd name="adj" fmla="val 34965"/>
              </a:avLst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 w="1270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endParaRPr lang="pt-BR" sz="3200" dirty="0">
                <a:solidFill>
                  <a:srgbClr val="000000"/>
                </a:solidFill>
              </a:endParaRPr>
            </a:p>
          </p:txBody>
        </p:sp>
        <p:sp>
          <p:nvSpPr>
            <p:cNvPr id="17" name="Oval 2" descr="Outlined diamond">
              <a:extLst>
                <a:ext uri="{FF2B5EF4-FFF2-40B4-BE49-F238E27FC236}">
                  <a16:creationId xmlns:a16="http://schemas.microsoft.com/office/drawing/2014/main" id="{C8A42162-9288-7247-9293-665479BFD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1911" y="2828362"/>
              <a:ext cx="231321" cy="1219963"/>
            </a:xfrm>
            <a:prstGeom prst="ellipse">
              <a:avLst/>
            </a:prstGeom>
            <a:pattFill prst="openDmnd">
              <a:fgClr>
                <a:schemeClr val="accent5">
                  <a:lumMod val="40000"/>
                  <a:lumOff val="60000"/>
                </a:schemeClr>
              </a:fgClr>
              <a:bgClr>
                <a:srgbClr val="FFFFFF"/>
              </a:bgClr>
            </a:patt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</a:pPr>
              <a:endParaRPr 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8" name="Oval 2" descr="Outlined diamond">
              <a:extLst>
                <a:ext uri="{FF2B5EF4-FFF2-40B4-BE49-F238E27FC236}">
                  <a16:creationId xmlns:a16="http://schemas.microsoft.com/office/drawing/2014/main" id="{56B9F1FB-0138-833A-EACD-88ED012F4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803" y="2294022"/>
              <a:ext cx="409797" cy="229585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</a:pPr>
              <a:endParaRPr lang="pt-BR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8BC37FC-61A9-8D85-88DA-888EDC366D52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H="1">
              <a:off x="8277572" y="2828361"/>
              <a:ext cx="1" cy="121996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35AA31D-9406-5AA4-D9C9-91F36B8EC0C4}"/>
                </a:ext>
              </a:extLst>
            </p:cNvPr>
            <p:cNvGrpSpPr/>
            <p:nvPr/>
          </p:nvGrpSpPr>
          <p:grpSpPr>
            <a:xfrm>
              <a:off x="6555386" y="3503124"/>
              <a:ext cx="1079321" cy="362219"/>
              <a:chOff x="3782397" y="3959704"/>
              <a:chExt cx="1079321" cy="398442"/>
            </a:xfrm>
          </p:grpSpPr>
          <p:pic>
            <p:nvPicPr>
              <p:cNvPr id="74" name="Picture 4" descr="Verifone Payware PC End of Life - Century Business Solutions">
                <a:extLst>
                  <a:ext uri="{FF2B5EF4-FFF2-40B4-BE49-F238E27FC236}">
                    <a16:creationId xmlns:a16="http://schemas.microsoft.com/office/drawing/2014/main" id="{642776E5-7F9A-1134-DB76-FA1FC26329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2397" y="3959704"/>
                <a:ext cx="1079321" cy="18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7AF3056F-8153-2767-5965-3956C99429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50622" y="4178146"/>
                <a:ext cx="942873" cy="180000"/>
              </a:xfrm>
              <a:prstGeom prst="rect">
                <a:avLst/>
              </a:prstGeom>
            </p:spPr>
          </p:pic>
        </p:grpSp>
        <p:pic>
          <p:nvPicPr>
            <p:cNvPr id="21" name="Picture 2" descr="Dock | Help Center">
              <a:extLst>
                <a:ext uri="{FF2B5EF4-FFF2-40B4-BE49-F238E27FC236}">
                  <a16:creationId xmlns:a16="http://schemas.microsoft.com/office/drawing/2014/main" id="{4B0C325E-FB51-8B73-BFDB-939AD307BF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828" y="5908205"/>
              <a:ext cx="845435" cy="251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CB548B99-9CB7-BC80-AA31-B8F989619D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852" y="3880308"/>
              <a:ext cx="657539" cy="39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E9AF54-A632-578D-7516-BB12C1D09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9317" y="4445599"/>
              <a:ext cx="847542" cy="36323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B5F4032-EB11-933B-7ADA-A6A13A7B8F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9354" b="40578"/>
            <a:stretch/>
          </p:blipFill>
          <p:spPr>
            <a:xfrm>
              <a:off x="5108725" y="2610202"/>
              <a:ext cx="1104455" cy="208691"/>
            </a:xfrm>
            <a:prstGeom prst="rect">
              <a:avLst/>
            </a:prstGeom>
          </p:spPr>
        </p:pic>
        <p:pic>
          <p:nvPicPr>
            <p:cNvPr id="25" name="Picture 2" descr="ACI Worldwide: Leading Real-Time Payments">
              <a:extLst>
                <a:ext uri="{FF2B5EF4-FFF2-40B4-BE49-F238E27FC236}">
                  <a16:creationId xmlns:a16="http://schemas.microsoft.com/office/drawing/2014/main" id="{F47AD474-9D6E-DB8A-EB37-5A7D96C1F61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976" y="2420801"/>
              <a:ext cx="468000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OpenWay Group official website">
              <a:extLst>
                <a:ext uri="{FF2B5EF4-FFF2-40B4-BE49-F238E27FC236}">
                  <a16:creationId xmlns:a16="http://schemas.microsoft.com/office/drawing/2014/main" id="{2F5F93F8-9C30-C966-5CB5-B8291BD3A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77903" y="3372503"/>
              <a:ext cx="994075" cy="241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B81FF7-4651-909A-6384-FEC11B31DF49}"/>
                </a:ext>
              </a:extLst>
            </p:cNvPr>
            <p:cNvGrpSpPr/>
            <p:nvPr/>
          </p:nvGrpSpPr>
          <p:grpSpPr>
            <a:xfrm>
              <a:off x="5343277" y="3956426"/>
              <a:ext cx="792000" cy="304262"/>
              <a:chOff x="4129284" y="3935909"/>
              <a:chExt cx="792000" cy="304262"/>
            </a:xfrm>
          </p:grpSpPr>
          <p:pic>
            <p:nvPicPr>
              <p:cNvPr id="72" name="Picture 4" descr="Verifone Payware PC End of Life - Century Business Solutions">
                <a:extLst>
                  <a:ext uri="{FF2B5EF4-FFF2-40B4-BE49-F238E27FC236}">
                    <a16:creationId xmlns:a16="http://schemas.microsoft.com/office/drawing/2014/main" id="{571AADA6-07A7-7AE8-2269-065F7F3B79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9284" y="3935909"/>
                <a:ext cx="792000" cy="1320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F6EE6586-D9B2-0385-D852-F59D93594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38549" y="4093407"/>
                <a:ext cx="768777" cy="146764"/>
              </a:xfrm>
              <a:prstGeom prst="rect">
                <a:avLst/>
              </a:prstGeom>
            </p:spPr>
          </p:pic>
        </p:grp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5A2C88-8D97-8BC8-7109-7DF70E824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98986" y="5631657"/>
              <a:ext cx="662360" cy="191197"/>
            </a:xfrm>
            <a:prstGeom prst="rect">
              <a:avLst/>
            </a:prstGeom>
          </p:spPr>
        </p:pic>
        <p:pic>
          <p:nvPicPr>
            <p:cNvPr id="29" name="Picture 6" descr="Depósito em cheque para associados - Caixa Web : Cashway">
              <a:extLst>
                <a:ext uri="{FF2B5EF4-FFF2-40B4-BE49-F238E27FC236}">
                  <a16:creationId xmlns:a16="http://schemas.microsoft.com/office/drawing/2014/main" id="{166B59EE-357A-C654-5EEF-6BB2C2A2E4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372" y="5913861"/>
              <a:ext cx="744170" cy="2185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D9436E7-9BA3-9C21-F369-AA33ADA00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848103" y="5485857"/>
              <a:ext cx="578884" cy="30423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36E7BD9-FE40-CBD1-867B-C964B8384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785381" y="3690798"/>
              <a:ext cx="675121" cy="26562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774AC70-867F-803C-632E-85C9AA43F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706491" y="4155846"/>
              <a:ext cx="578883" cy="248093"/>
            </a:xfrm>
            <a:prstGeom prst="rect">
              <a:avLst/>
            </a:prstGeom>
          </p:spPr>
        </p:pic>
        <p:pic>
          <p:nvPicPr>
            <p:cNvPr id="33" name="Picture 32" descr="OpenWay Group official website">
              <a:extLst>
                <a:ext uri="{FF2B5EF4-FFF2-40B4-BE49-F238E27FC236}">
                  <a16:creationId xmlns:a16="http://schemas.microsoft.com/office/drawing/2014/main" id="{390EC908-34FF-9BCD-051A-A025AAD789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2857" y="3027303"/>
              <a:ext cx="792000" cy="192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C58673A-129C-AD0C-2CE8-280ED55551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9354" b="40578"/>
            <a:stretch/>
          </p:blipFill>
          <p:spPr>
            <a:xfrm>
              <a:off x="7143473" y="3946122"/>
              <a:ext cx="752400" cy="142170"/>
            </a:xfrm>
            <a:prstGeom prst="rect">
              <a:avLst/>
            </a:prstGeom>
          </p:spPr>
        </p:pic>
        <p:pic>
          <p:nvPicPr>
            <p:cNvPr id="35" name="Picture 6" descr="GFT and Thought Machine partnership">
              <a:extLst>
                <a:ext uri="{FF2B5EF4-FFF2-40B4-BE49-F238E27FC236}">
                  <a16:creationId xmlns:a16="http://schemas.microsoft.com/office/drawing/2014/main" id="{2F1D6A1F-2A1B-C329-3BC5-95F645F60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972" y="3055577"/>
              <a:ext cx="671191" cy="158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EB13CFF9-E669-B96B-DB5C-86052B5397D5}"/>
                </a:ext>
              </a:extLst>
            </p:cNvPr>
            <p:cNvSpPr/>
            <p:nvPr/>
          </p:nvSpPr>
          <p:spPr>
            <a:xfrm rot="4895167">
              <a:off x="5259578" y="3822298"/>
              <a:ext cx="243676" cy="1764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774D44-517F-8D89-0737-A298EF054CB2}"/>
                </a:ext>
              </a:extLst>
            </p:cNvPr>
            <p:cNvSpPr txBox="1"/>
            <p:nvPr/>
          </p:nvSpPr>
          <p:spPr>
            <a:xfrm>
              <a:off x="4183113" y="4946052"/>
              <a:ext cx="2147028" cy="134652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>
                <a:spcBef>
                  <a:spcPts val="300"/>
                </a:spcBef>
              </a:pPr>
              <a:r>
                <a:rPr lang="pt-BR" sz="1000" b="1" dirty="0"/>
                <a:t>CONTATO E COLETA DE</a:t>
              </a:r>
              <a:br>
                <a:rPr lang="pt-BR" sz="1000" b="1" dirty="0"/>
              </a:br>
              <a:r>
                <a:rPr lang="pt-BR" sz="1000" b="1" dirty="0"/>
                <a:t>INFORMAÇÕES INICIAIS</a:t>
              </a:r>
            </a:p>
            <a:p>
              <a:pPr algn="ctr">
                <a:spcBef>
                  <a:spcPts val="300"/>
                </a:spcBef>
              </a:pPr>
              <a:endParaRPr lang="pt-BR" sz="1000" b="1" dirty="0"/>
            </a:p>
            <a:p>
              <a:pPr marL="171450" indent="-1714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pt-BR" sz="1000" b="1" dirty="0">
                  <a:solidFill>
                    <a:schemeClr val="bg1">
                      <a:lumMod val="50000"/>
                    </a:schemeClr>
                  </a:solidFill>
                </a:rPr>
                <a:t>NCR: </a:t>
              </a:r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</a:rPr>
                <a:t>sinalizou não operação no Brasil momentaneamente</a:t>
              </a:r>
            </a:p>
            <a:p>
              <a:pPr marL="171450" indent="-1714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pt-BR" sz="1000" b="1" dirty="0">
                  <a:solidFill>
                    <a:schemeClr val="bg1">
                      <a:lumMod val="50000"/>
                    </a:schemeClr>
                  </a:solidFill>
                </a:rPr>
                <a:t>Dock: </a:t>
              </a:r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</a:rPr>
                <a:t>entendido potencial conflito de interesse pela participação da Visa na empresa </a:t>
              </a:r>
              <a:endParaRPr lang="pt-BR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8" name="Picture 2" descr="ACI Worldwide: Leading Real-Time Payments">
              <a:extLst>
                <a:ext uri="{FF2B5EF4-FFF2-40B4-BE49-F238E27FC236}">
                  <a16:creationId xmlns:a16="http://schemas.microsoft.com/office/drawing/2014/main" id="{4CC5A136-B82A-B70E-2F3C-124F4EF7821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3627" y="2738849"/>
              <a:ext cx="468000" cy="4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8E3D28B-C143-8429-9F20-9C90D0C3B9CB}"/>
                </a:ext>
              </a:extLst>
            </p:cNvPr>
            <p:cNvSpPr txBox="1"/>
            <p:nvPr/>
          </p:nvSpPr>
          <p:spPr>
            <a:xfrm>
              <a:off x="8685742" y="4484813"/>
              <a:ext cx="1951653" cy="147732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/>
              <a:r>
                <a:rPr lang="pt-BR" sz="1000" b="1" dirty="0"/>
                <a:t>LONG-LIST</a:t>
              </a:r>
            </a:p>
            <a:p>
              <a:pPr algn="ctr"/>
              <a:endParaRPr lang="pt-BR" sz="1000" b="1" dirty="0"/>
            </a:p>
            <a:p>
              <a:r>
                <a:rPr lang="pt-BR" sz="1000" dirty="0"/>
                <a:t>Rodadas adicionais realizadas: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100" b="1" dirty="0">
                  <a:solidFill>
                    <a:schemeClr val="accent1"/>
                  </a:solidFill>
                </a:rPr>
                <a:t>Euronet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100" b="1" dirty="0">
                  <a:solidFill>
                    <a:schemeClr val="accent1"/>
                  </a:solidFill>
                </a:rPr>
                <a:t>Openway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100" b="1" dirty="0">
                  <a:solidFill>
                    <a:schemeClr val="accent1"/>
                  </a:solidFill>
                </a:rPr>
                <a:t>Glic</a:t>
              </a:r>
              <a:endParaRPr lang="pt-BR" sz="1000" b="1" dirty="0">
                <a:solidFill>
                  <a:schemeClr val="accent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100" b="1" dirty="0">
                  <a:solidFill>
                    <a:schemeClr val="accent1"/>
                  </a:solidFill>
                </a:rPr>
                <a:t>Pismo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100" b="1" dirty="0">
                  <a:solidFill>
                    <a:schemeClr val="accent1"/>
                  </a:solidFill>
                </a:rPr>
                <a:t>ACI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100" b="1" dirty="0">
                  <a:solidFill>
                    <a:schemeClr val="accent1"/>
                  </a:solidFill>
                </a:rPr>
                <a:t>FIS</a:t>
              </a:r>
            </a:p>
          </p:txBody>
        </p: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278064F8-717C-3530-8CBD-730744907EFD}"/>
                </a:ext>
              </a:extLst>
            </p:cNvPr>
            <p:cNvSpPr/>
            <p:nvPr/>
          </p:nvSpPr>
          <p:spPr>
            <a:xfrm rot="4895167">
              <a:off x="7270671" y="3564337"/>
              <a:ext cx="243676" cy="1764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1C36C44B-2677-DAC1-1C35-0616A763A362}"/>
                </a:ext>
              </a:extLst>
            </p:cNvPr>
            <p:cNvSpPr/>
            <p:nvPr/>
          </p:nvSpPr>
          <p:spPr>
            <a:xfrm rot="4895167">
              <a:off x="9205925" y="3274985"/>
              <a:ext cx="243676" cy="1764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C7955A0-3618-EDBB-E638-48A35F4D8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2035729" y="3088856"/>
              <a:ext cx="624319" cy="30127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0E48E9A-2566-7BCE-76A7-C88AB5A40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579383" y="3601850"/>
              <a:ext cx="447397" cy="215895"/>
            </a:xfrm>
            <a:prstGeom prst="rect">
              <a:avLst/>
            </a:prstGeom>
          </p:spPr>
        </p:pic>
        <p:sp>
          <p:nvSpPr>
            <p:cNvPr id="44" name="Oval 2" descr="Outlined diamond">
              <a:extLst>
                <a:ext uri="{FF2B5EF4-FFF2-40B4-BE49-F238E27FC236}">
                  <a16:creationId xmlns:a16="http://schemas.microsoft.com/office/drawing/2014/main" id="{A00DC0C4-6330-A03D-7DBC-B2655C2DB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04324" y="3096047"/>
              <a:ext cx="121422" cy="690840"/>
            </a:xfrm>
            <a:prstGeom prst="ellipse">
              <a:avLst/>
            </a:prstGeom>
            <a:solidFill>
              <a:srgbClr val="D8B4FF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</a:pPr>
              <a:endParaRPr 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45" name="Oval 2" descr="Outlined diamond">
              <a:extLst>
                <a:ext uri="{FF2B5EF4-FFF2-40B4-BE49-F238E27FC236}">
                  <a16:creationId xmlns:a16="http://schemas.microsoft.com/office/drawing/2014/main" id="{61DDBFF9-6304-64BE-9D36-8078F79DE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3549" y="3096047"/>
              <a:ext cx="121422" cy="690840"/>
            </a:xfrm>
            <a:prstGeom prst="ellipse">
              <a:avLst/>
            </a:prstGeom>
            <a:solidFill>
              <a:srgbClr val="D8B4FF"/>
            </a:solid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</a:pPr>
              <a:endParaRPr lang="pt-BR" sz="1400" dirty="0">
                <a:solidFill>
                  <a:srgbClr val="000000"/>
                </a:solidFill>
              </a:endParaRPr>
            </a:p>
          </p:txBody>
        </p:sp>
        <p:pic>
          <p:nvPicPr>
            <p:cNvPr id="46" name="Picture 6" descr="GFT and Thought Machine partnership">
              <a:extLst>
                <a:ext uri="{FF2B5EF4-FFF2-40B4-BE49-F238E27FC236}">
                  <a16:creationId xmlns:a16="http://schemas.microsoft.com/office/drawing/2014/main" id="{8FC7366B-8495-6751-CF7F-DBB0C9AA99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1210" y="3256276"/>
              <a:ext cx="812141" cy="191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Dock | Help Center">
              <a:extLst>
                <a:ext uri="{FF2B5EF4-FFF2-40B4-BE49-F238E27FC236}">
                  <a16:creationId xmlns:a16="http://schemas.microsoft.com/office/drawing/2014/main" id="{B650CD18-E7EB-A71F-1D77-B91AC51BF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129" y="2907399"/>
              <a:ext cx="577443" cy="171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BDE916C-6671-8E7F-4095-6666E876F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620217" y="4646438"/>
              <a:ext cx="475563" cy="193979"/>
            </a:xfrm>
            <a:prstGeom prst="rect">
              <a:avLst/>
            </a:prstGeom>
          </p:spPr>
        </p:pic>
        <p:pic>
          <p:nvPicPr>
            <p:cNvPr id="49" name="Picture 2" descr="Celcoin | Infraestrutura de tecnologia financeira e bancária">
              <a:extLst>
                <a:ext uri="{FF2B5EF4-FFF2-40B4-BE49-F238E27FC236}">
                  <a16:creationId xmlns:a16="http://schemas.microsoft.com/office/drawing/2014/main" id="{A0DB99F8-252F-F543-1236-787454457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08" y="5422585"/>
              <a:ext cx="720098" cy="2062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2" descr="Mambu - Runa Capital">
              <a:extLst>
                <a:ext uri="{FF2B5EF4-FFF2-40B4-BE49-F238E27FC236}">
                  <a16:creationId xmlns:a16="http://schemas.microsoft.com/office/drawing/2014/main" id="{66A45031-F3B4-0FDA-5EFC-9D2A1A7FC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0879" y="5142691"/>
              <a:ext cx="857434" cy="2091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4" descr="Euronet Worldwide - Wikipedia">
              <a:extLst>
                <a:ext uri="{FF2B5EF4-FFF2-40B4-BE49-F238E27FC236}">
                  <a16:creationId xmlns:a16="http://schemas.microsoft.com/office/drawing/2014/main" id="{3C0E90EF-0E66-5364-31DA-A1461D8B94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536" y="4122291"/>
              <a:ext cx="503609" cy="324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4" descr="Euronet Worldwide - Wikipedia">
              <a:extLst>
                <a:ext uri="{FF2B5EF4-FFF2-40B4-BE49-F238E27FC236}">
                  <a16:creationId xmlns:a16="http://schemas.microsoft.com/office/drawing/2014/main" id="{3677033F-0B70-5CFC-7EE8-465401EFB9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7280" y="3119219"/>
              <a:ext cx="416205" cy="268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6CE5F51-307D-1E64-9A57-866680524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62884" y="3956276"/>
              <a:ext cx="507228" cy="19957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8117757-53DA-8488-26A6-53DFD2B5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662463" y="3569633"/>
              <a:ext cx="447397" cy="215895"/>
            </a:xfrm>
            <a:prstGeom prst="rect">
              <a:avLst/>
            </a:prstGeom>
          </p:spPr>
        </p:pic>
        <p:sp>
          <p:nvSpPr>
            <p:cNvPr id="55" name="Oval 2" descr="Outlined diamond">
              <a:extLst>
                <a:ext uri="{FF2B5EF4-FFF2-40B4-BE49-F238E27FC236}">
                  <a16:creationId xmlns:a16="http://schemas.microsoft.com/office/drawing/2014/main" id="{B204A08B-46F5-DCC6-D3FA-FE5D1FB5E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7499" y="2571037"/>
              <a:ext cx="307887" cy="1748243"/>
            </a:xfrm>
            <a:prstGeom prst="ellipse">
              <a:avLst/>
            </a:prstGeom>
            <a:pattFill prst="openDmnd">
              <a:fgClr>
                <a:schemeClr val="accent5">
                  <a:lumMod val="40000"/>
                  <a:lumOff val="60000"/>
                </a:schemeClr>
              </a:fgClr>
              <a:bgClr>
                <a:srgbClr val="FFFFFF"/>
              </a:bgClr>
            </a:pattFill>
            <a:ln w="9525">
              <a:solidFill>
                <a:schemeClr val="bg1">
                  <a:lumMod val="65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</a:pPr>
              <a:endParaRPr 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E48EC6A-F92A-33CB-5852-B0F785BE977A}"/>
                </a:ext>
              </a:extLst>
            </p:cNvPr>
            <p:cNvSpPr txBox="1"/>
            <p:nvPr/>
          </p:nvSpPr>
          <p:spPr>
            <a:xfrm>
              <a:off x="6443107" y="4759888"/>
              <a:ext cx="1951653" cy="1346522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algn="ctr"/>
              <a:r>
                <a:rPr lang="pt-BR" sz="1000" b="1" dirty="0"/>
                <a:t>AVALIAÇÃO PRELIMINAR</a:t>
              </a:r>
            </a:p>
            <a:p>
              <a:pPr algn="ctr">
                <a:spcBef>
                  <a:spcPts val="300"/>
                </a:spcBef>
              </a:pPr>
              <a:endParaRPr lang="pt-BR" sz="1000" b="1" dirty="0"/>
            </a:p>
            <a:p>
              <a:pPr marL="171450" indent="-1714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pt-BR" sz="1000" b="1" dirty="0">
                  <a:solidFill>
                    <a:schemeClr val="bg1">
                      <a:lumMod val="50000"/>
                    </a:schemeClr>
                  </a:solidFill>
                </a:rPr>
                <a:t>Verifone: </a:t>
              </a:r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</a:rPr>
                <a:t>Solução legada baseada em Cobol</a:t>
              </a:r>
            </a:p>
            <a:p>
              <a:pPr marL="171450" indent="-171450"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r>
                <a:rPr lang="pt-BR" sz="1000" b="1" dirty="0">
                  <a:solidFill>
                    <a:schemeClr val="bg1">
                      <a:lumMod val="50000"/>
                    </a:schemeClr>
                  </a:solidFill>
                </a:rPr>
                <a:t>Thought Machine</a:t>
              </a:r>
              <a:r>
                <a:rPr lang="pt-BR" sz="1000" dirty="0">
                  <a:solidFill>
                    <a:schemeClr val="bg1">
                      <a:lumMod val="50000"/>
                    </a:schemeClr>
                  </a:solidFill>
                </a:rPr>
                <a:t>: solução atual com foco em gestão de produto e não processamento core cartão</a:t>
              </a:r>
            </a:p>
          </p:txBody>
        </p:sp>
        <p:pic>
          <p:nvPicPr>
            <p:cNvPr id="57" name="Picture 95" descr="OpenWay Group official website">
              <a:extLst>
                <a:ext uri="{FF2B5EF4-FFF2-40B4-BE49-F238E27FC236}">
                  <a16:creationId xmlns:a16="http://schemas.microsoft.com/office/drawing/2014/main" id="{2A2699B8-E10A-5110-4A63-F40B56507E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8070" y="3551158"/>
              <a:ext cx="720000" cy="17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96">
              <a:extLst>
                <a:ext uri="{FF2B5EF4-FFF2-40B4-BE49-F238E27FC236}">
                  <a16:creationId xmlns:a16="http://schemas.microsoft.com/office/drawing/2014/main" id="{72016FCC-C543-ED19-D3A6-F6EDB38424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39354" b="40578"/>
            <a:stretch/>
          </p:blipFill>
          <p:spPr>
            <a:xfrm>
              <a:off x="8519485" y="3781913"/>
              <a:ext cx="684000" cy="129246"/>
            </a:xfrm>
            <a:prstGeom prst="rect">
              <a:avLst/>
            </a:prstGeom>
          </p:spPr>
        </p:pic>
        <p:pic>
          <p:nvPicPr>
            <p:cNvPr id="59" name="Picture 2" descr="ACI Worldwide: Leading Real-Time Payments">
              <a:extLst>
                <a:ext uri="{FF2B5EF4-FFF2-40B4-BE49-F238E27FC236}">
                  <a16:creationId xmlns:a16="http://schemas.microsoft.com/office/drawing/2014/main" id="{068E5AEE-CB90-2216-BA18-67A05502199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2209" y="2954945"/>
              <a:ext cx="344239" cy="344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4">
              <a:extLst>
                <a:ext uri="{FF2B5EF4-FFF2-40B4-BE49-F238E27FC236}">
                  <a16:creationId xmlns:a16="http://schemas.microsoft.com/office/drawing/2014/main" id="{733DE666-BD0F-D81C-6360-36772B5B2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588480" y="3391012"/>
              <a:ext cx="419196" cy="164934"/>
            </a:xfrm>
            <a:prstGeom prst="rect">
              <a:avLst/>
            </a:prstGeom>
          </p:spPr>
        </p:pic>
        <p:pic>
          <p:nvPicPr>
            <p:cNvPr id="61" name="Picture 2" descr="Euronet Worldwide Career Information 2022 | Glints">
              <a:extLst>
                <a:ext uri="{FF2B5EF4-FFF2-40B4-BE49-F238E27FC236}">
                  <a16:creationId xmlns:a16="http://schemas.microsoft.com/office/drawing/2014/main" id="{DD5A99E6-C7E8-A2F3-0A36-D1253814EB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7139" y="3077481"/>
              <a:ext cx="627058" cy="41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2" descr="Euronet Worldwide Career Information 2022 | Glints">
              <a:extLst>
                <a:ext uri="{FF2B5EF4-FFF2-40B4-BE49-F238E27FC236}">
                  <a16:creationId xmlns:a16="http://schemas.microsoft.com/office/drawing/2014/main" id="{DA2B7FFE-A01D-B385-4778-609A89C458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697" y="2711033"/>
              <a:ext cx="627058" cy="417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B0FB2D0-E51D-444C-0BD8-454DF7379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60149" y="3274436"/>
              <a:ext cx="447397" cy="215895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AF9897D-530D-A4F0-8116-26D4A2E34F00}"/>
                </a:ext>
              </a:extLst>
            </p:cNvPr>
            <p:cNvSpPr txBox="1"/>
            <p:nvPr/>
          </p:nvSpPr>
          <p:spPr>
            <a:xfrm>
              <a:off x="884263" y="1642212"/>
              <a:ext cx="2432003" cy="282129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="1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pPr algn="l">
                <a:lnSpc>
                  <a:spcPts val="1100"/>
                </a:lnSpc>
              </a:pPr>
              <a:r>
                <a:rPr lang="pt-BR" dirty="0">
                  <a:solidFill>
                    <a:schemeClr val="accent1"/>
                  </a:solidFill>
                </a:rPr>
                <a:t>Nenhuma solução</a:t>
              </a:r>
              <a:r>
                <a:rPr lang="pt-BR" b="0" dirty="0">
                  <a:solidFill>
                    <a:schemeClr val="accent1"/>
                  </a:solidFill>
                </a:rPr>
                <a:t> focada especificamente em </a:t>
              </a:r>
              <a:r>
                <a:rPr lang="pt-BR" dirty="0">
                  <a:solidFill>
                    <a:schemeClr val="accent1"/>
                  </a:solidFill>
                </a:rPr>
                <a:t>bandeiras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F323F4D-4232-1EC2-4B5B-5E52A00035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8681" y="1717828"/>
              <a:ext cx="7399688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D6DC544-90C2-0919-AD3F-498263B7A898}"/>
                </a:ext>
              </a:extLst>
            </p:cNvPr>
            <p:cNvSpPr/>
            <p:nvPr/>
          </p:nvSpPr>
          <p:spPr>
            <a:xfrm>
              <a:off x="6188505" y="1625495"/>
              <a:ext cx="3560041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>
              <a:spAutoFit/>
            </a:bodyPr>
            <a:lstStyle/>
            <a:p>
              <a:pPr algn="ctr"/>
              <a:r>
                <a:rPr lang="pt-BR" sz="1200" b="1" dirty="0">
                  <a:solidFill>
                    <a:schemeClr val="bg1">
                      <a:lumMod val="50000"/>
                    </a:schemeClr>
                  </a:solidFill>
                </a:rPr>
                <a:t>Plataformas de </a:t>
              </a:r>
              <a:r>
                <a:rPr lang="pt-BR" sz="1200" b="1" dirty="0">
                  <a:solidFill>
                    <a:schemeClr val="accent1"/>
                  </a:solidFill>
                </a:rPr>
                <a:t>emissão e credenciamento</a:t>
              </a:r>
              <a:endParaRPr lang="pt-B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E401CF0D-997F-5651-D82D-CDA323D517C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11019" y="1818488"/>
              <a:ext cx="201859" cy="225174"/>
            </a:xfrm>
            <a:prstGeom prst="bentConnector4">
              <a:avLst>
                <a:gd name="adj1" fmla="val 10997"/>
                <a:gd name="adj2" fmla="val -66"/>
              </a:avLst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E764098-654E-BDAA-CA5B-66D1DD6F832D}"/>
                </a:ext>
              </a:extLst>
            </p:cNvPr>
            <p:cNvSpPr txBox="1"/>
            <p:nvPr/>
          </p:nvSpPr>
          <p:spPr>
            <a:xfrm>
              <a:off x="10844225" y="3551158"/>
              <a:ext cx="1133760" cy="16927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100" b="1" dirty="0">
                  <a:solidFill>
                    <a:schemeClr val="accent1"/>
                  </a:solidFill>
                </a:rPr>
                <a:t>Euronet</a:t>
              </a:r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3393D86-6C42-5820-A6A3-68A58FDC03C0}"/>
                </a:ext>
              </a:extLst>
            </p:cNvPr>
            <p:cNvSpPr/>
            <p:nvPr/>
          </p:nvSpPr>
          <p:spPr>
            <a:xfrm>
              <a:off x="8519485" y="2571037"/>
              <a:ext cx="3306509" cy="3531059"/>
            </a:xfrm>
            <a:prstGeom prst="roundRect">
              <a:avLst>
                <a:gd name="adj" fmla="val 6550"/>
              </a:avLst>
            </a:prstGeom>
            <a:noFill/>
            <a:ln w="285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sz="1800" b="1" dirty="0">
                <a:solidFill>
                  <a:schemeClr val="bg1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931D85-4D64-64B5-42EC-2278EE5BE027}"/>
                </a:ext>
              </a:extLst>
            </p:cNvPr>
            <p:cNvCxnSpPr/>
            <p:nvPr/>
          </p:nvCxnSpPr>
          <p:spPr>
            <a:xfrm>
              <a:off x="4491081" y="2124075"/>
              <a:ext cx="5693016" cy="82143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E91361A-4804-099E-AA53-7D0624E36057}"/>
                </a:ext>
              </a:extLst>
            </p:cNvPr>
            <p:cNvSpPr/>
            <p:nvPr/>
          </p:nvSpPr>
          <p:spPr>
            <a:xfrm rot="512420">
              <a:off x="6254939" y="2429309"/>
              <a:ext cx="1865533" cy="138499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0" tIns="0" rIns="0" bIns="0" rtlCol="0" anchor="ctr">
              <a:spAutoFit/>
            </a:bodyPr>
            <a:lstStyle/>
            <a:p>
              <a:pPr algn="ctr"/>
              <a:r>
                <a:rPr lang="pt-BR" sz="900" dirty="0">
                  <a:solidFill>
                    <a:schemeClr val="bg1">
                      <a:lumMod val="50000"/>
                    </a:schemeClr>
                  </a:solidFill>
                </a:rPr>
                <a:t>Funil de avaliação de plataformas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0598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2025-10-28T22:35:57Z</dcterms:created>
  <dcterms:modified xsi:type="dcterms:W3CDTF">2025-10-28T22:35:57Z</dcterms:modified>
</cp:coreProperties>
</file>