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147482658" r:id="rId5"/>
    <p:sldId id="214748265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3C"/>
    <a:srgbClr val="FFFFFF"/>
    <a:srgbClr val="00EB81"/>
    <a:srgbClr val="E6DCFF"/>
    <a:srgbClr val="0041F0"/>
    <a:srgbClr val="DCAFFF"/>
    <a:srgbClr val="FF50A0"/>
    <a:srgbClr val="FF3246"/>
    <a:srgbClr val="00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21F68-0494-496A-BD4B-43C0DD56B880}" v="32" dt="2025-10-31T21:53:34.360"/>
    <p1510:client id="{F8B6DB93-B16F-4284-82B1-E93DAFE73FFA}" v="1" dt="2025-10-31T23:27:17.724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924" autoAdjust="0"/>
  </p:normalViewPr>
  <p:slideViewPr>
    <p:cSldViewPr snapToGrid="0" showGuides="1">
      <p:cViewPr varScale="1">
        <p:scale>
          <a:sx n="70" d="100"/>
          <a:sy n="70" d="100"/>
        </p:scale>
        <p:origin x="1157" y="2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41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10/31/2025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7FF053D-F28D-430E-0239-CE8ED65664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971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7FF053D-F28D-430E-0239-CE8ED6566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C06DB281-EA53-C29C-C70A-13D0082F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C1B7B8-2FCE-B823-1046-0985C007FC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FA015-B515-8D42-24DE-DB142CE72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3313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791592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2FA907-42B9-6FA1-C4DF-A540BFE3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8C3AE-678A-48F5-EE59-84E1AE2D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Inve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0420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08927"/>
            <a:ext cx="11430000" cy="3240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50247"/>
            <a:ext cx="11430000" cy="432000"/>
          </a:xfrm>
        </p:spPr>
        <p:txBody>
          <a:bodyPr vert="horz"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F9C570-8ADD-BDD4-0CD9-C5A9C02D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963760-62E3-11BA-AEE9-E17FF19C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2576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47848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FC1387-F76A-5CD9-1471-AB709200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038AC-B619-5EB1-8D41-D4C38DBF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469A7-C007-9466-EA28-F04CC2C2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25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CD2B6B66-FB75-271B-FA63-2A6910A3EC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8762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D2B6B66-FB75-271B-FA63-2A6910A3E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BC61A9-92B1-2D35-4680-3DE1FE9AB5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3B625-43D1-998E-66A4-B8CE5FAFE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9E8797-D95E-39E9-9A81-E6A52DC28E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776C0-89D6-8325-22A6-A9F6ACF9D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3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14499A4D-E1EC-608F-9006-A468770F68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55295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3" progId="TCLayout.ActiveDocument.1">
                  <p:embed/>
                </p:oleObj>
              </mc:Choice>
              <mc:Fallback>
                <p:oleObj name="think-cell Slide" r:id="rId9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4499A4D-E1EC-608F-9006-A468770F6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(32pt, min 28pt)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 dirty="0"/>
              <a:t>Copyright © 2025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45" r:id="rId2"/>
    <p:sldLayoutId id="2147483747" r:id="rId3"/>
    <p:sldLayoutId id="2147483746" r:id="rId4"/>
    <p:sldLayoutId id="2147483741" r:id="rId5"/>
    <p:sldLayoutId id="2147483748" r:id="rId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15C99E-AB04-014E-2020-DC60BF94F3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223A7-8468-501B-F301-6FC6CCB98C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688C1859-20BB-EBA5-666C-CCB3E1C4AD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059565" y="2338260"/>
            <a:ext cx="3751434" cy="4032000"/>
          </a:xfrm>
          <a:prstGeom prst="rect">
            <a:avLst/>
          </a:prstGeom>
          <a:solidFill>
            <a:srgbClr val="F2F2F2"/>
          </a:solidFill>
          <a:ln w="6350">
            <a:solidFill>
              <a:srgbClr val="BFBFBF"/>
            </a:solidFill>
            <a:miter lim="800000"/>
            <a:headEnd/>
            <a:tailEnd/>
          </a:ln>
        </p:spPr>
        <p:txBody>
          <a:bodyPr lIns="71998" tIns="71998" rIns="71998" bIns="7199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>
                <a:latin typeface="+mn-lt"/>
              </a:rPr>
              <a:t>Resultados do Engajamento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A095C4-A853-7DF8-18D6-F7E614388058}"/>
              </a:ext>
            </a:extLst>
          </p:cNvPr>
          <p:cNvSpPr/>
          <p:nvPr/>
        </p:nvSpPr>
        <p:spPr bwMode="gray">
          <a:xfrm>
            <a:off x="381001" y="1387057"/>
            <a:ext cx="11429999" cy="86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rgbClr val="FFFFFF">
                <a:lumMod val="75000"/>
              </a:srgbClr>
            </a:solidFill>
            <a:miter lim="800000"/>
            <a:headEnd/>
            <a:tailEnd/>
          </a:ln>
          <a:effectLst/>
        </p:spPr>
        <p:txBody>
          <a:bodyPr lIns="1511956" tIns="71998" rIns="71998" bIns="71998" anchor="ctr"/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kern="0" dirty="0">
                <a:latin typeface="+mj-lt"/>
              </a:rPr>
              <a:t>​A </a:t>
            </a:r>
            <a:r>
              <a:rPr lang="pt-BR" sz="1400" kern="0" dirty="0" err="1">
                <a:latin typeface="+mj-lt"/>
              </a:rPr>
              <a:t>Núclea</a:t>
            </a:r>
            <a:r>
              <a:rPr lang="pt-BR" sz="1400" kern="0" dirty="0">
                <a:latin typeface="+mj-lt"/>
              </a:rPr>
              <a:t> é uma empresa brasileira de soluções em dados e tecnologia que atua nos pilares de simplificação de transações digitais, conexão de negócios e aumento da eficiência com segurança para instituições nos mercados financeiro, de seguros e imobiliário. </a:t>
            </a: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5B332ECA-C3A5-EA72-72E6-147C16A452F4}"/>
              </a:ext>
            </a:extLst>
          </p:cNvPr>
          <p:cNvSpPr>
            <a:spLocks noChangeShapeType="1"/>
          </p:cNvSpPr>
          <p:nvPr/>
        </p:nvSpPr>
        <p:spPr bwMode="gray">
          <a:xfrm>
            <a:off x="519280" y="2683055"/>
            <a:ext cx="347324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  <p:txBody>
          <a:bodyPr wrap="none" lIns="71998" tIns="71998" rIns="71998" bIns="7199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50" kern="0" dirty="0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05D95BAF-AC67-F0BA-85C1-22E325B975D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" y="2338260"/>
            <a:ext cx="3749808" cy="4032000"/>
          </a:xfrm>
          <a:prstGeom prst="rect">
            <a:avLst/>
          </a:prstGeom>
          <a:noFill/>
          <a:ln w="6350">
            <a:solidFill>
              <a:srgbClr val="BFBFB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1998" tIns="71998" rIns="71998" bIns="7199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ts val="1200"/>
              </a:spcBef>
              <a:buSzPct val="100000"/>
            </a:pPr>
            <a:r>
              <a:rPr lang="pt-BR" altLang="pt-BR" sz="1200" b="1" dirty="0">
                <a:latin typeface="+mn-lt"/>
              </a:rPr>
              <a:t>Situação / Desafio do Negócio</a:t>
            </a:r>
          </a:p>
        </p:txBody>
      </p:sp>
      <p:sp>
        <p:nvSpPr>
          <p:cNvPr id="8" name="AcnBodyText_ID_14381">
            <a:extLst>
              <a:ext uri="{FF2B5EF4-FFF2-40B4-BE49-F238E27FC236}">
                <a16:creationId xmlns:a16="http://schemas.microsoft.com/office/drawing/2014/main" id="{FD9982AF-DDCD-14FF-9ED9-1F33231FC51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81000" y="2683054"/>
            <a:ext cx="3749808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3996" tIns="107997" rIns="143996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42875" indent="-1428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  <a:buClr>
                <a:srgbClr val="69626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200" dirty="0">
                <a:latin typeface="+mn-lt"/>
              </a:rPr>
              <a:t>Cliente: A maior clearing de pagamentos do Brasil que processa cerca de 4 trilhões de dólares em pagamentos por ano. A clearing é controlada por grandes bancos brasileiros.</a:t>
            </a:r>
          </a:p>
          <a:p>
            <a:pPr lvl="1">
              <a:spcAft>
                <a:spcPts val="600"/>
              </a:spcAft>
              <a:buClr>
                <a:srgbClr val="69626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200" dirty="0">
                <a:latin typeface="+mn-lt"/>
              </a:rPr>
              <a:t>Necessidade: O cliente precisava redefinir seu planejamento estratégico para os próximos 5 anos, principalmente para mantê-lo relevante no mercado, evitando se tornar uma mera </a:t>
            </a:r>
            <a:r>
              <a:rPr lang="pt-BR" altLang="pt-BR" sz="1200" dirty="0" err="1">
                <a:latin typeface="+mn-lt"/>
              </a:rPr>
              <a:t>utility</a:t>
            </a:r>
            <a:endParaRPr lang="pt-BR" altLang="pt-BR" sz="1200" dirty="0">
              <a:latin typeface="+mn-lt"/>
            </a:endParaRP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1D983704-EAD6-DC9D-4A09-8DFC812B27C5}"/>
              </a:ext>
            </a:extLst>
          </p:cNvPr>
          <p:cNvSpPr>
            <a:spLocks noChangeShapeType="1"/>
          </p:cNvSpPr>
          <p:nvPr/>
        </p:nvSpPr>
        <p:spPr bwMode="gray">
          <a:xfrm>
            <a:off x="8199470" y="2683055"/>
            <a:ext cx="3473250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  <p:txBody>
          <a:bodyPr wrap="none" lIns="71998" tIns="71998" rIns="71998" bIns="7199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50" kern="0" dirty="0"/>
          </a:p>
        </p:txBody>
      </p:sp>
      <p:sp>
        <p:nvSpPr>
          <p:cNvPr id="10" name="AcnBodyText_ID_14381">
            <a:extLst>
              <a:ext uri="{FF2B5EF4-FFF2-40B4-BE49-F238E27FC236}">
                <a16:creationId xmlns:a16="http://schemas.microsoft.com/office/drawing/2014/main" id="{D462A2E0-AE5D-2B62-CFB0-A54050F610D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8059565" y="2683054"/>
            <a:ext cx="3751434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3996" tIns="107997" rIns="143996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42875" indent="-1428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>
              <a:spcAft>
                <a:spcPts val="600"/>
              </a:spcAft>
              <a:buClr>
                <a:srgbClr val="69626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200" dirty="0">
                <a:latin typeface="+mn-lt"/>
              </a:rPr>
              <a:t>O planejamento estratégico entregou um conjunto de proposições para aumentar a relevância do cliente no ecossistema financeiro no Brasil, incluindo definições estratégicas e iniciativas para apoiar a modernização do cenário bancário brasileiro, bem como aumentar a competitividade dos bancos brasileiros em relação às Fintechs.</a:t>
            </a:r>
          </a:p>
        </p:txBody>
      </p:sp>
      <p:sp>
        <p:nvSpPr>
          <p:cNvPr id="11" name="Rectangle 66">
            <a:extLst>
              <a:ext uri="{FF2B5EF4-FFF2-40B4-BE49-F238E27FC236}">
                <a16:creationId xmlns:a16="http://schemas.microsoft.com/office/drawing/2014/main" id="{42EA6D2F-6835-9C72-81DD-8BA31F9D85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20282" y="2338260"/>
            <a:ext cx="3751434" cy="4032000"/>
          </a:xfrm>
          <a:prstGeom prst="rect">
            <a:avLst/>
          </a:prstGeom>
          <a:solidFill>
            <a:schemeClr val="bg1"/>
          </a:solidFill>
          <a:ln w="6350">
            <a:solidFill>
              <a:srgbClr val="BFBFBF"/>
            </a:solidFill>
            <a:miter lim="800000"/>
            <a:headEnd/>
            <a:tailEnd/>
          </a:ln>
        </p:spPr>
        <p:txBody>
          <a:bodyPr lIns="71998" tIns="71998" rIns="71998" bIns="71998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  <a:spcBef>
                <a:spcPts val="1200"/>
              </a:spcBef>
              <a:buSzPct val="100000"/>
            </a:pPr>
            <a:r>
              <a:rPr lang="pt-BR" altLang="pt-BR" sz="1200" b="1" dirty="0">
                <a:latin typeface="+mn-lt"/>
              </a:rPr>
              <a:t>Abordagem da Accenture</a:t>
            </a: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CCB34278-82A2-C7DB-53B2-54CAC974EA94}"/>
              </a:ext>
            </a:extLst>
          </p:cNvPr>
          <p:cNvSpPr>
            <a:spLocks noChangeShapeType="1"/>
          </p:cNvSpPr>
          <p:nvPr/>
        </p:nvSpPr>
        <p:spPr bwMode="gray">
          <a:xfrm>
            <a:off x="4358561" y="2683055"/>
            <a:ext cx="347324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/>
            <a:tailEnd/>
          </a:ln>
        </p:spPr>
        <p:txBody>
          <a:bodyPr wrap="none" lIns="71998" tIns="71998" rIns="71998" bIns="7199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050" kern="0" dirty="0"/>
          </a:p>
        </p:txBody>
      </p:sp>
      <p:sp>
        <p:nvSpPr>
          <p:cNvPr id="13" name="AcnBodyText_ID_14381">
            <a:extLst>
              <a:ext uri="{FF2B5EF4-FFF2-40B4-BE49-F238E27FC236}">
                <a16:creationId xmlns:a16="http://schemas.microsoft.com/office/drawing/2014/main" id="{478998B1-F811-F5CB-9B35-748F4CB776B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220282" y="2683054"/>
            <a:ext cx="3751434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3996" tIns="107997" rIns="143996" bIns="0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42875" indent="-1428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1" indent="0">
              <a:spcAft>
                <a:spcPts val="600"/>
              </a:spcAft>
              <a:buClr>
                <a:srgbClr val="696261"/>
              </a:buClr>
              <a:buSzPct val="100000"/>
            </a:pPr>
            <a:r>
              <a:rPr lang="pt-BR" altLang="pt-BR" sz="1200" dirty="0">
                <a:latin typeface="+mn-lt"/>
              </a:rPr>
              <a:t>O trabalho de planejamento estratégico da Accenture envolveu:</a:t>
            </a:r>
          </a:p>
          <a:p>
            <a:pPr lvl="1">
              <a:spcAft>
                <a:spcPts val="600"/>
              </a:spcAft>
              <a:buClr>
                <a:srgbClr val="69626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+mn-lt"/>
              </a:rPr>
              <a:t>Mais de 40 entrevistas com executivos de pagamentos/bancos sobre o futuro da indústria e o papel do cliente</a:t>
            </a:r>
          </a:p>
          <a:p>
            <a:pPr lvl="1">
              <a:spcAft>
                <a:spcPts val="600"/>
              </a:spcAft>
              <a:buClr>
                <a:srgbClr val="69626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+mn-lt"/>
              </a:rPr>
              <a:t>Um benchmark incluindo 29 países que avaliaram o papel das câmaras de compensação e o relacionamento com os bancos centrais</a:t>
            </a:r>
          </a:p>
          <a:p>
            <a:pPr lvl="1">
              <a:spcAft>
                <a:spcPts val="600"/>
              </a:spcAft>
              <a:buClr>
                <a:srgbClr val="69626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+mn-lt"/>
              </a:rPr>
              <a:t>Análises focadas nas principais tendências em pagamentos (por exemplo, P2P, </a:t>
            </a:r>
            <a:r>
              <a:rPr lang="pt-BR" altLang="pt-BR" sz="1100" dirty="0" err="1">
                <a:latin typeface="+mn-lt"/>
              </a:rPr>
              <a:t>Request</a:t>
            </a:r>
            <a:r>
              <a:rPr lang="pt-BR" altLang="pt-BR" sz="1100" dirty="0">
                <a:latin typeface="+mn-lt"/>
              </a:rPr>
              <a:t> </a:t>
            </a:r>
            <a:r>
              <a:rPr lang="pt-BR" altLang="pt-BR" sz="1100" dirty="0" err="1">
                <a:latin typeface="+mn-lt"/>
              </a:rPr>
              <a:t>to</a:t>
            </a:r>
            <a:r>
              <a:rPr lang="pt-BR" altLang="pt-BR" sz="1100" dirty="0">
                <a:latin typeface="+mn-lt"/>
              </a:rPr>
              <a:t> </a:t>
            </a:r>
            <a:r>
              <a:rPr lang="pt-BR" altLang="pt-BR" sz="1100" dirty="0" err="1">
                <a:latin typeface="+mn-lt"/>
              </a:rPr>
              <a:t>Pay</a:t>
            </a:r>
            <a:r>
              <a:rPr lang="pt-BR" altLang="pt-BR" sz="1100" dirty="0">
                <a:latin typeface="+mn-lt"/>
              </a:rPr>
              <a:t>, </a:t>
            </a:r>
            <a:r>
              <a:rPr lang="pt-BR" altLang="pt-BR" sz="1100" dirty="0" err="1">
                <a:latin typeface="+mn-lt"/>
              </a:rPr>
              <a:t>Payments</a:t>
            </a:r>
            <a:r>
              <a:rPr lang="pt-BR" altLang="pt-BR" sz="1100" dirty="0">
                <a:latin typeface="+mn-lt"/>
              </a:rPr>
              <a:t> </a:t>
            </a:r>
            <a:r>
              <a:rPr lang="pt-BR" altLang="pt-BR" sz="1100" dirty="0" err="1">
                <a:latin typeface="+mn-lt"/>
              </a:rPr>
              <a:t>Advanced</a:t>
            </a:r>
            <a:r>
              <a:rPr lang="pt-BR" altLang="pt-BR" sz="1100" dirty="0">
                <a:latin typeface="+mn-lt"/>
              </a:rPr>
              <a:t> </a:t>
            </a:r>
            <a:r>
              <a:rPr lang="pt-BR" altLang="pt-BR" sz="1100" dirty="0" err="1">
                <a:latin typeface="+mn-lt"/>
              </a:rPr>
              <a:t>Analytics</a:t>
            </a:r>
            <a:r>
              <a:rPr lang="pt-BR" altLang="pt-BR" sz="1100" dirty="0">
                <a:latin typeface="+mn-lt"/>
              </a:rPr>
              <a:t>, DLT, impacto de novos entrantes/Fintechs, etc.) e movimentos regulatórios (por exemplo, PSD2 e Open Banking)</a:t>
            </a:r>
          </a:p>
          <a:p>
            <a:pPr lvl="1">
              <a:spcAft>
                <a:spcPts val="600"/>
              </a:spcAft>
              <a:buClr>
                <a:srgbClr val="69626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+mn-lt"/>
              </a:rPr>
              <a:t>Propostas estratégicas para aumentar a relevância do cliente no ecossistema financeiro brasileiro</a:t>
            </a:r>
          </a:p>
          <a:p>
            <a:pPr lvl="1">
              <a:spcAft>
                <a:spcPts val="600"/>
              </a:spcAft>
              <a:buClr>
                <a:srgbClr val="69626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altLang="pt-BR" sz="1100" dirty="0">
                <a:latin typeface="+mn-lt"/>
              </a:rPr>
              <a:t>Um roadmap de iniciativas para implementar a estratégia definida</a:t>
            </a: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E78776D6-0201-8A40-69CA-0A5ECF460869}"/>
              </a:ext>
            </a:extLst>
          </p:cNvPr>
          <p:cNvSpPr txBox="1">
            <a:spLocks/>
          </p:cNvSpPr>
          <p:nvPr/>
        </p:nvSpPr>
        <p:spPr>
          <a:xfrm>
            <a:off x="706722" y="6488234"/>
            <a:ext cx="8279016" cy="19831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173463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32000" indent="-216000" algn="l" defTabSz="1734634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333" b="0" i="0" kern="1200" cap="none" baseline="0">
                <a:solidFill>
                  <a:srgbClr val="404040"/>
                </a:solidFill>
                <a:latin typeface="+mn-lt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648000" indent="-216000" algn="l" defTabSz="1734634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/>
              <a:defRPr sz="1333" b="0" i="0" kern="1200" cap="none" baseline="0">
                <a:solidFill>
                  <a:srgbClr val="404040"/>
                </a:solidFill>
                <a:latin typeface="+mn-lt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864000" indent="-216000" algn="l" defTabSz="1734634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333" b="0" i="0" kern="1200" cap="none" baseline="0">
                <a:solidFill>
                  <a:srgbClr val="404040"/>
                </a:solidFill>
                <a:latin typeface="+mn-lt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80000" indent="-216000" algn="l" defTabSz="1734634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333" b="0" i="0" kern="1200" cap="none" baseline="0">
                <a:solidFill>
                  <a:srgbClr val="404040"/>
                </a:solidFill>
                <a:latin typeface="+mn-lt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594" indent="-182029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/>
              <a:defRPr sz="2133" b="0" i="0" kern="1200" cap="none" baseline="0">
                <a:solidFill>
                  <a:schemeClr val="tx2"/>
                </a:solidFill>
                <a:latin typeface="+mn-lt"/>
                <a:ea typeface="Arial Bold" charset="0"/>
                <a:cs typeface="Arial Bold" charset="0"/>
              </a:defRPr>
            </a:lvl6pPr>
            <a:lvl7pPr marL="0" indent="0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None/>
              <a:defRPr sz="1867" b="1" i="0" kern="1200" cap="none" baseline="0">
                <a:solidFill>
                  <a:schemeClr val="tx1"/>
                </a:solidFill>
                <a:latin typeface="+mn-lt"/>
                <a:ea typeface="Arial Bold" charset="0"/>
                <a:cs typeface="Arial Bold" charset="0"/>
              </a:defRPr>
            </a:lvl7pPr>
            <a:lvl8pPr marL="0" indent="0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None/>
              <a:defRPr sz="1867" b="0" i="0" kern="1200" cap="none" baseline="0">
                <a:solidFill>
                  <a:schemeClr val="tx1"/>
                </a:solidFill>
                <a:latin typeface="+mn-lt"/>
                <a:ea typeface="Arial Bold" charset="0"/>
                <a:cs typeface="Arial Bold" charset="0"/>
              </a:defRPr>
            </a:lvl8pPr>
            <a:lvl9pPr marL="192613" indent="-192613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/>
              <a:defRPr sz="1867" b="0" i="0" kern="1200" cap="none" baseline="0">
                <a:solidFill>
                  <a:schemeClr val="tx1"/>
                </a:solidFill>
                <a:latin typeface="+mn-lt"/>
                <a:ea typeface="Arial Black" charset="0"/>
                <a:cs typeface="Arial Black" charset="0"/>
              </a:defRPr>
            </a:lvl9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rPr>
              <a:t>Fonte: Elaboração</a:t>
            </a:r>
            <a:r>
              <a:rPr lang="pt-BR" dirty="0">
                <a:solidFill>
                  <a:srgbClr val="000000">
                    <a:lumMod val="50000"/>
                    <a:lumOff val="50000"/>
                  </a:srgbClr>
                </a:solidFill>
              </a:rPr>
              <a:t>o Accenture.</a:t>
            </a:r>
            <a:endParaRPr kumimoji="0" lang="pt-BR" sz="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Graphik" panose="020B0503030202060203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BA6C20-2E5C-C98A-E216-EDC85FDF21B0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909934" y="308927"/>
            <a:ext cx="901065" cy="217761"/>
            <a:chOff x="10218130" y="277083"/>
            <a:chExt cx="1211870" cy="21776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5402CE-FE79-D58A-9223-FF778B170758}"/>
                </a:ext>
              </a:extLst>
            </p:cNvPr>
            <p:cNvSpPr txBox="1"/>
            <p:nvPr/>
          </p:nvSpPr>
          <p:spPr>
            <a:xfrm>
              <a:off x="10218130" y="277083"/>
              <a:ext cx="1211870" cy="16927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1">
              <a:spAutoFit/>
            </a:bodyPr>
            <a:lstStyle/>
            <a:p>
              <a:pPr algn="ctr" defTabSz="228600">
                <a:spcAft>
                  <a:spcPts val="1200"/>
                </a:spcAft>
              </a:pPr>
              <a:r>
                <a:rPr lang="pt-BR" sz="1100" b="1" noProof="0" dirty="0">
                  <a:solidFill>
                    <a:srgbClr val="000000"/>
                  </a:solidFill>
                  <a:latin typeface="Arial" panose="020B0604020202020204" pitchFamily="34" charset="0"/>
                </a:rPr>
                <a:t>Confidencial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D8583D-9D6B-FE7E-FBB7-A1540D3716A5}"/>
                </a:ext>
              </a:extLst>
            </p:cNvPr>
            <p:cNvCxnSpPr>
              <a:cxnSpLocks/>
            </p:cNvCxnSpPr>
            <p:nvPr/>
          </p:nvCxnSpPr>
          <p:spPr>
            <a:xfrm>
              <a:off x="10218130" y="494844"/>
              <a:ext cx="1211870" cy="0"/>
            </a:xfrm>
            <a:prstGeom prst="line">
              <a:avLst/>
            </a:prstGeom>
            <a:ln w="12700" cmpd="sng">
              <a:solidFill>
                <a:srgbClr val="00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BED594F-2991-03D4-EE03-444C1539A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027" y="1607958"/>
            <a:ext cx="1151732" cy="42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0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AB4E39-E30E-FE93-5468-AC30FEF3C9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22CC-C406-A8CC-9585-FDF8E782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5200" y="6488234"/>
            <a:ext cx="4114800" cy="198318"/>
          </a:xfrm>
        </p:spPr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73F8-AB97-C846-60CB-202117F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E802C8-6229-F9CD-D8EB-539C5F8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76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BodyText"/>
  <p:tag name="DATE" val="10.06.2010 17:19:0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QPT_STAMP" val="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BodyText"/>
  <p:tag name="DATE" val="10.06.2010 17:19:0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BodyText"/>
  <p:tag name="DATE" val="10.06.2010 17:19:05"/>
</p:tagLst>
</file>

<file path=ppt/theme/theme1.xml><?xml version="1.0" encoding="utf-8"?>
<a:theme xmlns:a="http://schemas.openxmlformats.org/drawingml/2006/main" name="Accenture 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Graphik">
      <a:majorFont>
        <a:latin typeface="Graphik Semibold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PPT_Tmplt_Graphik_210225_Fixed_Accessible.potx" id="{80BF15C9-A5DA-472C-9F1E-82F4EBB43D59}" vid="{02DD174B-CE7A-418B-90DA-AC9D16AAE59C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Acc_PPT_Template_Graphik</Template>
  <TotalTime>68</TotalTime>
  <Words>300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Graphik</vt:lpstr>
      <vt:lpstr>Graphik Semibold</vt:lpstr>
      <vt:lpstr>Accenture Template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Accenture PowerPoint Template 16x9 Graphik</dc:subject>
  <dc:creator>Graciotti, Brenno</dc:creator>
  <cp:lastModifiedBy>Graciotti, Brenno</cp:lastModifiedBy>
  <cp:revision>5</cp:revision>
  <cp:lastPrinted>2020-11-17T04:05:48Z</cp:lastPrinted>
  <dcterms:created xsi:type="dcterms:W3CDTF">2023-07-17T21:32:38Z</dcterms:created>
  <dcterms:modified xsi:type="dcterms:W3CDTF">2025-10-31T23:27:52Z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