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147482658" r:id="rId5"/>
    <p:sldId id="2147482657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3C"/>
    <a:srgbClr val="FFFFFF"/>
    <a:srgbClr val="00EB81"/>
    <a:srgbClr val="E6DCFF"/>
    <a:srgbClr val="0041F0"/>
    <a:srgbClr val="DCAFFF"/>
    <a:srgbClr val="FF50A0"/>
    <a:srgbClr val="FF3246"/>
    <a:srgbClr val="00FFFF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021F68-0494-496A-BD4B-43C0DD56B880}" v="32" dt="2025-10-31T21:53:34.360"/>
    <p1510:client id="{F8B6DB93-B16F-4284-82B1-E93DAFE73FFA}" v="1" dt="2025-10-31T23:27:17.724"/>
  </p1510:revLst>
</p1510:revInfo>
</file>

<file path=ppt/tableStyles.xml><?xml version="1.0" encoding="utf-8"?>
<a:tblStyleLst xmlns:a="http://schemas.openxmlformats.org/drawingml/2006/main" def="{A0BC3CC4-8867-4C89-9D3F-A6A6B9ED4035}">
  <a:tblStyle styleId="{A0BC3CC4-8867-4C89-9D3F-A6A6B9ED4035}" styleName="Acc_Table_1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6350" cmpd="sng">
              <a:solidFill>
                <a:srgbClr val="D9D9D9"/>
              </a:solidFill>
            </a:ln>
          </a:insideH>
          <a:insideV>
            <a:ln w="6350" cmpd="sng">
              <a:solidFill>
                <a:srgbClr val="D9D9D9"/>
              </a:solidFill>
            </a:ln>
          </a:insideV>
        </a:tcBdr>
        <a:fill>
          <a:noFill/>
        </a:fill>
      </a:tcStyle>
    </a:wholeTbl>
    <a:band1H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H>
    <a:band1V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/>
      </a:tcStyle>
    </a:lastRow>
    <a:firstRow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924" autoAdjust="0"/>
  </p:normalViewPr>
  <p:slideViewPr>
    <p:cSldViewPr snapToGrid="0" showGuides="1">
      <p:cViewPr varScale="1">
        <p:scale>
          <a:sx n="70" d="100"/>
          <a:sy n="70" d="100"/>
        </p:scale>
        <p:origin x="1157" y="2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141"/>
    </p:cViewPr>
  </p:sorterViewPr>
  <p:notesViewPr>
    <p:cSldViewPr snapToGrid="0">
      <p:cViewPr varScale="1">
        <p:scale>
          <a:sx n="81" d="100"/>
          <a:sy n="81" d="100"/>
        </p:scale>
        <p:origin x="3516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27613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DE7078C-3525-4C9B-BF62-C9FD13B9A875}" type="datetimeFigureOut">
              <a:rPr lang="en-US" smtClean="0"/>
              <a:pPr/>
              <a:t>10/31/2025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205" y="274505"/>
            <a:ext cx="4734172" cy="266297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206" y="2999605"/>
            <a:ext cx="6751750" cy="586989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923817"/>
            <a:ext cx="6217919" cy="2123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99213" y="8917749"/>
            <a:ext cx="457200" cy="218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914400" rtl="0" eaLnBrk="1" latinLnBrk="0" hangingPunct="1">
      <a:buFont typeface="Graphik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30188" indent="-112713" algn="l">
      <a:buFont typeface="Graphik" panose="020B0604020202020204" pitchFamily="34" charset="0"/>
      <a:buChar char="•"/>
      <a:defRPr sz="1000">
        <a:latin typeface="+mn-lt"/>
      </a:defRPr>
    </a:lvl2pPr>
    <a:lvl3pPr marL="342900" indent="-112713" algn="l">
      <a:buFont typeface="Graphik" panose="020B0604020202020204" pitchFamily="34" charset="0"/>
      <a:buChar char="•"/>
      <a:defRPr sz="900">
        <a:latin typeface="+mn-lt"/>
      </a:defRPr>
    </a:lvl3pPr>
    <a:lvl4pPr marL="460375" indent="-112713" algn="l">
      <a:buFont typeface="Graphik" panose="020B0604020202020204" pitchFamily="34" charset="0"/>
      <a:buChar char="•"/>
      <a:defRPr sz="800">
        <a:latin typeface="+mn-lt"/>
      </a:defRPr>
    </a:lvl4pPr>
    <a:lvl5pPr marL="571500" indent="-112713" algn="l">
      <a:buFont typeface="Graphik" panose="020B0604020202020204" pitchFamily="34" charset="0"/>
      <a:buChar char="•"/>
      <a:defRPr sz="800">
        <a:latin typeface="+mn-lt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67FF053D-F28D-430E-0239-CE8ED656641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39719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7FF053D-F28D-430E-0239-CE8ED65664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C06DB281-EA53-C29C-C70A-13D0082F3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432000"/>
          </a:xfrm>
        </p:spPr>
        <p:txBody>
          <a:bodyPr vert="horz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C1B7B8-2FCE-B823-1046-0985C007FC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0FA015-B515-8D42-24DE-DB142CE72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99A5850-98F6-A860-8A69-7A03A26B94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033133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9A5850-98F6-A860-8A69-7A03A26B94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AFF1CEE3-E058-7E9F-C296-DD3BD5D2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43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58F9796-694A-BEBA-A26C-1BC9E5ABEF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791592"/>
            <a:ext cx="11430000" cy="564388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2FA907-42B9-6FA1-C4DF-A540BFE3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8C3AE-678A-48F5-EE59-84E1AE2D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1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-subtitle Inver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99A5850-98F6-A860-8A69-7A03A26B94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004200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9A5850-98F6-A860-8A69-7A03A26B94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58F9796-694A-BEBA-A26C-1BC9E5ABEF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308927"/>
            <a:ext cx="11430000" cy="3240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FF1CEE3-E058-7E9F-C296-DD3BD5D2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50247"/>
            <a:ext cx="11430000" cy="432000"/>
          </a:xfrm>
        </p:spPr>
        <p:txBody>
          <a:bodyPr vert="horz"/>
          <a:lstStyle/>
          <a:p>
            <a:r>
              <a:rPr lang="pt-BR" dirty="0"/>
              <a:t>Click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title</a:t>
            </a:r>
            <a:r>
              <a:rPr lang="pt-BR" dirty="0"/>
              <a:t> </a:t>
            </a:r>
            <a:r>
              <a:rPr lang="pt-BR" dirty="0" err="1"/>
              <a:t>style</a:t>
            </a:r>
            <a:endParaRPr lang="pt-B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F9C570-8ADD-BDD4-0CD9-C5A9C02D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963760-62E3-11BA-AEE9-E17FF19C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48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99A5850-98F6-A860-8A69-7A03A26B94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92576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9A5850-98F6-A860-8A69-7A03A26B94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58F9796-694A-BEBA-A26C-1BC9E5ABEF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147848"/>
            <a:ext cx="11430000" cy="564388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9FC1387-F76A-5CD9-1471-AB709200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43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9038AC-B619-5EB1-8D41-D4C38DBF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4469A7-C007-9466-EA28-F04CC2C2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25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CD2B6B66-FB75-271B-FA63-2A6910A3EC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87627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D2B6B66-FB75-271B-FA63-2A6910A3E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BC61A9-92B1-2D35-4680-3DE1FE9AB5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3B625-43D1-998E-66A4-B8CE5FAFEB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42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D14206-75C6-6D51-7D92-8701EDB7F5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89DCAD-6C22-F554-D8B3-E38353186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48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14499A4D-E1EC-608F-9006-A468770F68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555295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73" imgH="473" progId="TCLayout.ActiveDocument.1">
                  <p:embed/>
                </p:oleObj>
              </mc:Choice>
              <mc:Fallback>
                <p:oleObj name="think-cell Slide" r:id="rId9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4499A4D-E1EC-608F-9006-A468770F68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(32pt, min 28pt)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(copy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624E0B2-760E-457A-8367-213CE89D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US" dirty="0"/>
              <a:t>Copyright © 2025 Accenture. All rights reserved.</a:t>
            </a:r>
            <a:endParaRPr lang="en-GB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45" r:id="rId2"/>
    <p:sldLayoutId id="2147483747" r:id="rId3"/>
    <p:sldLayoutId id="2147483746" r:id="rId4"/>
    <p:sldLayoutId id="2147483741" r:id="rId5"/>
    <p:sldLayoutId id="2147483748" r:id="rId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0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Graphik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C35EA4"/>
          </p15:clr>
        </p15:guide>
        <p15:guide id="2" orient="horz" pos="3976" userDrawn="1">
          <p15:clr>
            <a:srgbClr val="C35EA4"/>
          </p15:clr>
        </p15:guide>
        <p15:guide id="3" pos="240" userDrawn="1">
          <p15:clr>
            <a:srgbClr val="C35EA4"/>
          </p15:clr>
        </p15:guide>
        <p15:guide id="4" pos="7440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87A991-C2AF-86FA-FB95-35AC5AE7C0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B6BA66-3A25-DB0E-93B2-057CC7E5CB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68D31D-217A-32AF-A23E-C65EC5603115}"/>
              </a:ext>
            </a:extLst>
          </p:cNvPr>
          <p:cNvGrpSpPr/>
          <p:nvPr/>
        </p:nvGrpSpPr>
        <p:grpSpPr>
          <a:xfrm>
            <a:off x="438873" y="525932"/>
            <a:ext cx="5760001" cy="5463520"/>
            <a:chOff x="438873" y="525932"/>
            <a:chExt cx="5760001" cy="5463520"/>
          </a:xfrm>
        </p:grpSpPr>
        <p:sp>
          <p:nvSpPr>
            <p:cNvPr id="5" name="Text Placeholder 18">
              <a:extLst>
                <a:ext uri="{FF2B5EF4-FFF2-40B4-BE49-F238E27FC236}">
                  <a16:creationId xmlns:a16="http://schemas.microsoft.com/office/drawing/2014/main" id="{80A2D13A-E144-B44E-CA33-34B8F33B65A4}"/>
                </a:ext>
              </a:extLst>
            </p:cNvPr>
            <p:cNvSpPr txBox="1">
              <a:spLocks/>
            </p:cNvSpPr>
            <p:nvPr/>
          </p:nvSpPr>
          <p:spPr>
            <a:xfrm>
              <a:off x="438874" y="525932"/>
              <a:ext cx="5760000" cy="315520"/>
            </a:xfrm>
            <a:prstGeom prst="rect">
              <a:avLst/>
            </a:prstGeom>
          </p:spPr>
          <p:txBody>
            <a:bodyPr wrap="square" lIns="46800" tIns="46800" rIns="46800" bIns="46800" anchor="t"/>
            <a:lstStyle>
              <a:lvl1pPr marL="0" indent="0" algn="l" defTabSz="2286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None/>
                <a:defRPr sz="2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2286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57200" indent="-228600" algn="l" defTabSz="2286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System Font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228600" algn="l" defTabSz="2286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14400" indent="-228600" algn="l" defTabSz="2286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System Font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1113" indent="0" algn="l" defTabSz="2286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Font typeface="Graphik" panose="020B0503030202060203" pitchFamily="34" charset="0"/>
                <a:buNone/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2286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2286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None/>
                <a:defRPr sz="1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2286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None/>
                <a:defRPr sz="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Graphik Semibold" panose="020B0703030202060203" pitchFamily="34" charset="0"/>
                  <a:ea typeface="+mn-ea"/>
                  <a:cs typeface="+mn-cs"/>
                </a:rPr>
                <a:t>Informação Confidencial</a:t>
              </a:r>
            </a:p>
          </p:txBody>
        </p: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F971D1F7-7515-D1FA-DDBE-391EE2354EE6}"/>
                </a:ext>
              </a:extLst>
            </p:cNvPr>
            <p:cNvSpPr txBox="1">
              <a:spLocks/>
            </p:cNvSpPr>
            <p:nvPr/>
          </p:nvSpPr>
          <p:spPr>
            <a:xfrm>
              <a:off x="438873" y="841452"/>
              <a:ext cx="5760000" cy="51480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46800" tIns="46800" rIns="46800" bIns="46800" numCol="1" spcCol="360000" anchor="t" anchorCtr="0">
              <a:noAutofit/>
            </a:bodyPr>
            <a:lstStyle>
              <a:lvl1pPr defTabSz="914400">
                <a:lnSpc>
                  <a:spcPct val="90000"/>
                </a:lnSpc>
                <a:defRPr sz="3200" b="1">
                  <a:solidFill>
                    <a:srgbClr val="653296"/>
                  </a:solidFill>
                  <a:latin typeface="Officina Serif ITC TT"/>
                  <a:ea typeface="Officina Serif ITC TT"/>
                  <a:cs typeface="Officina Serif ITC TT"/>
                  <a:sym typeface="Officina Serif ITC TT"/>
                </a:defRPr>
              </a:lvl1pPr>
            </a:lstStyle>
            <a:p>
              <a:pPr marL="0" marR="0" lvl="0" indent="0" algn="just" defTabSz="9683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phik Light" panose="020B0403030202060203" pitchFamily="34" charset="0"/>
                  <a:cs typeface="Calibri" panose="020F0502020204030204" pitchFamily="34" charset="0"/>
                  <a:sym typeface="Officina Serif ITC TT"/>
                </a:rPr>
                <a:t>O conteúdo desta Proposta Técnica e Comercial (“Proposta”) é estritamente confidencial e inclui ideias e materiais de propriedade da Accenture do Brasil Ltda. inscrita no CNPJ/MF sob o No. 96.534.094/0001-58 (“Accenture”), devendo ser usado única e exclusivamente para avaliar a nossa capacitação técnica em assessorar o </a:t>
              </a:r>
              <a:r>
                <a:rPr kumimoji="0" lang="pt-BR" sz="1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Graphik Light" panose="020B0403030202060203" pitchFamily="34" charset="0"/>
                  <a:cs typeface="Calibri" panose="020F0502020204030204" pitchFamily="34" charset="0"/>
                  <a:sym typeface="Officina Serif ITC TT"/>
                </a:rPr>
                <a:t>Itaú Unibanco Holding S.A.</a:t>
              </a:r>
              <a:r>
                <a:rPr kumimoji="0" lang="pt-BR" sz="1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phik Light" panose="020B0403030202060203" pitchFamily="34" charset="0"/>
                  <a:cs typeface="Calibri" panose="020F0502020204030204" pitchFamily="34" charset="0"/>
                  <a:sym typeface="Officina Serif ITC TT"/>
                </a:rPr>
                <a:t> inscrito no CNPJ/MF sob o No. </a:t>
              </a:r>
              <a:r>
                <a:rPr kumimoji="0" lang="pt-BR" sz="1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Graphik Light" panose="020B0403030202060203" pitchFamily="34" charset="0"/>
                  <a:cs typeface="Calibri" panose="020F0502020204030204" pitchFamily="34" charset="0"/>
                  <a:sym typeface="Officina Serif ITC TT"/>
                </a:rPr>
                <a:t>60.872.504/0001-23 (“Itaú”</a:t>
              </a:r>
              <a:r>
                <a:rPr kumimoji="0" lang="pt-BR" sz="1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phik Light" panose="020B0403030202060203" pitchFamily="34" charset="0"/>
                  <a:cs typeface="Calibri" panose="020F0502020204030204" pitchFamily="34" charset="0"/>
                  <a:sym typeface="Officina Serif ITC TT"/>
                </a:rPr>
                <a:t> ou “Cliente”) na prestação dos serviços ora propostos no âmbito do projeto nomeado “</a:t>
              </a:r>
              <a:r>
                <a:rPr kumimoji="0" lang="pt-BR" sz="1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Graphik Light" panose="020B0403030202060203" pitchFamily="34" charset="0"/>
                  <a:cs typeface="Calibri" panose="020F0502020204030204" pitchFamily="34" charset="0"/>
                  <a:sym typeface="Officina Serif ITC TT"/>
                </a:rPr>
                <a:t>xxxx</a:t>
              </a:r>
              <a:r>
                <a:rPr kumimoji="0" lang="pt-BR" sz="1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phik Light" panose="020B0403030202060203" pitchFamily="34" charset="0"/>
                  <a:cs typeface="Calibri" panose="020F0502020204030204" pitchFamily="34" charset="0"/>
                  <a:sym typeface="Officina Serif ITC TT"/>
                </a:rPr>
                <a:t>” (“Projeto”). </a:t>
              </a:r>
            </a:p>
            <a:p>
              <a:pPr marL="0" marR="0" lvl="0" indent="0" algn="l" defTabSz="9683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 Light" panose="020B0403030202060203" pitchFamily="34" charset="0"/>
                <a:cs typeface="Calibri" panose="020F0502020204030204" pitchFamily="34" charset="0"/>
                <a:sym typeface="Officina Serif ITC TT"/>
              </a:endParaRPr>
            </a:p>
            <a:p>
              <a:pPr marL="0" marR="0" lvl="0" indent="0" algn="l" defTabSz="9683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phik Light" panose="020B0403030202060203" pitchFamily="34" charset="0"/>
                  <a:cs typeface="Calibri" panose="020F0502020204030204" pitchFamily="34" charset="0"/>
                  <a:sym typeface="Officina Serif ITC TT"/>
                </a:rPr>
                <a:t>Este material é estritamente confidencial e não poderá ser acessado por pessoas, dentro ou fora do Cliente que não estejam diretamente ligadas ao processo de avaliação ou ser utilizado para outros fins que não a própria avaliação.</a:t>
              </a:r>
            </a:p>
            <a:p>
              <a:pPr marL="0" marR="0" lvl="0" indent="0" algn="l" defTabSz="9683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 Light" panose="020B0403030202060203" pitchFamily="34" charset="0"/>
                <a:cs typeface="Calibri" panose="020F0502020204030204" pitchFamily="34" charset="0"/>
                <a:sym typeface="Officina Serif ITC TT"/>
              </a:endParaRPr>
            </a:p>
            <a:p>
              <a:pPr marL="0" marR="0" lvl="0" indent="0" algn="l" defTabSz="9683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phik Light" panose="020B0403030202060203" pitchFamily="34" charset="0"/>
                  <a:cs typeface="Calibri" panose="020F0502020204030204" pitchFamily="34" charset="0"/>
                  <a:sym typeface="Officina Serif ITC TT"/>
                </a:rPr>
                <a:t>Sob nenhuma hipótese outra empresa que não o Cliente pode ter acesso a estes materiais sem a autorização prévia e explícita da Accenture.</a:t>
              </a:r>
            </a:p>
            <a:p>
              <a:pPr marL="0" marR="0" lvl="0" indent="0" algn="l" defTabSz="9683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 Light" panose="020B0403030202060203" pitchFamily="34" charset="0"/>
                <a:cs typeface="Calibri" panose="020F0502020204030204" pitchFamily="34" charset="0"/>
                <a:sym typeface="Officina Serif ITC TT"/>
              </a:endParaRPr>
            </a:p>
            <a:p>
              <a:pPr marL="0" marR="0" lvl="0" indent="0" algn="l" defTabSz="9683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phik Light" panose="020B0403030202060203" pitchFamily="34" charset="0"/>
                  <a:cs typeface="Calibri" panose="020F0502020204030204" pitchFamily="34" charset="0"/>
                  <a:sym typeface="Officina Serif ITC TT"/>
                </a:rPr>
                <a:t>Ao final do processo de avaliação, e caso nossa Proposta não seja aceita pelo Cliente, ela deverá ser retornada à Contratada ou destruída em sua totalidade pelo Cliente.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43CC97D-3AFD-4DE7-1D26-14E7DA5CFB3C}"/>
              </a:ext>
            </a:extLst>
          </p:cNvPr>
          <p:cNvGrpSpPr/>
          <p:nvPr/>
        </p:nvGrpSpPr>
        <p:grpSpPr>
          <a:xfrm>
            <a:off x="6749127" y="525932"/>
            <a:ext cx="5004000" cy="2835520"/>
            <a:chOff x="6749127" y="525932"/>
            <a:chExt cx="5004000" cy="2835520"/>
          </a:xfrm>
        </p:grpSpPr>
        <p:sp>
          <p:nvSpPr>
            <p:cNvPr id="8" name="Text Placeholder 18">
              <a:extLst>
                <a:ext uri="{FF2B5EF4-FFF2-40B4-BE49-F238E27FC236}">
                  <a16:creationId xmlns:a16="http://schemas.microsoft.com/office/drawing/2014/main" id="{ECBCE91F-9314-065A-952F-3313C89BE9A7}"/>
                </a:ext>
              </a:extLst>
            </p:cNvPr>
            <p:cNvSpPr txBox="1">
              <a:spLocks/>
            </p:cNvSpPr>
            <p:nvPr/>
          </p:nvSpPr>
          <p:spPr>
            <a:xfrm>
              <a:off x="6749127" y="525932"/>
              <a:ext cx="5004000" cy="315520"/>
            </a:xfrm>
            <a:prstGeom prst="rect">
              <a:avLst/>
            </a:prstGeom>
          </p:spPr>
          <p:txBody>
            <a:bodyPr wrap="square" lIns="46800" tIns="46800" rIns="46800" bIns="46800" anchor="t"/>
            <a:lstStyle>
              <a:lvl1pPr marL="0" indent="0" algn="l" defTabSz="2286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None/>
                <a:defRPr sz="2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2286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57200" indent="-228600" algn="l" defTabSz="2286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System Font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228600" algn="l" defTabSz="2286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14400" indent="-228600" algn="l" defTabSz="2286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System Font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1113" indent="0" algn="l" defTabSz="2286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Font typeface="Graphik" panose="020B0503030202060203" pitchFamily="34" charset="0"/>
                <a:buNone/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2286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2286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None/>
                <a:defRPr sz="1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2286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None/>
                <a:defRPr sz="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Graphik Semibold" panose="020B0703030202060203" pitchFamily="34" charset="0"/>
                  <a:ea typeface="+mn-ea"/>
                  <a:cs typeface="+mn-cs"/>
                </a:rPr>
                <a:t>Termos e condições</a:t>
              </a: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C02DA780-C3CA-3340-72EF-F57657CD7AB1}"/>
                </a:ext>
              </a:extLst>
            </p:cNvPr>
            <p:cNvSpPr txBox="1">
              <a:spLocks/>
            </p:cNvSpPr>
            <p:nvPr/>
          </p:nvSpPr>
          <p:spPr>
            <a:xfrm>
              <a:off x="6749127" y="841452"/>
              <a:ext cx="5004000" cy="25200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46800" tIns="46800" rIns="46800" bIns="46800" numCol="1" spcCol="360000" anchor="t" anchorCtr="0">
              <a:noAutofit/>
            </a:bodyPr>
            <a:lstStyle>
              <a:lvl1pPr defTabSz="914400">
                <a:lnSpc>
                  <a:spcPct val="90000"/>
                </a:lnSpc>
                <a:defRPr sz="3200" b="1">
                  <a:solidFill>
                    <a:srgbClr val="653296"/>
                  </a:solidFill>
                  <a:latin typeface="Officina Serif ITC TT"/>
                  <a:ea typeface="Officina Serif ITC TT"/>
                  <a:cs typeface="Officina Serif ITC TT"/>
                  <a:sym typeface="Officina Serif ITC TT"/>
                </a:defRPr>
              </a:lvl1pPr>
            </a:lstStyle>
            <a:p>
              <a:pPr marL="0" marR="0" lvl="0" indent="0" algn="l" defTabSz="9683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raphik Light" panose="020B0403030202060203" pitchFamily="34" charset="0"/>
                  <a:cs typeface="Calibri" panose="020F0502020204030204" pitchFamily="34" charset="0"/>
                  <a:sym typeface="Officina Serif ITC TT"/>
                </a:rPr>
                <a:t>Os serviços objeto dessa Proposta serão regidos pelas disposições constantes neste documento e pelos Termos e Condições Gerais de Prestação de Serviços da Accenture e/ou suas Coligadas acessíveis pelo seguinte link (https://www.accenture.com/br-pt/about/legal/prestacao-de-servicos) (“Termos e Condições”). </a:t>
              </a:r>
            </a:p>
            <a:p>
              <a:pPr marL="0" marR="0" lvl="0" indent="0" algn="l" defTabSz="9683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100" b="0" i="0" u="non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 Light" panose="020B0403030202060203" pitchFamily="34" charset="0"/>
                <a:cs typeface="Calibri" panose="020F0502020204030204" pitchFamily="34" charset="0"/>
                <a:sym typeface="Officina Serif ITC TT"/>
              </a:endParaRPr>
            </a:p>
            <a:p>
              <a:pPr marL="0" marR="0" lvl="0" indent="0" algn="l" defTabSz="9683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raphik Light" panose="020B0403030202060203" pitchFamily="34" charset="0"/>
                  <a:cs typeface="Calibri" panose="020F0502020204030204" pitchFamily="34" charset="0"/>
                  <a:sym typeface="Officina Serif ITC TT"/>
                </a:rPr>
                <a:t>Caso as Partes entendam necessária a celebração de um “Contrato de Prestação de Serviços”, este deverá ser negociado com base nos referidos Termos e Condições e nas premissas constantes desta Proposta. </a:t>
              </a:r>
            </a:p>
            <a:p>
              <a:pPr marL="0" marR="0" lvl="0" indent="0" algn="l" defTabSz="9683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100" b="0" i="0" u="non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 Light" panose="020B0403030202060203" pitchFamily="34" charset="0"/>
                <a:cs typeface="Calibri" panose="020F0502020204030204" pitchFamily="34" charset="0"/>
                <a:sym typeface="Officina Serif ITC TT"/>
              </a:endParaRPr>
            </a:p>
            <a:p>
              <a:pPr marL="0" marR="0" lvl="0" indent="0" algn="l" defTabSz="9683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Graphik Light" panose="020B0403030202060203" pitchFamily="34" charset="0"/>
                  <a:cs typeface="Calibri" panose="020F0502020204030204" pitchFamily="34" charset="0"/>
                  <a:sym typeface="Officina Serif ITC TT"/>
                </a:rPr>
                <a:t>Entretanto, em caso de conflito entre os Termos e Condições e as condições específicas contidas na Proposta, estas últimas prevalecerão e caso as Partes decidam firmar um contrato específico para a prestação dos Serviços após a aprovação da Proposta, as disposições do Contrato prevalecerão.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68F5D8-0CB7-9B49-CE05-C580387E4AA8}"/>
              </a:ext>
            </a:extLst>
          </p:cNvPr>
          <p:cNvGrpSpPr/>
          <p:nvPr/>
        </p:nvGrpSpPr>
        <p:grpSpPr>
          <a:xfrm>
            <a:off x="6749127" y="3657931"/>
            <a:ext cx="5004000" cy="2331520"/>
            <a:chOff x="6749127" y="3618479"/>
            <a:chExt cx="5004000" cy="2331520"/>
          </a:xfrm>
        </p:grpSpPr>
        <p:sp>
          <p:nvSpPr>
            <p:cNvPr id="11" name="Text Placeholder 18">
              <a:extLst>
                <a:ext uri="{FF2B5EF4-FFF2-40B4-BE49-F238E27FC236}">
                  <a16:creationId xmlns:a16="http://schemas.microsoft.com/office/drawing/2014/main" id="{E49617CC-FE4E-4D90-B7FB-97787239C236}"/>
                </a:ext>
              </a:extLst>
            </p:cNvPr>
            <p:cNvSpPr txBox="1">
              <a:spLocks/>
            </p:cNvSpPr>
            <p:nvPr/>
          </p:nvSpPr>
          <p:spPr>
            <a:xfrm>
              <a:off x="6749127" y="3618479"/>
              <a:ext cx="5004000" cy="315520"/>
            </a:xfrm>
            <a:prstGeom prst="rect">
              <a:avLst/>
            </a:prstGeom>
          </p:spPr>
          <p:txBody>
            <a:bodyPr wrap="square" lIns="46800" tIns="46800" rIns="46800" bIns="46800" anchor="t"/>
            <a:lstStyle>
              <a:lvl1pPr marL="0" indent="0" algn="l" defTabSz="2286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None/>
                <a:defRPr sz="2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2286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457200" indent="-228600" algn="l" defTabSz="2286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System Font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685800" indent="-228600" algn="l" defTabSz="2286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14400" indent="-228600" algn="l" defTabSz="2286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Font typeface="System Font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1113" indent="0" algn="l" defTabSz="2286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Font typeface="Graphik" panose="020B0503030202060203" pitchFamily="34" charset="0"/>
                <a:buNone/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2286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2286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None/>
                <a:defRPr sz="1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2286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Font typeface="Arial" panose="020B0604020202020204" pitchFamily="34" charset="0"/>
                <a:buNone/>
                <a:defRPr sz="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Graphik Semibold" panose="020B0703030202060203" pitchFamily="34" charset="0"/>
                  <a:ea typeface="+mn-ea"/>
                  <a:cs typeface="+mn-cs"/>
                </a:rPr>
                <a:t>Non-</a:t>
              </a:r>
              <a:r>
                <a:rPr kumimoji="0" lang="pt-BR" sz="1400" b="0" i="0" u="none" strike="noStrike" kern="1200" cap="none" spc="0" normalizeH="0" baseline="0" noProof="0" err="1">
                  <a:ln>
                    <a:noFill/>
                  </a:ln>
                  <a:effectLst/>
                  <a:uLnTx/>
                  <a:uFillTx/>
                  <a:latin typeface="Graphik Semibold" panose="020B0703030202060203" pitchFamily="34" charset="0"/>
                  <a:ea typeface="+mn-ea"/>
                  <a:cs typeface="+mn-cs"/>
                </a:rPr>
                <a:t>Binding</a:t>
              </a:r>
              <a:r>
                <a:rPr kumimoji="0" lang="pt-BR" sz="14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Graphik Semibold" panose="020B0703030202060203" pitchFamily="34" charset="0"/>
                  <a:ea typeface="+mn-ea"/>
                  <a:cs typeface="+mn-cs"/>
                </a:rPr>
                <a:t> </a:t>
              </a:r>
              <a:r>
                <a:rPr kumimoji="0" lang="pt-BR" sz="1400" b="0" i="0" u="none" strike="noStrike" kern="1200" cap="none" spc="0" normalizeH="0" baseline="0" noProof="0" err="1">
                  <a:ln>
                    <a:noFill/>
                  </a:ln>
                  <a:effectLst/>
                  <a:uLnTx/>
                  <a:uFillTx/>
                  <a:latin typeface="Graphik Semibold" panose="020B0703030202060203" pitchFamily="34" charset="0"/>
                  <a:ea typeface="+mn-ea"/>
                  <a:cs typeface="+mn-cs"/>
                </a:rPr>
                <a:t>Disclaimer</a:t>
              </a:r>
              <a:endParaRPr kumimoji="0" lang="pt-BR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raphik Semibold" panose="020B07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7656B078-D32F-D9C3-1167-C90428D64A14}"/>
                </a:ext>
              </a:extLst>
            </p:cNvPr>
            <p:cNvSpPr txBox="1">
              <a:spLocks/>
            </p:cNvSpPr>
            <p:nvPr/>
          </p:nvSpPr>
          <p:spPr>
            <a:xfrm>
              <a:off x="6749127" y="3933999"/>
              <a:ext cx="5004000" cy="20160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46800" tIns="46800" rIns="46800" bIns="46800" numCol="1" spcCol="360000" anchor="t" anchorCtr="0">
              <a:noAutofit/>
            </a:bodyPr>
            <a:lstStyle>
              <a:lvl1pPr defTabSz="914400">
                <a:lnSpc>
                  <a:spcPct val="90000"/>
                </a:lnSpc>
                <a:defRPr sz="3200" b="1">
                  <a:solidFill>
                    <a:srgbClr val="653296"/>
                  </a:solidFill>
                  <a:latin typeface="Officina Serif ITC TT"/>
                  <a:ea typeface="Officina Serif ITC TT"/>
                  <a:cs typeface="Officina Serif ITC TT"/>
                  <a:sym typeface="Officina Serif ITC TT"/>
                </a:defRPr>
              </a:lvl1pPr>
            </a:lstStyle>
            <a:p>
              <a:pPr marL="0" marR="0" lvl="0" indent="0" algn="l" defTabSz="9683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phik Light" panose="020B0403030202060203" pitchFamily="34" charset="0"/>
                  <a:cs typeface="Calibri" panose="020F0502020204030204" pitchFamily="34" charset="0"/>
                  <a:sym typeface="Officina Serif ITC TT"/>
                </a:rPr>
                <a:t>Ressaltamos que essa Proposta está sendo avaliada pela Accenture e ainda não foi aprovada. </a:t>
              </a:r>
            </a:p>
            <a:p>
              <a:pPr marL="0" marR="0" lvl="0" indent="0" algn="l" defTabSz="9683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100" b="0" i="0" u="non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 Light" panose="020B0403030202060203" pitchFamily="34" charset="0"/>
                <a:cs typeface="Calibri" panose="020F0502020204030204" pitchFamily="34" charset="0"/>
                <a:sym typeface="Officina Serif ITC TT"/>
              </a:endParaRPr>
            </a:p>
            <a:p>
              <a:pPr marL="0" marR="0" lvl="0" indent="0" algn="l" defTabSz="9683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phik Light" panose="020B0403030202060203" pitchFamily="34" charset="0"/>
                  <a:cs typeface="Calibri" panose="020F0502020204030204" pitchFamily="34" charset="0"/>
                  <a:sym typeface="Officina Serif ITC TT"/>
                </a:rPr>
                <a:t>Assim, fica desde já ressalvado que se, por qualquer razão, esta Proposta não for aprovada, ou for determinada alguma alteração a Accenture se reserva no direito de proceder com os ajustes necessários na Proposta e a submeterá à nova apreciação do Cliente. </a:t>
              </a:r>
            </a:p>
            <a:p>
              <a:pPr marL="0" marR="0" lvl="0" indent="0" algn="l" defTabSz="9683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100" b="0" i="0" u="non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 Light" panose="020B0403030202060203" pitchFamily="34" charset="0"/>
                <a:cs typeface="Calibri" panose="020F0502020204030204" pitchFamily="34" charset="0"/>
                <a:sym typeface="Officina Serif ITC TT"/>
              </a:endParaRPr>
            </a:p>
            <a:p>
              <a:pPr marL="0" marR="0" lvl="0" indent="0" algn="l" defTabSz="9683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kern="120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phik Light" panose="020B0403030202060203" pitchFamily="34" charset="0"/>
                  <a:cs typeface="Calibri" panose="020F0502020204030204" pitchFamily="34" charset="0"/>
                  <a:sym typeface="Officina Serif ITC TT"/>
                </a:rPr>
                <a:t>Caso as alterações não sejam aceitas pelo Cliente, esta Proposta perderá todos os seus efeitos, não sendo devida nenhuma indenização entre as Partes.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171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AB4E39-E30E-FE93-5468-AC30FEF3C9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D22CC-C406-A8CC-9585-FDF8E782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5200" y="6488234"/>
            <a:ext cx="4114800" cy="198318"/>
          </a:xfrm>
        </p:spPr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573F8-AB97-C846-60CB-202117F9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746" y="6490025"/>
            <a:ext cx="326254" cy="201168"/>
          </a:xfrm>
        </p:spPr>
        <p:txBody>
          <a:bodyPr/>
          <a:lstStyle/>
          <a:p>
            <a:fld id="{1F90F471-3972-4120-B8B3-0237DE626C35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E802C8-6229-F9CD-D8EB-539C5F89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276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ccenture Templat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Graphik">
      <a:majorFont>
        <a:latin typeface="Graphik Semibold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IMP_Acc_PPT_Tmplt_Graphik_210225_Fixed_Accessible.potx" id="{80BF15C9-A5DA-472C-9F1E-82F4EBB43D59}" vid="{02DD174B-CE7A-418B-90DA-AC9D16AAE59C}"/>
    </a:ext>
  </a:extLst>
</a:theme>
</file>

<file path=ppt/theme/theme2.xml><?xml version="1.0" encoding="utf-8"?>
<a:theme xmlns:a="http://schemas.openxmlformats.org/drawingml/2006/main" name="Office Theme">
  <a:themeElements>
    <a:clrScheme name="Acc_Colors_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EF807C2354943A31A31FB9E6B8A38" ma:contentTypeVersion="2" ma:contentTypeDescription="Create a new document." ma:contentTypeScope="" ma:versionID="f03a519f31e72ece704f842ab0e4ba72">
  <xsd:schema xmlns:xsd="http://www.w3.org/2001/XMLSchema" xmlns:xs="http://www.w3.org/2001/XMLSchema" xmlns:p="http://schemas.microsoft.com/office/2006/metadata/properties" xmlns:ns2="5d757215-fbc3-4533-822f-84ec73f97a40" targetNamespace="http://schemas.microsoft.com/office/2006/metadata/properties" ma:root="true" ma:fieldsID="1cb72d0557a9ded9ba0b46b2c3d18190" ns2:_="">
    <xsd:import namespace="5d757215-fbc3-4533-822f-84ec73f97a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757215-fbc3-4533-822f-84ec73f97a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B95095-D3DE-4DE5-BB17-E1EF8BB262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757215-fbc3-4533-822f-84ec73f97a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BFFC05-B2F6-4CED-BE65-F75B1EB7AD7B}">
  <ds:schemaRefs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f09dec34-126f-4759-b06d-a920de720ce4"/>
    <ds:schemaRef ds:uri="http://schemas.openxmlformats.org/package/2006/metadata/core-properties"/>
    <ds:schemaRef ds:uri="http://schemas.microsoft.com/office/infopath/2007/PartnerControls"/>
    <ds:schemaRef ds:uri="17c09f85-56e7-4417-b5d2-7fa4154de313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Acc_PPT_Template_Graphik</Template>
  <TotalTime>68</TotalTime>
  <Words>441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Graphik</vt:lpstr>
      <vt:lpstr>Graphik Light</vt:lpstr>
      <vt:lpstr>Graphik Semibold</vt:lpstr>
      <vt:lpstr>Accenture Template</vt:lpstr>
      <vt:lpstr>think-cell Slide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Accenture PowerPoint Template 16x9 Graphik</dc:subject>
  <dc:creator>Graciotti, Brenno</dc:creator>
  <cp:lastModifiedBy>Graciotti, Brenno</cp:lastModifiedBy>
  <cp:revision>5</cp:revision>
  <cp:lastPrinted>2020-11-17T04:05:48Z</cp:lastPrinted>
  <dcterms:created xsi:type="dcterms:W3CDTF">2023-07-17T21:32:38Z</dcterms:created>
  <dcterms:modified xsi:type="dcterms:W3CDTF">2025-10-31T23:31:21Z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0x010100339EF807C2354943A31A31FB9E6B8A38</vt:lpwstr>
  </property>
</Properties>
</file>