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147482658" r:id="rId5"/>
    <p:sldId id="214748265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C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21F68-0494-496A-BD4B-43C0DD56B880}" v="32" dt="2025-10-31T21:53:34.360"/>
    <p1510:client id="{F8B6DB93-B16F-4284-82B1-E93DAFE73FFA}" v="1" dt="2025-10-31T23:27:17.724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924" autoAdjust="0"/>
  </p:normalViewPr>
  <p:slideViewPr>
    <p:cSldViewPr snapToGrid="0" showGuides="1">
      <p:cViewPr varScale="1">
        <p:scale>
          <a:sx n="70" d="100"/>
          <a:sy n="70" d="100"/>
        </p:scale>
        <p:origin x="1157" y="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41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10/31/2025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7FF053D-F28D-430E-0239-CE8ED65664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971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FF053D-F28D-430E-0239-CE8ED6566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C06DB281-EA53-C29C-C70A-13D0082F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1B7B8-2FCE-B823-1046-0985C007FC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FA015-B515-8D42-24DE-DB142CE72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3313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791592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2FA907-42B9-6FA1-C4DF-A540BFE3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8C3AE-678A-48F5-EE59-84E1AE2D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Inve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0420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08927"/>
            <a:ext cx="11430000" cy="3240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0247"/>
            <a:ext cx="11430000" cy="432000"/>
          </a:xfrm>
        </p:spPr>
        <p:txBody>
          <a:bodyPr vert="horz"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F9C570-8ADD-BDD4-0CD9-C5A9C02D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63760-62E3-11BA-AEE9-E17FF19C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2576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47848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FC1387-F76A-5CD9-1471-AB709200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038AC-B619-5EB1-8D41-D4C38DBF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469A7-C007-9466-EA28-F04CC2C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25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D2B6B66-FB75-271B-FA63-2A6910A3EC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8762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D2B6B66-FB75-271B-FA63-2A6910A3E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BC61A9-92B1-2D35-4680-3DE1FE9AB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B625-43D1-998E-66A4-B8CE5FAFE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67B2F2-1DAE-2B5A-05AF-29C1279A78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BE9C89-B887-81BD-58F3-159D70BDF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8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4499A4D-E1EC-608F-9006-A468770F68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5529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3" progId="TCLayout.ActiveDocument.1">
                  <p:embed/>
                </p:oleObj>
              </mc:Choice>
              <mc:Fallback>
                <p:oleObj name="think-cell Slide" r:id="rId9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4499A4D-E1EC-608F-9006-A468770F6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(32pt, min 28pt)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 dirty="0"/>
              <a:t>Copyright © 2025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45" r:id="rId2"/>
    <p:sldLayoutId id="2147483747" r:id="rId3"/>
    <p:sldLayoutId id="2147483746" r:id="rId4"/>
    <p:sldLayoutId id="2147483741" r:id="rId5"/>
    <p:sldLayoutId id="2147483748" r:id="rId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3C7260-21A0-2C63-9B29-C837A2773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E1756-B669-E0FC-C440-104AE09E19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DAE2C-6D9D-34F4-D07B-B2D0CE6DDAD1}"/>
              </a:ext>
            </a:extLst>
          </p:cNvPr>
          <p:cNvSpPr txBox="1"/>
          <p:nvPr/>
        </p:nvSpPr>
        <p:spPr>
          <a:xfrm>
            <a:off x="381000" y="2553411"/>
            <a:ext cx="3318678" cy="288147"/>
          </a:xfrm>
          <a:prstGeom prst="rect">
            <a:avLst/>
          </a:prstGeom>
          <a:noFill/>
        </p:spPr>
        <p:txBody>
          <a:bodyPr wrap="square" lIns="0" tIns="0" rIns="0" bIns="72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pt-BR" sz="1400">
                <a:solidFill>
                  <a:schemeClr val="tx1"/>
                </a:solidFill>
              </a:rPr>
              <a:t>Premissas e Condições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B18BA2-6A93-8703-0780-2A2DFA2EC8BA}"/>
              </a:ext>
            </a:extLst>
          </p:cNvPr>
          <p:cNvCxnSpPr>
            <a:cxnSpLocks/>
          </p:cNvCxnSpPr>
          <p:nvPr/>
        </p:nvCxnSpPr>
        <p:spPr>
          <a:xfrm>
            <a:off x="381000" y="2872335"/>
            <a:ext cx="23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5542A1-D0A0-C339-10C7-7811DF2CB32A}"/>
              </a:ext>
            </a:extLst>
          </p:cNvPr>
          <p:cNvSpPr txBox="1">
            <a:spLocks/>
          </p:cNvSpPr>
          <p:nvPr/>
        </p:nvSpPr>
        <p:spPr>
          <a:xfrm>
            <a:off x="381000" y="3091554"/>
            <a:ext cx="11430000" cy="30726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indent="0" algn="just" defTabSz="913851" fontAlgn="auto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>
                <a:latin typeface="+mj-lt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Aft>
                <a:spcPts val="800"/>
              </a:spcAft>
            </a:pPr>
            <a:r>
              <a:rPr lang="pt-BR" sz="900" dirty="0">
                <a:latin typeface="+mn-lt"/>
              </a:rPr>
              <a:t>A emissão das faturas será feita conforme o cronograma do projeto de acordo com a seguinte distribuição: 40% (cinquenta por cento) dos honorários </a:t>
            </a:r>
            <a:r>
              <a:rPr lang="pt-BR" sz="900" u="sng" dirty="0">
                <a:latin typeface="+mn-lt"/>
              </a:rPr>
              <a:t>no início dos trabalhos</a:t>
            </a:r>
            <a:r>
              <a:rPr lang="pt-BR" sz="900" dirty="0">
                <a:latin typeface="+mn-lt"/>
              </a:rPr>
              <a:t>, 30% (trinta por cento) </a:t>
            </a:r>
            <a:r>
              <a:rPr lang="pt-BR" sz="900" u="sng" dirty="0">
                <a:latin typeface="+mn-lt"/>
              </a:rPr>
              <a:t>no fim do primeiro mês </a:t>
            </a:r>
            <a:r>
              <a:rPr lang="pt-BR" sz="900" dirty="0">
                <a:latin typeface="+mn-lt"/>
              </a:rPr>
              <a:t>e os 30% (vinte por cento) </a:t>
            </a:r>
            <a:r>
              <a:rPr lang="pt-BR" sz="900" u="sng" dirty="0">
                <a:latin typeface="+mn-lt"/>
              </a:rPr>
              <a:t>restantes na conclusão dos trabalhos</a:t>
            </a:r>
            <a:r>
              <a:rPr lang="pt-BR" sz="900" dirty="0">
                <a:latin typeface="+mn-lt"/>
              </a:rPr>
              <a:t>. </a:t>
            </a:r>
          </a:p>
          <a:p>
            <a:pPr>
              <a:spcAft>
                <a:spcPts val="800"/>
              </a:spcAft>
            </a:pPr>
            <a:r>
              <a:rPr lang="pt-BR" sz="900" dirty="0">
                <a:latin typeface="+mn-lt"/>
              </a:rPr>
              <a:t>O prazo para pagamento de nossas faturas é de 30 (trinta) dias corridos, contados da data de emissão.</a:t>
            </a:r>
          </a:p>
          <a:p>
            <a:pPr>
              <a:spcAft>
                <a:spcPts val="800"/>
              </a:spcAft>
            </a:pPr>
            <a:r>
              <a:rPr lang="pt-BR" sz="900" dirty="0">
                <a:latin typeface="+mn-lt"/>
              </a:rPr>
              <a:t>O Preço Accenture não inclui impostos. No entanto, a faturação da Accenture considerará o preço acrescido dos impostos aplicáveis e respetivas taxas, em vigor no momento da faturação. Portanto, caso durante a vigência do projeto sejam criados, extintos e/ou modificados novos tributos vigentes no momento da apresentação da Proposta, incluindo as respectivas alíquotas, as Partes acordam que o faturamento dos Serviços refletirá os valores de quaisquer diferenças decorrentes dessas alterações, de forma a manter os atuais níveis remuneratórios.</a:t>
            </a:r>
          </a:p>
          <a:p>
            <a:pPr>
              <a:spcAft>
                <a:spcPts val="800"/>
              </a:spcAft>
            </a:pPr>
            <a:r>
              <a:rPr lang="pt-BR" sz="900" dirty="0">
                <a:latin typeface="+mn-lt"/>
              </a:rPr>
              <a:t>Os preços apresentados não incluem despesas como, mas não se limitando a, viagens, alimentação, alojamento e manutenção da equipa do projeto); Se necessário, tais despesas deverão ser reembolsadas pelo cliente dentro do processo de faturamento mensal, acrescidas de todos os impostos aplicáveis.</a:t>
            </a:r>
          </a:p>
          <a:p>
            <a:pPr>
              <a:spcAft>
                <a:spcPts val="800"/>
              </a:spcAft>
            </a:pPr>
            <a:r>
              <a:rPr lang="pt-BR" sz="900" dirty="0">
                <a:latin typeface="+mn-lt"/>
              </a:rPr>
              <a:t>Caso a lei exija a retenção de tributos federais (PIS, COFINS, CSLL, IRPJ e INSS), tal retenção poderá ser realizada pelo Cliente. Quanto a possíveis retenções de ISS (imposto municipal) entre diferentes cidades, as Partes reconhecem que o preço não inclui qualquer retenção. Se a lei municipal do local do Cliente exigir tal retenção, o Cliente deverá adicioná-la ao pagamento para que a Accenture receba o valor total do preço.</a:t>
            </a:r>
          </a:p>
          <a:p>
            <a:pPr>
              <a:spcAft>
                <a:spcPts val="800"/>
              </a:spcAft>
            </a:pPr>
            <a:r>
              <a:rPr lang="pt-BR" sz="900" dirty="0">
                <a:latin typeface="+mn-lt"/>
              </a:rPr>
              <a:t>O preço apresentado nesta Proposta inclui os benefícios trazidos pela contribuição previdenciária sobre a receita bruta (desoneração da folha de pagamento), conforme descrito na Lei nº 12.546, de 1º de dezembro de 2011 e alterações posteriores. Caso este tipo de tributação deixe de existir, ou sofra alterações, esse impacto deverá ser refletido no Preço apresentado nesta Proposta.</a:t>
            </a:r>
          </a:p>
          <a:p>
            <a:pPr>
              <a:spcAft>
                <a:spcPts val="800"/>
              </a:spcAft>
            </a:pPr>
            <a:r>
              <a:rPr lang="pt-BR" sz="900" dirty="0">
                <a:latin typeface="+mn-lt"/>
              </a:rPr>
              <a:t>As Partes concordam em cooperar entre si para ajudar a outra Parte a minimizar qualquer possível responsabilidade fiscal, dentro dos limites legais, bem como para fornecer à outra Parte isenções ou certificações fiscais razoavelmente solicitadas.</a:t>
            </a:r>
          </a:p>
          <a:p>
            <a:pPr>
              <a:spcAft>
                <a:spcPts val="800"/>
              </a:spcAft>
            </a:pPr>
            <a:r>
              <a:rPr lang="pt-BR" sz="900" dirty="0">
                <a:latin typeface="+mn-lt"/>
              </a:rPr>
              <a:t>As Partes desde já concordam em rever as condições (comerciais e técnicas) ora estabelecidas caso ocorra fato que resulte na onerosidade excessiva desta Proposta, a fim de manter as mesmas condições inicialmente acordadas.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099898-2832-40AE-68FF-02486E76EE3C}"/>
              </a:ext>
            </a:extLst>
          </p:cNvPr>
          <p:cNvSpPr/>
          <p:nvPr/>
        </p:nvSpPr>
        <p:spPr>
          <a:xfrm>
            <a:off x="392414" y="1331415"/>
            <a:ext cx="4518675" cy="97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46800" rIns="46800" bIns="46800"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B856C-9523-6563-CB65-FF31D4DC0507}"/>
              </a:ext>
            </a:extLst>
          </p:cNvPr>
          <p:cNvSpPr txBox="1"/>
          <p:nvPr/>
        </p:nvSpPr>
        <p:spPr>
          <a:xfrm>
            <a:off x="518415" y="1435319"/>
            <a:ext cx="4047490" cy="5847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raphik Semibold"/>
                <a:ea typeface="+mn-ea"/>
                <a:cs typeface="+mn-cs"/>
              </a:rPr>
              <a:t>R$ 2.000.000,00 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raphik Semibold"/>
                <a:ea typeface="+mn-ea"/>
                <a:cs typeface="+mn-cs"/>
              </a:rPr>
              <a:t>+ impostos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Graphik Semibol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raphik"/>
                <a:ea typeface="+mn-ea"/>
                <a:cs typeface="+mn-cs"/>
              </a:rPr>
              <a:t>(dois milhões</a:t>
            </a:r>
            <a:r>
              <a:rPr lang="pt-BR" sz="1050" dirty="0">
                <a:solidFill>
                  <a:srgbClr val="000000"/>
                </a:solidFill>
                <a:highlight>
                  <a:srgbClr val="FFFF00"/>
                </a:highlight>
                <a:latin typeface="Graphik"/>
              </a:rPr>
              <a:t> de </a:t>
            </a:r>
            <a:r>
              <a:rPr kumimoji="0" lang="pt-BR" sz="105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raphik"/>
                <a:ea typeface="+mn-ea"/>
                <a:cs typeface="+mn-cs"/>
              </a:rPr>
              <a:t>reais</a:t>
            </a:r>
            <a:r>
              <a:rPr lang="pt-BR" sz="1050" dirty="0">
                <a:solidFill>
                  <a:srgbClr val="000000"/>
                </a:solidFill>
                <a:highlight>
                  <a:srgbClr val="FFFF00"/>
                </a:highlight>
                <a:latin typeface="Graphik"/>
              </a:rPr>
              <a:t>)</a:t>
            </a:r>
            <a:endParaRPr kumimoji="0" lang="pt-BR" sz="105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Graphik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22C069-214B-A625-596F-F9A026BC1F60}"/>
              </a:ext>
            </a:extLst>
          </p:cNvPr>
          <p:cNvGrpSpPr/>
          <p:nvPr/>
        </p:nvGrpSpPr>
        <p:grpSpPr>
          <a:xfrm>
            <a:off x="5391764" y="1388547"/>
            <a:ext cx="3531256" cy="616794"/>
            <a:chOff x="5391764" y="1414522"/>
            <a:chExt cx="3531256" cy="6167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593605-A61D-AD8D-ECF2-BECB7F56AAFE}"/>
                </a:ext>
              </a:extLst>
            </p:cNvPr>
            <p:cNvSpPr txBox="1"/>
            <p:nvPr/>
          </p:nvSpPr>
          <p:spPr>
            <a:xfrm>
              <a:off x="5391765" y="1692762"/>
              <a:ext cx="3014619" cy="33855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Graphik Medium" panose="020B0603030202060203" pitchFamily="34" charset="0"/>
                </a:rPr>
                <a:t>R$ 2.000.000,00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Graphik"/>
                  <a:ea typeface="+mn-ea"/>
                  <a:cs typeface="+mn-cs"/>
                </a:rPr>
                <a:t>(dois milhões de reais)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6F34EC-F4D5-AD29-B86F-480B0DE560E9}"/>
                </a:ext>
              </a:extLst>
            </p:cNvPr>
            <p:cNvSpPr txBox="1"/>
            <p:nvPr/>
          </p:nvSpPr>
          <p:spPr>
            <a:xfrm>
              <a:off x="5391764" y="1414522"/>
              <a:ext cx="35312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 defTabSz="228600">
                <a:spcAft>
                  <a:spcPts val="1200"/>
                </a:spcAft>
              </a:pPr>
              <a:r>
                <a:rPr lang="pt-BR" sz="1200" b="1" i="1" u="sng" noProof="0">
                  <a:highlight>
                    <a:srgbClr val="FFFF00"/>
                  </a:highlight>
                </a:rPr>
                <a:t>Referência</a:t>
              </a:r>
              <a:r>
                <a:rPr lang="pt-BR" sz="1200" i="1" noProof="0">
                  <a:highlight>
                    <a:srgbClr val="FFFF00"/>
                  </a:highlight>
                </a:rPr>
                <a:t> de preço acrescidos dos impostos</a:t>
              </a:r>
              <a:r>
                <a:rPr lang="pt-BR" sz="1200" i="1" baseline="30000" noProof="0">
                  <a:highlight>
                    <a:srgbClr val="FFFF00"/>
                  </a:highlight>
                </a:rPr>
                <a:t>1</a:t>
              </a:r>
              <a:r>
                <a:rPr lang="pt-BR" sz="1200" i="1" noProof="0">
                  <a:highlight>
                    <a:srgbClr val="FFFF00"/>
                  </a:highlight>
                </a:rPr>
                <a:t>:</a:t>
              </a:r>
              <a:endParaRPr lang="pt-BR" sz="1200" i="1" baseline="30000" noProof="0">
                <a:highlight>
                  <a:srgbClr val="FFFF00"/>
                </a:highlight>
              </a:endParaRPr>
            </a:p>
          </p:txBody>
        </p:sp>
      </p:grp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C3CD6131-8E2A-2714-AA89-B14442BC6EFC}"/>
              </a:ext>
            </a:extLst>
          </p:cNvPr>
          <p:cNvSpPr txBox="1">
            <a:spLocks/>
          </p:cNvSpPr>
          <p:nvPr/>
        </p:nvSpPr>
        <p:spPr>
          <a:xfrm>
            <a:off x="762000" y="6488113"/>
            <a:ext cx="6480000" cy="19843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900" b="1">
                <a:solidFill>
                  <a:schemeClr val="tx1"/>
                </a:solidFill>
              </a:rPr>
              <a:t>1</a:t>
            </a:r>
            <a:r>
              <a:rPr lang="pt-BR" sz="900">
                <a:solidFill>
                  <a:schemeClr val="tx1"/>
                </a:solidFill>
              </a:rPr>
              <a:t>. Apenas para fins de referência, atualmente, os serviços faturados da cidade São Paulo/SP para cliente na cidade São Paulo/SP são acrescidos de ISS (5%), PIS (1,65%) e COFINS (7,60%), de acordo com as alíquotas vigentes</a:t>
            </a:r>
          </a:p>
        </p:txBody>
      </p:sp>
    </p:spTree>
    <p:extLst>
      <p:ext uri="{BB962C8B-B14F-4D97-AF65-F5344CB8AC3E}">
        <p14:creationId xmlns:p14="http://schemas.microsoft.com/office/powerpoint/2010/main" val="339811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AB4E39-E30E-FE93-5468-AC30FEF3C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22CC-C406-A8CC-9585-FDF8E782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200" y="6488234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73F8-AB97-C846-60CB-202117F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802C8-6229-F9CD-D8EB-539C5F8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76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Graphik">
      <a:majorFont>
        <a:latin typeface="Graphik Semibold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Tmplt_Graphik_210225_Fixed_Accessible.potx" id="{80BF15C9-A5DA-472C-9F1E-82F4EBB43D59}" vid="{02DD174B-CE7A-418B-90DA-AC9D16AAE59C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Acc_PPT_Template_Graphik</Template>
  <TotalTime>68</TotalTime>
  <Words>541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Graphik</vt:lpstr>
      <vt:lpstr>Graphik Medium</vt:lpstr>
      <vt:lpstr>Graphik Semibold</vt:lpstr>
      <vt:lpstr>Accenture Template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Accenture PowerPoint Template 16x9 Graphik</dc:subject>
  <dc:creator>Graciotti, Brenno</dc:creator>
  <cp:lastModifiedBy>Graciotti, Brenno</cp:lastModifiedBy>
  <cp:revision>5</cp:revision>
  <cp:lastPrinted>2020-11-17T04:05:48Z</cp:lastPrinted>
  <dcterms:created xsi:type="dcterms:W3CDTF">2023-07-17T21:32:38Z</dcterms:created>
  <dcterms:modified xsi:type="dcterms:W3CDTF">2025-10-31T23:32:09Z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