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147482658" r:id="rId5"/>
    <p:sldId id="214748265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3C"/>
    <a:srgbClr val="FFFFFF"/>
    <a:srgbClr val="00EB81"/>
    <a:srgbClr val="E6DCFF"/>
    <a:srgbClr val="0041F0"/>
    <a:srgbClr val="DCAFFF"/>
    <a:srgbClr val="FF50A0"/>
    <a:srgbClr val="FF3246"/>
    <a:srgbClr val="00FFF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21F68-0494-496A-BD4B-43C0DD56B880}" v="32" dt="2025-10-31T21:53:34.360"/>
    <p1510:client id="{F8B6DB93-B16F-4284-82B1-E93DAFE73FFA}" v="1" dt="2025-10-31T23:27:17.724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924" autoAdjust="0"/>
  </p:normalViewPr>
  <p:slideViewPr>
    <p:cSldViewPr snapToGrid="0" showGuides="1">
      <p:cViewPr varScale="1">
        <p:scale>
          <a:sx n="70" d="100"/>
          <a:sy n="70" d="100"/>
        </p:scale>
        <p:origin x="1157" y="2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141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10/31/2025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7FF053D-F28D-430E-0239-CE8ED65664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39719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7FF053D-F28D-430E-0239-CE8ED6566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C06DB281-EA53-C29C-C70A-13D0082F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C1B7B8-2FCE-B823-1046-0985C007FC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FA015-B515-8D42-24DE-DB142CE72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33133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AFF1CEE3-E058-7E9F-C296-DD3BD5D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791592"/>
            <a:ext cx="11430000" cy="564388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2FA907-42B9-6FA1-C4DF-A540BFE3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8C3AE-678A-48F5-EE59-84E1AE2D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 Inver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0420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08927"/>
            <a:ext cx="11430000" cy="3240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FF1CEE3-E058-7E9F-C296-DD3BD5D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50247"/>
            <a:ext cx="11430000" cy="432000"/>
          </a:xfrm>
        </p:spPr>
        <p:txBody>
          <a:bodyPr vert="horz"/>
          <a:lstStyle/>
          <a:p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pt-B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F9C570-8ADD-BDD4-0CD9-C5A9C02D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963760-62E3-11BA-AEE9-E17FF19C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4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2576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147848"/>
            <a:ext cx="11430000" cy="564388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FC1387-F76A-5CD9-1471-AB709200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9038AC-B619-5EB1-8D41-D4C38DBF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4469A7-C007-9466-EA28-F04CC2C2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25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CD2B6B66-FB75-271B-FA63-2A6910A3EC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87627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D2B6B66-FB75-271B-FA63-2A6910A3E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BC61A9-92B1-2D35-4680-3DE1FE9AB5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3B625-43D1-998E-66A4-B8CE5FAFEB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422555-12BE-EF99-1A01-4A6DE5F5F5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D0DFA7-4AE9-C5BF-E6EC-A4527EAB26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4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14499A4D-E1EC-608F-9006-A468770F68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55295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3" progId="TCLayout.ActiveDocument.1">
                  <p:embed/>
                </p:oleObj>
              </mc:Choice>
              <mc:Fallback>
                <p:oleObj name="think-cell Slide" r:id="rId9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4499A4D-E1EC-608F-9006-A468770F68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(32pt, min 28pt)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(copy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 dirty="0"/>
              <a:t>Copyright © 2025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45" r:id="rId2"/>
    <p:sldLayoutId id="2147483747" r:id="rId3"/>
    <p:sldLayoutId id="2147483746" r:id="rId4"/>
    <p:sldLayoutId id="2147483741" r:id="rId5"/>
    <p:sldLayoutId id="2147483748" r:id="rId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image" Target="../media/image3.svg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B75A98-AB74-E820-2D40-052A44D736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B80D27-A804-49CE-FC4D-14A454260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505A619C-E694-5314-30BF-F77336517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998" y="3330138"/>
            <a:ext cx="1116000" cy="48474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marL="216000" marR="0" lvl="0" indent="-17624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Arial" charset="0"/>
              </a:rPr>
              <a:t>a</a:t>
            </a:r>
          </a:p>
          <a:p>
            <a:pPr marL="144000" lvl="1" indent="-14400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Graphik" panose="020B0503030202060203" pitchFamily="34" charset="0"/>
                <a:cs typeface="Arial" charset="0"/>
              </a:rPr>
              <a:t>Investimentos</a:t>
            </a:r>
          </a:p>
          <a:p>
            <a:pPr marL="144000" lvl="1" indent="-14400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Graphik" panose="020B0503030202060203" pitchFamily="34" charset="0"/>
                <a:cs typeface="Arial" charset="0"/>
              </a:rPr>
              <a:t>Pagamentos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A481E2-2CEB-23F6-558C-872A4936D3E5}"/>
              </a:ext>
            </a:extLst>
          </p:cNvPr>
          <p:cNvGrpSpPr/>
          <p:nvPr/>
        </p:nvGrpSpPr>
        <p:grpSpPr>
          <a:xfrm>
            <a:off x="6555806" y="1638837"/>
            <a:ext cx="5255194" cy="268180"/>
            <a:chOff x="380999" y="1993581"/>
            <a:chExt cx="7092000" cy="32449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592D34B-FB10-2453-0EA8-F7964D85C8FE}"/>
                </a:ext>
              </a:extLst>
            </p:cNvPr>
            <p:cNvCxnSpPr>
              <a:cxnSpLocks/>
            </p:cNvCxnSpPr>
            <p:nvPr/>
          </p:nvCxnSpPr>
          <p:spPr>
            <a:xfrm>
              <a:off x="380999" y="2318079"/>
              <a:ext cx="709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02F7C8-14F5-C89F-4F11-ABCF6171B0D6}"/>
                </a:ext>
              </a:extLst>
            </p:cNvPr>
            <p:cNvSpPr txBox="1"/>
            <p:nvPr/>
          </p:nvSpPr>
          <p:spPr>
            <a:xfrm>
              <a:off x="380999" y="1993581"/>
              <a:ext cx="7092000" cy="293721"/>
            </a:xfrm>
            <a:prstGeom prst="rect">
              <a:avLst/>
            </a:prstGeom>
            <a:noFill/>
          </p:spPr>
          <p:txBody>
            <a:bodyPr wrap="square" lIns="0" tIns="0" rIns="0" bIns="108000" rtlCol="0" anchor="t">
              <a:spAutoFit/>
            </a:bodyPr>
            <a:lstStyle/>
            <a:p>
              <a:pPr algn="ctr" defTabSz="228600">
                <a:spcAft>
                  <a:spcPts val="1200"/>
                </a:spcAft>
              </a:pPr>
              <a:r>
                <a:rPr lang="pt-BR" sz="1200" dirty="0">
                  <a:latin typeface="+mj-lt"/>
                </a:rPr>
                <a:t>Responsabilidades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26456F1-22DA-11D6-D13D-F9534AB5572F}"/>
              </a:ext>
            </a:extLst>
          </p:cNvPr>
          <p:cNvGrpSpPr/>
          <p:nvPr/>
        </p:nvGrpSpPr>
        <p:grpSpPr>
          <a:xfrm>
            <a:off x="3769428" y="2085091"/>
            <a:ext cx="2551570" cy="211219"/>
            <a:chOff x="3671721" y="2115571"/>
            <a:chExt cx="2551570" cy="2112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5D1589-C290-EC4A-4330-56A63A442AD5}"/>
                </a:ext>
              </a:extLst>
            </p:cNvPr>
            <p:cNvGrpSpPr/>
            <p:nvPr/>
          </p:nvGrpSpPr>
          <p:grpSpPr>
            <a:xfrm>
              <a:off x="3671721" y="2115571"/>
              <a:ext cx="684064" cy="211219"/>
              <a:chOff x="5801723" y="6459944"/>
              <a:chExt cx="684064" cy="21121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6D8606E-20F8-03B9-9506-939F93AB7DF9}"/>
                  </a:ext>
                </a:extLst>
              </p:cNvPr>
              <p:cNvSpPr/>
              <p:nvPr/>
            </p:nvSpPr>
            <p:spPr bwMode="gray">
              <a:xfrm>
                <a:off x="5801723" y="6490098"/>
                <a:ext cx="150954" cy="150954"/>
              </a:xfrm>
              <a:prstGeom prst="ellipse">
                <a:avLst/>
              </a:prstGeom>
              <a:solidFill>
                <a:srgbClr val="E82717"/>
              </a:solidFill>
              <a:ln w="6350" cmpd="sng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72017" tIns="72017" rIns="72017" bIns="72017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583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 panose="020B0503030202060203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3CCAEF0-3060-DD19-1EA3-F7153860B178}"/>
                  </a:ext>
                </a:extLst>
              </p:cNvPr>
              <p:cNvGrpSpPr/>
              <p:nvPr/>
            </p:nvGrpSpPr>
            <p:grpSpPr>
              <a:xfrm>
                <a:off x="5801723" y="6459944"/>
                <a:ext cx="684064" cy="211219"/>
                <a:chOff x="5801723" y="6459944"/>
                <a:chExt cx="684064" cy="211219"/>
              </a:xfrm>
            </p:grpSpPr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405F7D10-BEC4-245D-0EBA-49DC8F876797}"/>
                    </a:ext>
                  </a:extLst>
                </p:cNvPr>
                <p:cNvSpPr/>
                <p:nvPr/>
              </p:nvSpPr>
              <p:spPr>
                <a:xfrm>
                  <a:off x="5801723" y="6490098"/>
                  <a:ext cx="150954" cy="150954"/>
                </a:xfrm>
                <a:prstGeom prst="arc">
                  <a:avLst>
                    <a:gd name="adj1" fmla="val 16200000"/>
                    <a:gd name="adj2" fmla="val 16200000"/>
                  </a:avLst>
                </a:prstGeom>
                <a:solidFill>
                  <a:schemeClr val="tx1"/>
                </a:solidFill>
                <a:ln w="6350" cap="flat" cmpd="sng" algn="ctr">
                  <a:solidFill>
                    <a:srgbClr val="000000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C3FBE85-4A68-29F6-2530-B6216E90B3D6}"/>
                    </a:ext>
                  </a:extLst>
                </p:cNvPr>
                <p:cNvSpPr txBox="1"/>
                <p:nvPr/>
              </p:nvSpPr>
              <p:spPr>
                <a:xfrm>
                  <a:off x="5986669" y="6459944"/>
                  <a:ext cx="499118" cy="211219"/>
                </a:xfrm>
                <a:prstGeom prst="rect">
                  <a:avLst/>
                </a:prstGeom>
                <a:noFill/>
              </p:spPr>
              <p:txBody>
                <a:bodyPr wrap="none" lIns="36008" tIns="36008" rIns="36008" bIns="36008" rtlCol="0" anchor="ctr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Graphik" panose="020B0503030202060203" pitchFamily="34" charset="0"/>
                      <a:ea typeface="+mn-ea"/>
                      <a:cs typeface="Arial" charset="0"/>
                    </a:rPr>
                    <a:t>Integral</a:t>
                  </a: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F1345BD-9C66-4EDE-AE7F-6D3D5DD0714A}"/>
                </a:ext>
              </a:extLst>
            </p:cNvPr>
            <p:cNvGrpSpPr/>
            <p:nvPr/>
          </p:nvGrpSpPr>
          <p:grpSpPr>
            <a:xfrm>
              <a:off x="4482716" y="2115571"/>
              <a:ext cx="614118" cy="211219"/>
              <a:chOff x="6794257" y="6459944"/>
              <a:chExt cx="614118" cy="211219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40CA39A-BB1D-8D4B-BBD9-C15D21193E89}"/>
                  </a:ext>
                </a:extLst>
              </p:cNvPr>
              <p:cNvSpPr/>
              <p:nvPr/>
            </p:nvSpPr>
            <p:spPr bwMode="gray">
              <a:xfrm>
                <a:off x="6794257" y="6490098"/>
                <a:ext cx="150954" cy="150954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72017" tIns="72017" rIns="72017" bIns="72017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583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 panose="020B0503030202060203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9B35B31F-1D40-BA67-6EDA-25E4282AB3D0}"/>
                  </a:ext>
                </a:extLst>
              </p:cNvPr>
              <p:cNvSpPr/>
              <p:nvPr/>
            </p:nvSpPr>
            <p:spPr>
              <a:xfrm>
                <a:off x="6794259" y="6490098"/>
                <a:ext cx="150954" cy="15095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tx1"/>
              </a:solidFill>
              <a:ln w="6350" cap="flat" cmpd="sng" algn="ctr">
                <a:solidFill>
                  <a:srgbClr val="000000"/>
                </a:solidFill>
                <a:prstDash val="solid"/>
                <a:headEnd type="none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 panose="020B050303020206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65246E-8967-9D51-1FF0-8697985583E3}"/>
                  </a:ext>
                </a:extLst>
              </p:cNvPr>
              <p:cNvSpPr txBox="1"/>
              <p:nvPr/>
            </p:nvSpPr>
            <p:spPr>
              <a:xfrm>
                <a:off x="6965362" y="6459944"/>
                <a:ext cx="443013" cy="211219"/>
              </a:xfrm>
              <a:prstGeom prst="rect">
                <a:avLst/>
              </a:prstGeom>
              <a:noFill/>
            </p:spPr>
            <p:txBody>
              <a:bodyPr wrap="none" lIns="36008" tIns="36008" rIns="36008" bIns="36008" rtlCol="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  <a:ea typeface="+mn-ea"/>
                    <a:cs typeface="Arial" charset="0"/>
                  </a:rPr>
                  <a:t>Parcial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AED1166-6102-B9C9-9D0E-4337057C1550}"/>
                </a:ext>
              </a:extLst>
            </p:cNvPr>
            <p:cNvGrpSpPr/>
            <p:nvPr/>
          </p:nvGrpSpPr>
          <p:grpSpPr>
            <a:xfrm>
              <a:off x="5223764" y="2115571"/>
              <a:ext cx="999527" cy="211219"/>
              <a:chOff x="7726451" y="6459944"/>
              <a:chExt cx="999527" cy="211219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C9AF21D-22D4-3844-F91E-B9267DCCDBD2}"/>
                  </a:ext>
                </a:extLst>
              </p:cNvPr>
              <p:cNvSpPr/>
              <p:nvPr/>
            </p:nvSpPr>
            <p:spPr bwMode="gray">
              <a:xfrm>
                <a:off x="7726451" y="6490098"/>
                <a:ext cx="150954" cy="150954"/>
              </a:xfrm>
              <a:prstGeom prst="ellipse">
                <a:avLst/>
              </a:prstGeom>
              <a:solidFill>
                <a:srgbClr val="FFFFFF"/>
              </a:solidFill>
              <a:ln w="6350" cmpd="sng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72017" tIns="72017" rIns="72017" bIns="72017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583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 panose="020B0503030202060203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C61267-1A01-E5AC-093C-7F362D4662E7}"/>
                  </a:ext>
                </a:extLst>
              </p:cNvPr>
              <p:cNvSpPr txBox="1"/>
              <p:nvPr/>
            </p:nvSpPr>
            <p:spPr>
              <a:xfrm>
                <a:off x="7877405" y="6459944"/>
                <a:ext cx="848573" cy="211219"/>
              </a:xfrm>
              <a:prstGeom prst="rect">
                <a:avLst/>
              </a:prstGeom>
              <a:noFill/>
            </p:spPr>
            <p:txBody>
              <a:bodyPr wrap="none" lIns="36008" tIns="36008" rIns="36008" bIns="36008" rtlCol="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  <a:ea typeface="+mn-ea"/>
                    <a:cs typeface="Arial" charset="0"/>
                  </a:rPr>
                  <a:t>Sob Demanda</a:t>
                </a:r>
              </a:p>
            </p:txBody>
          </p:sp>
        </p:grpSp>
      </p:grpSp>
      <p:sp>
        <p:nvSpPr>
          <p:cNvPr id="21" name="Rectangle 5">
            <a:extLst>
              <a:ext uri="{FF2B5EF4-FFF2-40B4-BE49-F238E27FC236}">
                <a16:creationId xmlns:a16="http://schemas.microsoft.com/office/drawing/2014/main" id="{3B472F63-7671-E347-98F4-24B1A7422AA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0998" y="2581854"/>
            <a:ext cx="2124000" cy="5760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Arial" panose="020B0604020202020204" pitchFamily="34" charset="0"/>
              </a:rPr>
              <a:t>Comitê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Arial" panose="020B0604020202020204" pitchFamily="34" charset="0"/>
              </a:rPr>
              <a:t>Executivo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CB5D16B3-97CF-ABE7-9D5E-E998790121A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0998" y="4979729"/>
            <a:ext cx="2123996" cy="9628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Arial" panose="020B0604020202020204" pitchFamily="34" charset="0"/>
              </a:rPr>
              <a:t>Equipe Accenture</a:t>
            </a:r>
          </a:p>
        </p:txBody>
      </p:sp>
      <p:cxnSp>
        <p:nvCxnSpPr>
          <p:cNvPr id="23" name="AutoShape 6">
            <a:extLst>
              <a:ext uri="{FF2B5EF4-FFF2-40B4-BE49-F238E27FC236}">
                <a16:creationId xmlns:a16="http://schemas.microsoft.com/office/drawing/2014/main" id="{F700A7B7-A934-42BD-B148-A197BCF90D40}"/>
              </a:ext>
            </a:extLst>
          </p:cNvPr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1442998" y="3157854"/>
            <a:ext cx="0" cy="182187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5">
            <a:extLst>
              <a:ext uri="{FF2B5EF4-FFF2-40B4-BE49-F238E27FC236}">
                <a16:creationId xmlns:a16="http://schemas.microsoft.com/office/drawing/2014/main" id="{4373EDDE-5452-44A1-B2DF-8622636D211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66944" y="3330138"/>
            <a:ext cx="1177961" cy="585652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Arial" panose="020B0604020202020204" pitchFamily="34" charset="0"/>
              </a:rPr>
              <a:t>Especialistas Accenture</a:t>
            </a:r>
          </a:p>
        </p:txBody>
      </p:sp>
      <p:cxnSp>
        <p:nvCxnSpPr>
          <p:cNvPr id="25" name="Elbow Connector 133">
            <a:extLst>
              <a:ext uri="{FF2B5EF4-FFF2-40B4-BE49-F238E27FC236}">
                <a16:creationId xmlns:a16="http://schemas.microsoft.com/office/drawing/2014/main" id="{A244461B-97B7-E4D9-E9DF-A6508FD69BF6}"/>
              </a:ext>
            </a:extLst>
          </p:cNvPr>
          <p:cNvCxnSpPr>
            <a:cxnSpLocks/>
            <a:stCxn id="21" idx="2"/>
            <a:endCxn id="24" idx="1"/>
          </p:cNvCxnSpPr>
          <p:nvPr/>
        </p:nvCxnSpPr>
        <p:spPr>
          <a:xfrm rot="16200000" flipH="1">
            <a:off x="1822416" y="2778436"/>
            <a:ext cx="465110" cy="1223946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16">
            <a:extLst>
              <a:ext uri="{FF2B5EF4-FFF2-40B4-BE49-F238E27FC236}">
                <a16:creationId xmlns:a16="http://schemas.microsoft.com/office/drawing/2014/main" id="{07414F57-3717-D76B-8DE1-0D635BB258E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363000" y="2581854"/>
            <a:ext cx="2448000" cy="5129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44000" marR="0" lvl="0" indent="-144000" algn="l" defTabSz="9145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Arial" panose="020B0604020202020204" pitchFamily="34" charset="0"/>
              </a:rPr>
              <a:t>Tomar decisões de alto nível </a:t>
            </a:r>
          </a:p>
          <a:p>
            <a:pPr marL="144000" marR="0" lvl="0" indent="-144000" algn="l" defTabSz="9145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Arial" panose="020B0604020202020204" pitchFamily="34" charset="0"/>
              </a:rPr>
              <a:t>Aprovação de impacto e resultados</a:t>
            </a:r>
          </a:p>
          <a:p>
            <a:pPr marL="144000" marR="0" lvl="0" indent="-144000" algn="l" defTabSz="9145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Arial" panose="020B0604020202020204" pitchFamily="34" charset="0"/>
              </a:rPr>
              <a:t>Decisão de natureza estratégica</a:t>
            </a:r>
          </a:p>
        </p:txBody>
      </p:sp>
      <p:sp>
        <p:nvSpPr>
          <p:cNvPr id="27" name="Line 14">
            <a:extLst>
              <a:ext uri="{FF2B5EF4-FFF2-40B4-BE49-F238E27FC236}">
                <a16:creationId xmlns:a16="http://schemas.microsoft.com/office/drawing/2014/main" id="{AB698144-431D-91F4-3D1C-EDFFFC07D2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5806" y="3243996"/>
            <a:ext cx="5255194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</p:txBody>
      </p:sp>
      <p:sp>
        <p:nvSpPr>
          <p:cNvPr id="28" name="Line 14">
            <a:extLst>
              <a:ext uri="{FF2B5EF4-FFF2-40B4-BE49-F238E27FC236}">
                <a16:creationId xmlns:a16="http://schemas.microsoft.com/office/drawing/2014/main" id="{18FE0BD8-11D7-CC46-134E-5B4D1D09B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5806" y="4854658"/>
            <a:ext cx="5255194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8092B95B-846D-4AFC-F61F-16321C637BFC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55805" y="2581854"/>
            <a:ext cx="2448000" cy="487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44000" marR="0" lvl="0" indent="-144000" algn="l" defTabSz="9145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Arial" panose="020B0604020202020204" pitchFamily="34" charset="0"/>
              </a:rPr>
              <a:t>Direcionamento estratégico</a:t>
            </a:r>
          </a:p>
          <a:p>
            <a:pPr marL="144000" marR="0" lvl="0" indent="-144000" algn="l" defTabSz="9145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000" dirty="0">
                <a:solidFill>
                  <a:srgbClr val="000000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Responsável pelas tomadas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Arial" panose="020B0604020202020204" pitchFamily="34" charset="0"/>
              </a:rPr>
              <a:t> de decisão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B95DDD03-C2AC-74E0-8A8F-0A790ED9FF3D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363000" y="3408509"/>
            <a:ext cx="24480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44000" marR="0" lvl="0" indent="-144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Arial" panose="020B0604020202020204" pitchFamily="34" charset="0"/>
              </a:rPr>
              <a:t>Trazer conhecimentos / provocações e discutir hipóteses de atuação em fóruns executivos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E1970817-20A2-6078-D49B-97744268CEC1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363000" y="5101962"/>
            <a:ext cx="244800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44000" marR="0" lvl="0" indent="-144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Arial" panose="020B0604020202020204" pitchFamily="34" charset="0"/>
              </a:rPr>
              <a:t>Conduzir os trabalhos previstos no dia-a-dia do projeto</a:t>
            </a: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BE09F106-ECF1-E2A6-C66C-A6D1A5F29E9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555805" y="5101962"/>
            <a:ext cx="2448000" cy="615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44000" marR="0" lvl="0" indent="-144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000" dirty="0">
                <a:solidFill>
                  <a:srgbClr val="000000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Participar ativamente nas discussões do projeto aportando conhecimento de negócio e do ambiente tecnológico do banco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7FC46F6E-63DE-98FC-E121-CB81D9034AA2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06925" y="2086553"/>
            <a:ext cx="1160151" cy="317661"/>
          </a:xfrm>
          <a:prstGeom prst="rect">
            <a:avLst/>
          </a:prstGeom>
        </p:spPr>
      </p:pic>
      <p:sp>
        <p:nvSpPr>
          <p:cNvPr id="34" name="Line 14">
            <a:extLst>
              <a:ext uri="{FF2B5EF4-FFF2-40B4-BE49-F238E27FC236}">
                <a16:creationId xmlns:a16="http://schemas.microsoft.com/office/drawing/2014/main" id="{78A3981B-CB5C-192A-CE5F-9DDEEF5AE2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5806" y="4034687"/>
            <a:ext cx="5255194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F670DA37-64E3-0903-0BAF-7D4E2FB0EC3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363000" y="4194604"/>
            <a:ext cx="244800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44000" marR="0" lvl="0" indent="-144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Arial" panose="020B0604020202020204" pitchFamily="34" charset="0"/>
              </a:rPr>
              <a:t>Liderança técnica no dia-a-dia do projeto</a:t>
            </a:r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16A9C9C5-964A-CB30-B248-031A9ED779A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555805" y="4117660"/>
            <a:ext cx="2448000" cy="666849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44000" marR="0" lvl="0" indent="-144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Arial" panose="020B0604020202020204" pitchFamily="34" charset="0"/>
              </a:rPr>
              <a:t>Acompanhamento do dia-a-dia </a:t>
            </a:r>
          </a:p>
          <a:p>
            <a:pPr marL="144000" marR="0" lvl="0" indent="-144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Arial" panose="020B0604020202020204" pitchFamily="34" charset="0"/>
              </a:rPr>
              <a:t>Validação de entregáveis do projeto</a:t>
            </a:r>
          </a:p>
          <a:p>
            <a:pPr marL="144000" marR="0" lvl="0" indent="-144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000" dirty="0">
                <a:solidFill>
                  <a:srgbClr val="000000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Facilitar a interação e direcionamento dos pontos focais</a:t>
            </a: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537D5758-BB0B-358F-86C9-9F2FCD68753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80998" y="4120672"/>
            <a:ext cx="2124000" cy="648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Arial" panose="020B0604020202020204" pitchFamily="34" charset="0"/>
              </a:rPr>
              <a:t>Gestão do Projeto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776F21A-4F86-35B3-BCCD-40A5950E63CA}"/>
              </a:ext>
            </a:extLst>
          </p:cNvPr>
          <p:cNvGrpSpPr/>
          <p:nvPr/>
        </p:nvGrpSpPr>
        <p:grpSpPr>
          <a:xfrm>
            <a:off x="380998" y="1638837"/>
            <a:ext cx="5940000" cy="268180"/>
            <a:chOff x="380999" y="1993581"/>
            <a:chExt cx="7092000" cy="32449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C7BA69-150A-C18A-A060-98BA53F360D4}"/>
                </a:ext>
              </a:extLst>
            </p:cNvPr>
            <p:cNvCxnSpPr>
              <a:cxnSpLocks/>
            </p:cNvCxnSpPr>
            <p:nvPr/>
          </p:nvCxnSpPr>
          <p:spPr>
            <a:xfrm>
              <a:off x="380999" y="2318079"/>
              <a:ext cx="709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CEB665-EBFE-C853-B0E9-7DB7109CED7C}"/>
                </a:ext>
              </a:extLst>
            </p:cNvPr>
            <p:cNvSpPr txBox="1"/>
            <p:nvPr/>
          </p:nvSpPr>
          <p:spPr>
            <a:xfrm>
              <a:off x="380999" y="1993581"/>
              <a:ext cx="7092000" cy="293721"/>
            </a:xfrm>
            <a:prstGeom prst="rect">
              <a:avLst/>
            </a:prstGeom>
            <a:noFill/>
          </p:spPr>
          <p:txBody>
            <a:bodyPr wrap="square" lIns="0" tIns="0" rIns="0" bIns="108000" rtlCol="0" anchor="t">
              <a:spAutoFit/>
            </a:bodyPr>
            <a:lstStyle/>
            <a:p>
              <a:pPr algn="ctr" defTabSz="228600">
                <a:spcAft>
                  <a:spcPts val="1200"/>
                </a:spcAft>
              </a:pPr>
              <a:r>
                <a:rPr lang="pt-BR" sz="1200" dirty="0">
                  <a:latin typeface="+mj-lt"/>
                </a:rPr>
                <a:t>Time de Projeto e Dedicações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A16B6DA-234D-0766-6827-9BED8AEF811A}"/>
              </a:ext>
            </a:extLst>
          </p:cNvPr>
          <p:cNvGrpSpPr/>
          <p:nvPr/>
        </p:nvGrpSpPr>
        <p:grpSpPr>
          <a:xfrm>
            <a:off x="2803650" y="2916038"/>
            <a:ext cx="2382554" cy="184666"/>
            <a:chOff x="2882461" y="2946518"/>
            <a:chExt cx="2382554" cy="184666"/>
          </a:xfrm>
        </p:grpSpPr>
        <p:sp>
          <p:nvSpPr>
            <p:cNvPr id="42" name="Rectangle 21">
              <a:extLst>
                <a:ext uri="{FF2B5EF4-FFF2-40B4-BE49-F238E27FC236}">
                  <a16:creationId xmlns:a16="http://schemas.microsoft.com/office/drawing/2014/main" id="{88813518-5E94-F507-335C-44F5996C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015" y="2946518"/>
              <a:ext cx="2376000" cy="18466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marL="216000" marR="0" lvl="0" indent="-17624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 panose="020B0503030202060203" pitchFamily="34" charset="0"/>
                  <a:ea typeface="+mn-ea"/>
                  <a:cs typeface="Arial" charset="0"/>
                </a:rPr>
                <a:t>Executivos Accenture</a:t>
              </a: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2D4D4B07-D288-E705-EC5F-389A5899DC72}"/>
                </a:ext>
              </a:extLst>
            </p:cNvPr>
            <p:cNvSpPr/>
            <p:nvPr/>
          </p:nvSpPr>
          <p:spPr>
            <a:xfrm>
              <a:off x="2882461" y="2963373"/>
              <a:ext cx="150954" cy="150954"/>
            </a:xfrm>
            <a:prstGeom prst="arc">
              <a:avLst>
                <a:gd name="adj1" fmla="val 16200000"/>
                <a:gd name="adj2" fmla="val 16200000"/>
              </a:avLst>
            </a:prstGeom>
            <a:solidFill>
              <a:schemeClr val="tx1"/>
            </a:solidFill>
            <a:ln w="6350" cap="flat" cmpd="sng" algn="ctr">
              <a:solidFill>
                <a:srgbClr val="000000"/>
              </a:solidFill>
              <a:prstDash val="solid"/>
              <a:headEnd type="none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3D18D39-DE3D-CFA8-94AA-4EE1CF72770B}"/>
              </a:ext>
            </a:extLst>
          </p:cNvPr>
          <p:cNvGrpSpPr/>
          <p:nvPr/>
        </p:nvGrpSpPr>
        <p:grpSpPr>
          <a:xfrm>
            <a:off x="2803650" y="2639004"/>
            <a:ext cx="2382554" cy="184666"/>
            <a:chOff x="2882461" y="2669484"/>
            <a:chExt cx="2382554" cy="184666"/>
          </a:xfrm>
        </p:grpSpPr>
        <p:sp>
          <p:nvSpPr>
            <p:cNvPr id="45" name="Rectangle 21">
              <a:extLst>
                <a:ext uri="{FF2B5EF4-FFF2-40B4-BE49-F238E27FC236}">
                  <a16:creationId xmlns:a16="http://schemas.microsoft.com/office/drawing/2014/main" id="{25C97D3B-B147-5FD4-31BB-34D031660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015" y="2669484"/>
              <a:ext cx="2376000" cy="18466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marL="216000" marR="0" lvl="0" indent="-17624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 panose="020B0503030202060203" pitchFamily="34" charset="0"/>
                  <a:ea typeface="+mn-ea"/>
                  <a:cs typeface="Arial" charset="0"/>
                </a:rPr>
                <a:t>Executivo </a:t>
              </a:r>
              <a:r>
                <a:rPr kumimoji="0" lang="pt-B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Graphik" panose="020B0503030202060203" pitchFamily="34" charset="0"/>
                  <a:ea typeface="+mn-ea"/>
                  <a:cs typeface="Arial" charset="0"/>
                </a:rPr>
                <a:t>&lt;cliente&gt;</a:t>
              </a: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Arial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5E65B63-B8F2-91ED-7676-EFEFBB56DF59}"/>
                </a:ext>
              </a:extLst>
            </p:cNvPr>
            <p:cNvSpPr/>
            <p:nvPr/>
          </p:nvSpPr>
          <p:spPr>
            <a:xfrm>
              <a:off x="2882461" y="2686339"/>
              <a:ext cx="150954" cy="150954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 err="1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E2E417-6216-55BF-5573-F3591E20D004}"/>
              </a:ext>
            </a:extLst>
          </p:cNvPr>
          <p:cNvGrpSpPr/>
          <p:nvPr/>
        </p:nvGrpSpPr>
        <p:grpSpPr>
          <a:xfrm>
            <a:off x="2803650" y="4490856"/>
            <a:ext cx="3392954" cy="184666"/>
            <a:chOff x="2882461" y="4518249"/>
            <a:chExt cx="3392954" cy="184666"/>
          </a:xfrm>
        </p:grpSpPr>
        <p:sp>
          <p:nvSpPr>
            <p:cNvPr id="48" name="Rectangle 21">
              <a:extLst>
                <a:ext uri="{FF2B5EF4-FFF2-40B4-BE49-F238E27FC236}">
                  <a16:creationId xmlns:a16="http://schemas.microsoft.com/office/drawing/2014/main" id="{0B964AC8-7FF9-A39C-0E37-842F843B4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014" y="4518249"/>
              <a:ext cx="3386401" cy="18466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marL="216000" marR="0" lvl="0" indent="-17624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 panose="020B0503030202060203" pitchFamily="34" charset="0"/>
                  <a:ea typeface="+mn-ea"/>
                  <a:cs typeface="Arial" charset="0"/>
                </a:rPr>
                <a:t>Gerente Sênior de Estratégia Accenture</a:t>
              </a:r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5A9271F3-E93F-38E1-7605-C81B2BB123DF}"/>
                </a:ext>
              </a:extLst>
            </p:cNvPr>
            <p:cNvSpPr/>
            <p:nvPr/>
          </p:nvSpPr>
          <p:spPr>
            <a:xfrm>
              <a:off x="2882461" y="4535104"/>
              <a:ext cx="150954" cy="150954"/>
            </a:xfrm>
            <a:prstGeom prst="arc">
              <a:avLst>
                <a:gd name="adj1" fmla="val 16200000"/>
                <a:gd name="adj2" fmla="val 16200000"/>
              </a:avLst>
            </a:prstGeom>
            <a:solidFill>
              <a:schemeClr val="tx1"/>
            </a:solidFill>
            <a:ln w="6350" cap="flat" cmpd="sng" algn="ctr">
              <a:solidFill>
                <a:srgbClr val="000000"/>
              </a:solidFill>
              <a:prstDash val="solid"/>
              <a:headEnd type="none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C5A00A4-1ECD-9BC6-FCC2-6EFDA96CF393}"/>
              </a:ext>
            </a:extLst>
          </p:cNvPr>
          <p:cNvGrpSpPr/>
          <p:nvPr/>
        </p:nvGrpSpPr>
        <p:grpSpPr>
          <a:xfrm>
            <a:off x="2803650" y="4213822"/>
            <a:ext cx="2382554" cy="184666"/>
            <a:chOff x="2882461" y="4241215"/>
            <a:chExt cx="2382554" cy="184666"/>
          </a:xfrm>
        </p:grpSpPr>
        <p:sp>
          <p:nvSpPr>
            <p:cNvPr id="51" name="Rectangle 21">
              <a:extLst>
                <a:ext uri="{FF2B5EF4-FFF2-40B4-BE49-F238E27FC236}">
                  <a16:creationId xmlns:a16="http://schemas.microsoft.com/office/drawing/2014/main" id="{5B734E6D-4A9C-21DC-7B33-C121C3C75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015" y="4241215"/>
              <a:ext cx="2376000" cy="18466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marL="216000" marR="0" lvl="0" indent="-17624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 panose="020B0503030202060203" pitchFamily="34" charset="0"/>
                  <a:ea typeface="+mn-ea"/>
                  <a:cs typeface="Arial" charset="0"/>
                </a:rPr>
                <a:t>Líder do Projeto </a:t>
              </a:r>
              <a:r>
                <a:rPr kumimoji="0" lang="pt-B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Graphik" panose="020B0503030202060203" pitchFamily="34" charset="0"/>
                  <a:ea typeface="+mn-ea"/>
                  <a:cs typeface="Arial" charset="0"/>
                </a:rPr>
                <a:t>&lt;cliente&gt;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DD20105-1918-608F-41D3-4FB6ABCE44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82461" y="4258070"/>
              <a:ext cx="150954" cy="150954"/>
              <a:chOff x="2882461" y="4258070"/>
              <a:chExt cx="150954" cy="150954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F7D4CFE-71C6-864A-088F-B13AA521B848}"/>
                  </a:ext>
                </a:extLst>
              </p:cNvPr>
              <p:cNvSpPr/>
              <p:nvPr/>
            </p:nvSpPr>
            <p:spPr>
              <a:xfrm>
                <a:off x="2882461" y="4258070"/>
                <a:ext cx="150954" cy="150954"/>
              </a:xfrm>
              <a:prstGeom prst="ellipse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err="1"/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329536E4-192D-F02F-69B4-72FCE3AFCD5A}"/>
                  </a:ext>
                </a:extLst>
              </p:cNvPr>
              <p:cNvSpPr/>
              <p:nvPr/>
            </p:nvSpPr>
            <p:spPr>
              <a:xfrm>
                <a:off x="2882461" y="4258070"/>
                <a:ext cx="150954" cy="15095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tx1"/>
              </a:solidFill>
              <a:ln w="63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Rectangle 21">
            <a:extLst>
              <a:ext uri="{FF2B5EF4-FFF2-40B4-BE49-F238E27FC236}">
                <a16:creationId xmlns:a16="http://schemas.microsoft.com/office/drawing/2014/main" id="{45C97B02-079F-FEA8-8E72-CCF98355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98" y="3330138"/>
            <a:ext cx="2376000" cy="48474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marL="216000" marR="0" lvl="0" indent="-17624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Arial" charset="0"/>
              </a:rPr>
              <a:t>Especialistas em:</a:t>
            </a:r>
          </a:p>
          <a:p>
            <a:pPr marL="396000" lvl="1" indent="-14400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00"/>
                </a:highlight>
                <a:uLnTx/>
                <a:uFillTx/>
                <a:latin typeface="Graphik" panose="020B0503030202060203" pitchFamily="34" charset="0"/>
                <a:ea typeface="+mn-ea"/>
                <a:cs typeface="Arial" charset="0"/>
              </a:rPr>
              <a:t>Banking</a:t>
            </a:r>
          </a:p>
          <a:p>
            <a:pPr marL="396000" lvl="1" indent="-144000" fontAlgn="base">
              <a:spcBef>
                <a:spcPct val="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Graphik" panose="020B0503030202060203" pitchFamily="34" charset="0"/>
                <a:cs typeface="Arial" charset="0"/>
              </a:rPr>
              <a:t>Cyber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610C602-3686-6673-A25C-BA61BE467527}"/>
              </a:ext>
            </a:extLst>
          </p:cNvPr>
          <p:cNvSpPr/>
          <p:nvPr/>
        </p:nvSpPr>
        <p:spPr>
          <a:xfrm>
            <a:off x="3938444" y="3346993"/>
            <a:ext cx="150954" cy="150954"/>
          </a:xfrm>
          <a:prstGeom prst="ellipse">
            <a:avLst/>
          </a:prstGeom>
          <a:solidFill>
            <a:schemeClr val="bg1"/>
          </a:solidFill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pt-BR" dirty="0"/>
          </a:p>
        </p:txBody>
      </p:sp>
      <p:sp>
        <p:nvSpPr>
          <p:cNvPr id="57" name="Rectangle 21">
            <a:extLst>
              <a:ext uri="{FF2B5EF4-FFF2-40B4-BE49-F238E27FC236}">
                <a16:creationId xmlns:a16="http://schemas.microsoft.com/office/drawing/2014/main" id="{3C9934BD-7779-8CF5-641F-F392722AC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203" y="5155882"/>
            <a:ext cx="3386401" cy="4462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/>
          <a:p>
            <a:pPr marL="216000" marR="0" lvl="0" indent="-17624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Arial" charset="0"/>
              </a:rPr>
              <a:t>Gerente de Cyber Accenture</a:t>
            </a:r>
          </a:p>
          <a:p>
            <a:pPr marL="216000" marR="0" lvl="0" indent="-17624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2 Consultores de Estratégia Accenture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78DF3E44-C8FB-D70A-7098-B2917A286E28}"/>
              </a:ext>
            </a:extLst>
          </p:cNvPr>
          <p:cNvSpPr/>
          <p:nvPr/>
        </p:nvSpPr>
        <p:spPr>
          <a:xfrm>
            <a:off x="2803650" y="5172737"/>
            <a:ext cx="150954" cy="150954"/>
          </a:xfrm>
          <a:prstGeom prst="arc">
            <a:avLst>
              <a:gd name="adj1" fmla="val 16200000"/>
              <a:gd name="adj2" fmla="val 16200000"/>
            </a:avLst>
          </a:prstGeom>
          <a:solidFill>
            <a:schemeClr val="tx1"/>
          </a:solidFill>
          <a:ln w="63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73FED30B-866B-F221-21C6-D7B0EAACE700}"/>
              </a:ext>
            </a:extLst>
          </p:cNvPr>
          <p:cNvSpPr/>
          <p:nvPr/>
        </p:nvSpPr>
        <p:spPr>
          <a:xfrm>
            <a:off x="2803650" y="5436129"/>
            <a:ext cx="150954" cy="150954"/>
          </a:xfrm>
          <a:prstGeom prst="arc">
            <a:avLst>
              <a:gd name="adj1" fmla="val 16200000"/>
              <a:gd name="adj2" fmla="val 16200000"/>
            </a:avLst>
          </a:prstGeom>
          <a:solidFill>
            <a:schemeClr val="tx1"/>
          </a:solidFill>
          <a:ln w="635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57D2D1-16FB-4D78-B5DF-846615B3990B}"/>
              </a:ext>
            </a:extLst>
          </p:cNvPr>
          <p:cNvSpPr/>
          <p:nvPr/>
        </p:nvSpPr>
        <p:spPr>
          <a:xfrm>
            <a:off x="7001477" y="2115245"/>
            <a:ext cx="1556657" cy="3580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&lt;Logo cliente&gt;</a:t>
            </a:r>
          </a:p>
        </p:txBody>
      </p:sp>
    </p:spTree>
    <p:extLst>
      <p:ext uri="{BB962C8B-B14F-4D97-AF65-F5344CB8AC3E}">
        <p14:creationId xmlns:p14="http://schemas.microsoft.com/office/powerpoint/2010/main" val="258249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AB4E39-E30E-FE93-5468-AC30FEF3C9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D22CC-C406-A8CC-9585-FDF8E782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5200" y="6488234"/>
            <a:ext cx="4114800" cy="198318"/>
          </a:xfrm>
        </p:spPr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573F8-AB97-C846-60CB-202117F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E802C8-6229-F9CD-D8EB-539C5F8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276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EVadl17EyyoFteVeJ.t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SkSKeWNEa7zSnB14abN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3xxiWgLUK.G61f.rbDB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3xxiWgLUK.G61f.rbDB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3xxiWgLUK.G61f.rbDB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3xxiWgLUK.G61f.rbDB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3xxiWgLUK.G61f.rbDB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3xxiWgLUK.G61f.rbDB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3xxiWgLUK.G61f.rbDB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SkSKeWNEa7zSnB14ab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SkSKeWNEa7zSnB14abN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SkSKeWNEa7zSnB14abNw"/>
</p:tagLst>
</file>

<file path=ppt/theme/theme1.xml><?xml version="1.0" encoding="utf-8"?>
<a:theme xmlns:a="http://schemas.openxmlformats.org/drawingml/2006/main" name="Accenture Templat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Graphik">
      <a:majorFont>
        <a:latin typeface="Graphik Semibold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PPT_Tmplt_Graphik_210225_Fixed_Accessible.potx" id="{80BF15C9-A5DA-472C-9F1E-82F4EBB43D59}" vid="{02DD174B-CE7A-418B-90DA-AC9D16AAE59C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F807C2354943A31A31FB9E6B8A38" ma:contentTypeVersion="2" ma:contentTypeDescription="Create a new document." ma:contentTypeScope="" ma:versionID="f03a519f31e72ece704f842ab0e4ba72">
  <xsd:schema xmlns:xsd="http://www.w3.org/2001/XMLSchema" xmlns:xs="http://www.w3.org/2001/XMLSchema" xmlns:p="http://schemas.microsoft.com/office/2006/metadata/properties" xmlns:ns2="5d757215-fbc3-4533-822f-84ec73f97a40" targetNamespace="http://schemas.microsoft.com/office/2006/metadata/properties" ma:root="true" ma:fieldsID="1cb72d0557a9ded9ba0b46b2c3d18190" ns2:_="">
    <xsd:import namespace="5d757215-fbc3-4533-822f-84ec73f97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57215-fbc3-4533-822f-84ec73f97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FFC05-B2F6-4CED-BE65-F75B1EB7AD7B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f09dec34-126f-4759-b06d-a920de720ce4"/>
    <ds:schemaRef ds:uri="http://schemas.openxmlformats.org/package/2006/metadata/core-properties"/>
    <ds:schemaRef ds:uri="http://schemas.microsoft.com/office/infopath/2007/PartnerControls"/>
    <ds:schemaRef ds:uri="17c09f85-56e7-4417-b5d2-7fa4154de31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FB95095-D3DE-4DE5-BB17-E1EF8BB26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57215-fbc3-4533-822f-84ec73f97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Acc_PPT_Template_Graphik</Template>
  <TotalTime>68</TotalTime>
  <Words>156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Graphik</vt:lpstr>
      <vt:lpstr>Graphik Semibold</vt:lpstr>
      <vt:lpstr>Accenture Template</vt:lpstr>
      <vt:lpstr>think-cell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Accenture PowerPoint Template 16x9 Graphik</dc:subject>
  <dc:creator>Graciotti, Brenno</dc:creator>
  <cp:lastModifiedBy>Graciotti, Brenno</cp:lastModifiedBy>
  <cp:revision>5</cp:revision>
  <cp:lastPrinted>2020-11-17T04:05:48Z</cp:lastPrinted>
  <dcterms:created xsi:type="dcterms:W3CDTF">2023-07-17T21:32:38Z</dcterms:created>
  <dcterms:modified xsi:type="dcterms:W3CDTF">2025-10-31T23:47:26Z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0x010100339EF807C2354943A31A31FB9E6B8A38</vt:lpwstr>
  </property>
</Properties>
</file>