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AB8EE-09FD-35A5-838D-EED3C3D5A0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2C099-9468-D457-1599-79F51AB914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9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D41741-8482-D1BE-CD4E-8C1E5C4FCD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615127-B3A5-901D-2605-24BA791219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0E9A88-B4F6-25B6-3243-02F3C38C4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39268"/>
              </p:ext>
            </p:extLst>
          </p:nvPr>
        </p:nvGraphicFramePr>
        <p:xfrm>
          <a:off x="374963" y="1638837"/>
          <a:ext cx="11442075" cy="4392000"/>
        </p:xfrm>
        <a:graphic>
          <a:graphicData uri="http://schemas.openxmlformats.org/drawingml/2006/table">
            <a:tbl>
              <a:tblPr firstRow="1" bandRow="1"/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000">
                  <a:extLst>
                    <a:ext uri="{9D8B030D-6E8A-4147-A177-3AD203B41FA5}">
                      <a16:colId xmlns:a16="http://schemas.microsoft.com/office/drawing/2014/main" val="4069505512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3609566120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Reuniões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Objetivo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Participantes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pt-BR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Frequência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noProof="0" dirty="0">
                          <a:solidFill>
                            <a:schemeClr val="tx1"/>
                          </a:solidFill>
                          <a:latin typeface="+mj-lt"/>
                        </a:rPr>
                        <a:t>Data de início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Comitê </a:t>
                      </a:r>
                      <a:br>
                        <a:rPr lang="pt-BR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Executivo</a:t>
                      </a:r>
                      <a:endParaRPr lang="pt-BR" sz="12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Alinhamento executivo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Tomada de decisão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Comitê Executivo </a:t>
                      </a:r>
                      <a:r>
                        <a:rPr lang="pt-BR" sz="120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&lt;cliente&gt;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Comitê Executivo Accenture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Líder do Projeto 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 panose="020F0502020204030204"/>
                          <a:ea typeface="+mn-ea"/>
                          <a:cs typeface="+mn-cs"/>
                        </a:rPr>
                        <a:t>&lt;cliente&gt;</a:t>
                      </a:r>
                      <a:endParaRPr lang="pt-BR" sz="1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Líder do Projeto Accenture</a:t>
                      </a:r>
                      <a:endParaRPr lang="pt-BR" sz="120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Quinzenal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2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 horário a definir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Comitê</a:t>
                      </a:r>
                      <a:br>
                        <a:rPr lang="pt-BR" sz="14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Operacional</a:t>
                      </a:r>
                      <a:endParaRPr lang="pt-BR" sz="12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Visão geral do planejamento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Avanços do período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Avaliação de Riscos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Tomada de decisão técnica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Líder do Projeto 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 panose="020F0502020204030204"/>
                          <a:ea typeface="+mn-ea"/>
                          <a:cs typeface="+mn-cs"/>
                        </a:rPr>
                        <a:t>&lt;cliente&gt;</a:t>
                      </a:r>
                      <a:endParaRPr lang="pt-BR" sz="12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Líder do Projeto Accenture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Time de Projeto Accenture (</a:t>
                      </a:r>
                      <a:r>
                        <a:rPr lang="pt-BR" sz="12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ad-hoc</a:t>
                      </a: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Semanal</a:t>
                      </a:r>
                      <a:endParaRPr lang="pt-BR" sz="1200" i="1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200" i="0" noProof="0" dirty="0">
                          <a:solidFill>
                            <a:schemeClr val="tx1"/>
                          </a:solidFill>
                          <a:latin typeface="+mn-lt"/>
                        </a:rPr>
                        <a:t>Data e horário a definir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endParaRPr lang="pt-BR" sz="1400" b="1" noProof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ctr">
                        <a:lnSpc>
                          <a:spcPct val="80000"/>
                        </a:lnSpc>
                        <a:spcAft>
                          <a:spcPts val="600"/>
                        </a:spcAft>
                      </a:pPr>
                      <a:r>
                        <a:rPr lang="pt-BR" sz="14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Daily       Meetings</a:t>
                      </a:r>
                      <a:endParaRPr lang="pt-BR" sz="1200" b="0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Acompanhamento das atividades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Definição da estratégia e planejamento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Reporte de bloqueios ou dificuldades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Time de projeto Accenture</a:t>
                      </a:r>
                    </a:p>
                    <a:p>
                      <a:pPr marL="171450" indent="-171450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Time técnico da </a:t>
                      </a:r>
                      <a:r>
                        <a:rPr lang="pt-BR" sz="1200" kern="1200" noProof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 panose="020F0502020204030204"/>
                          <a:ea typeface="+mn-ea"/>
                          <a:cs typeface="+mn-cs"/>
                        </a:rPr>
                        <a:t>&lt;cliente&gt;</a:t>
                      </a: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 (</a:t>
                      </a:r>
                      <a:r>
                        <a:rPr lang="pt-BR" sz="1200" noProof="0" dirty="0" err="1">
                          <a:solidFill>
                            <a:schemeClr val="tx1"/>
                          </a:solidFill>
                          <a:latin typeface="+mn-lt"/>
                        </a:rPr>
                        <a:t>ad-hoc</a:t>
                      </a: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200" noProof="0" dirty="0">
                          <a:solidFill>
                            <a:schemeClr val="tx1"/>
                          </a:solidFill>
                          <a:latin typeface="+mn-lt"/>
                        </a:rPr>
                        <a:t>Diário</a:t>
                      </a:r>
                      <a:endParaRPr lang="pt-BR" sz="1200" i="1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8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pt-BR" sz="1200" i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e horário a definir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phic 4" descr="Chess pieces">
            <a:extLst>
              <a:ext uri="{FF2B5EF4-FFF2-40B4-BE49-F238E27FC236}">
                <a16:creationId xmlns:a16="http://schemas.microsoft.com/office/drawing/2014/main" id="{FA66383B-B786-1E39-2AB6-7A32D432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566" y="2286376"/>
            <a:ext cx="366963" cy="366963"/>
          </a:xfrm>
          <a:prstGeom prst="rect">
            <a:avLst/>
          </a:prstGeom>
        </p:spPr>
      </p:pic>
      <p:pic>
        <p:nvPicPr>
          <p:cNvPr id="6" name="Graphic 5" descr="Meeting">
            <a:extLst>
              <a:ext uri="{FF2B5EF4-FFF2-40B4-BE49-F238E27FC236}">
                <a16:creationId xmlns:a16="http://schemas.microsoft.com/office/drawing/2014/main" id="{4A539707-5BDA-DE09-C4BE-4B611B8C7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566" y="3665449"/>
            <a:ext cx="366963" cy="366963"/>
          </a:xfrm>
          <a:prstGeom prst="rect">
            <a:avLst/>
          </a:prstGeom>
        </p:spPr>
      </p:pic>
      <p:pic>
        <p:nvPicPr>
          <p:cNvPr id="7" name="Graphic 6" descr="Connections">
            <a:extLst>
              <a:ext uri="{FF2B5EF4-FFF2-40B4-BE49-F238E27FC236}">
                <a16:creationId xmlns:a16="http://schemas.microsoft.com/office/drawing/2014/main" id="{96D7A074-2358-C144-013A-8B2D4D161C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566" y="5044522"/>
            <a:ext cx="366963" cy="366963"/>
          </a:xfrm>
          <a:prstGeom prst="rect">
            <a:avLst/>
          </a:prstGeom>
        </p:spPr>
      </p:pic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6BEFA15-5DAF-6F49-C727-AFBAA3CA48A8}"/>
              </a:ext>
            </a:extLst>
          </p:cNvPr>
          <p:cNvSpPr txBox="1">
            <a:spLocks/>
          </p:cNvSpPr>
          <p:nvPr/>
        </p:nvSpPr>
        <p:spPr>
          <a:xfrm>
            <a:off x="706722" y="6488234"/>
            <a:ext cx="8279016" cy="19831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32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648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4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80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594" indent="-182029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2133" b="0" i="0" kern="1200" cap="none" baseline="0">
                <a:solidFill>
                  <a:schemeClr val="tx2"/>
                </a:solidFill>
                <a:latin typeface="+mn-lt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7pPr>
            <a:lvl8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0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8pPr>
            <a:lvl9pPr marL="192613" indent="-192613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1867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9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rPr>
              <a:t>Fonte: Elaboração</a:t>
            </a:r>
            <a:r>
              <a:rPr lang="pt-BR" dirty="0">
                <a:solidFill>
                  <a:srgbClr val="000000">
                    <a:lumMod val="50000"/>
                    <a:lumOff val="50000"/>
                  </a:srgbClr>
                </a:solidFill>
              </a:rPr>
              <a:t> Accenture.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00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138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Graphik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