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33FA9-4B90-3C05-6860-B2AE55E78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FBDC4-3F1B-9D45-F605-CA03B1A38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A8D7C6-9052-081A-B67A-756296F49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DC39C-BD57-4EB1-0DCD-CBD2B323D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60E68-64A1-BD3C-E868-703B6F5970A7}"/>
              </a:ext>
            </a:extLst>
          </p:cNvPr>
          <p:cNvSpPr/>
          <p:nvPr/>
        </p:nvSpPr>
        <p:spPr>
          <a:xfrm>
            <a:off x="4976261" y="1550458"/>
            <a:ext cx="7215739" cy="47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85361D-3E60-13AC-1E11-35D4843B8D9F}"/>
              </a:ext>
            </a:extLst>
          </p:cNvPr>
          <p:cNvSpPr/>
          <p:nvPr/>
        </p:nvSpPr>
        <p:spPr>
          <a:xfrm>
            <a:off x="-4100" y="1550457"/>
            <a:ext cx="6545898" cy="4788000"/>
          </a:xfrm>
          <a:custGeom>
            <a:avLst/>
            <a:gdLst>
              <a:gd name="connsiteX0" fmla="*/ 0 w 5823031"/>
              <a:gd name="connsiteY0" fmla="*/ 0 h 5102427"/>
              <a:gd name="connsiteX1" fmla="*/ 5823031 w 5823031"/>
              <a:gd name="connsiteY1" fmla="*/ 0 h 5102427"/>
              <a:gd name="connsiteX2" fmla="*/ 5384898 w 5823031"/>
              <a:gd name="connsiteY2" fmla="*/ 5102427 h 5102427"/>
              <a:gd name="connsiteX3" fmla="*/ 0 w 5823031"/>
              <a:gd name="connsiteY3" fmla="*/ 5102427 h 5102427"/>
              <a:gd name="connsiteX0" fmla="*/ 0 w 5823031"/>
              <a:gd name="connsiteY0" fmla="*/ 0 h 5102427"/>
              <a:gd name="connsiteX1" fmla="*/ 5823031 w 5823031"/>
              <a:gd name="connsiteY1" fmla="*/ 0 h 5102427"/>
              <a:gd name="connsiteX2" fmla="*/ 5467935 w 5823031"/>
              <a:gd name="connsiteY2" fmla="*/ 5102427 h 5102427"/>
              <a:gd name="connsiteX3" fmla="*/ 0 w 5823031"/>
              <a:gd name="connsiteY3" fmla="*/ 5102427 h 5102427"/>
              <a:gd name="connsiteX4" fmla="*/ 0 w 5823031"/>
              <a:gd name="connsiteY4" fmla="*/ 0 h 510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031" h="5102427">
                <a:moveTo>
                  <a:pt x="0" y="0"/>
                </a:moveTo>
                <a:lnTo>
                  <a:pt x="5823031" y="0"/>
                </a:lnTo>
                <a:lnTo>
                  <a:pt x="5467935" y="5102427"/>
                </a:lnTo>
                <a:lnTo>
                  <a:pt x="0" y="510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40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B2AA99-94A3-FB3D-D3AE-F7D1249C264C}"/>
              </a:ext>
            </a:extLst>
          </p:cNvPr>
          <p:cNvCxnSpPr>
            <a:cxnSpLocks/>
          </p:cNvCxnSpPr>
          <p:nvPr/>
        </p:nvCxnSpPr>
        <p:spPr>
          <a:xfrm flipH="1">
            <a:off x="6116133" y="1528389"/>
            <a:ext cx="404172" cy="4774068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2ABB543-B8D8-134B-D987-B17ACBB4930A}"/>
              </a:ext>
            </a:extLst>
          </p:cNvPr>
          <p:cNvSpPr/>
          <p:nvPr/>
        </p:nvSpPr>
        <p:spPr>
          <a:xfrm>
            <a:off x="380999" y="1679417"/>
            <a:ext cx="5760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t"/>
          <a:lstStyle/>
          <a:p>
            <a:r>
              <a:rPr lang="pt-BR" sz="1600" b="1" dirty="0">
                <a:solidFill>
                  <a:schemeClr val="accent2"/>
                </a:solidFill>
              </a:rPr>
              <a:t>Nosso entendimento do contexto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86BD5-8BC4-57E7-2438-0DDF3C34A750}"/>
              </a:ext>
            </a:extLst>
          </p:cNvPr>
          <p:cNvSpPr/>
          <p:nvPr/>
        </p:nvSpPr>
        <p:spPr>
          <a:xfrm>
            <a:off x="6771000" y="1679417"/>
            <a:ext cx="5040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t"/>
          <a:lstStyle/>
          <a:p>
            <a:r>
              <a:rPr lang="pt-BR" sz="1600" b="1" dirty="0">
                <a:solidFill>
                  <a:schemeClr val="accent2"/>
                </a:solidFill>
              </a:rPr>
              <a:t>Objetivos dos esforços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050F97-ED41-18D2-3FBE-8A9FC4F0E018}"/>
              </a:ext>
            </a:extLst>
          </p:cNvPr>
          <p:cNvCxnSpPr>
            <a:cxnSpLocks/>
          </p:cNvCxnSpPr>
          <p:nvPr/>
        </p:nvCxnSpPr>
        <p:spPr>
          <a:xfrm>
            <a:off x="380999" y="2095267"/>
            <a:ext cx="57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488477-4F3C-E995-2D94-70A0D9645B44}"/>
              </a:ext>
            </a:extLst>
          </p:cNvPr>
          <p:cNvCxnSpPr>
            <a:cxnSpLocks/>
          </p:cNvCxnSpPr>
          <p:nvPr/>
        </p:nvCxnSpPr>
        <p:spPr>
          <a:xfrm>
            <a:off x="6771000" y="2095267"/>
            <a:ext cx="504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1">
            <a:extLst>
              <a:ext uri="{FF2B5EF4-FFF2-40B4-BE49-F238E27FC236}">
                <a16:creationId xmlns:a16="http://schemas.microsoft.com/office/drawing/2014/main" id="{0A99FABB-2DC4-3715-8C49-D8D7422C1E43}"/>
              </a:ext>
            </a:extLst>
          </p:cNvPr>
          <p:cNvSpPr txBox="1">
            <a:spLocks/>
          </p:cNvSpPr>
          <p:nvPr/>
        </p:nvSpPr>
        <p:spPr bwMode="auto">
          <a:xfrm>
            <a:off x="381000" y="2268009"/>
            <a:ext cx="5652000" cy="36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indent="0">
              <a:spcAft>
                <a:spcPts val="1200"/>
              </a:spcAft>
              <a:buNone/>
              <a:defRPr sz="1200"/>
            </a:lvl1pPr>
            <a:lvl2pPr marL="179388" indent="-179388">
              <a:defRPr sz="2100">
                <a:latin typeface="Graphik" panose="020B0503030202060203" pitchFamily="34" charset="0"/>
              </a:defRPr>
            </a:lvl2pPr>
            <a:lvl3pPr marL="574675" indent="-228600">
              <a:defRPr sz="2100">
                <a:latin typeface="Graphik" panose="020B0503030202060203" pitchFamily="34" charset="0"/>
              </a:defRPr>
            </a:lvl3pPr>
            <a:lvl4pPr marL="1600200" indent="-228600">
              <a:defRPr sz="2100">
                <a:latin typeface="Graphik" panose="020B0503030202060203" pitchFamily="34" charset="0"/>
              </a:defRPr>
            </a:lvl4pPr>
            <a:lvl5pPr marL="2057400" indent="-228600">
              <a:defRPr sz="2100">
                <a:latin typeface="Graphik" panose="020B0503030202060203" pitchFamily="34" charset="0"/>
              </a:defRPr>
            </a:lvl5pPr>
            <a:lvl6pPr marL="25146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latin typeface="Graphik" panose="020B0503030202060203" pitchFamily="34" charset="0"/>
              </a:defRPr>
            </a:lvl6pPr>
            <a:lvl7pPr marL="29718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latin typeface="Graphik" panose="020B0503030202060203" pitchFamily="34" charset="0"/>
              </a:defRPr>
            </a:lvl7pPr>
            <a:lvl8pPr marL="34290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latin typeface="Graphik" panose="020B0503030202060203" pitchFamily="34" charset="0"/>
              </a:defRPr>
            </a:lvl8pPr>
            <a:lvl9pPr marL="38862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latin typeface="Graphik" panose="020B0503030202060203" pitchFamily="34" charset="0"/>
              </a:defRPr>
            </a:lvl9pPr>
          </a:lstStyle>
          <a:p>
            <a:r>
              <a:rPr lang="pt-BR" b="1" dirty="0" err="1"/>
              <a:t>Lorem</a:t>
            </a:r>
            <a:r>
              <a:rPr lang="pt-BR" b="1" dirty="0"/>
              <a:t> ipsum </a:t>
            </a:r>
            <a:r>
              <a:rPr lang="pt-BR" b="1" dirty="0" err="1"/>
              <a:t>dolor</a:t>
            </a:r>
            <a:r>
              <a:rPr lang="pt-BR" b="1" dirty="0"/>
              <a:t> </a:t>
            </a:r>
            <a:r>
              <a:rPr lang="pt-BR" b="1" dirty="0" err="1"/>
              <a:t>sit</a:t>
            </a:r>
            <a:r>
              <a:rPr lang="pt-BR" b="1" dirty="0"/>
              <a:t> </a:t>
            </a:r>
            <a:r>
              <a:rPr lang="pt-BR" b="1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</a:t>
            </a:r>
            <a:r>
              <a:rPr lang="pt-BR" dirty="0"/>
              <a:t>, quis </a:t>
            </a:r>
            <a:r>
              <a:rPr lang="pt-BR" dirty="0" err="1"/>
              <a:t>nostrud</a:t>
            </a:r>
            <a:r>
              <a:rPr lang="pt-BR" dirty="0"/>
              <a:t> </a:t>
            </a:r>
            <a:r>
              <a:rPr lang="pt-BR" dirty="0" err="1"/>
              <a:t>exercitation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</a:t>
            </a:r>
          </a:p>
          <a:p>
            <a:r>
              <a:rPr lang="pt-BR" b="1" dirty="0" err="1"/>
              <a:t>Sed</a:t>
            </a:r>
            <a:r>
              <a:rPr lang="pt-BR" b="1" dirty="0"/>
              <a:t> ut </a:t>
            </a:r>
            <a:r>
              <a:rPr lang="pt-BR" b="1" dirty="0" err="1"/>
              <a:t>perspiciatis</a:t>
            </a:r>
            <a:r>
              <a:rPr lang="pt-BR" b="1" dirty="0"/>
              <a:t> </a:t>
            </a:r>
            <a:r>
              <a:rPr lang="pt-BR" b="1" dirty="0" err="1"/>
              <a:t>unde</a:t>
            </a:r>
            <a:r>
              <a:rPr lang="pt-BR" b="1" dirty="0"/>
              <a:t> omnis </a:t>
            </a:r>
            <a:r>
              <a:rPr lang="pt-BR" b="1" dirty="0" err="1"/>
              <a:t>iste</a:t>
            </a:r>
            <a:r>
              <a:rPr lang="pt-BR" b="1" dirty="0"/>
              <a:t> </a:t>
            </a:r>
            <a:r>
              <a:rPr lang="pt-BR" b="1" dirty="0" err="1"/>
              <a:t>natus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</a:t>
            </a:r>
            <a:r>
              <a:rPr lang="pt-BR" b="1" dirty="0" err="1"/>
              <a:t>sit</a:t>
            </a:r>
            <a:r>
              <a:rPr lang="pt-BR" b="1" dirty="0"/>
              <a:t> </a:t>
            </a:r>
            <a:r>
              <a:rPr lang="pt-BR" b="1" dirty="0" err="1"/>
              <a:t>voluptatem</a:t>
            </a:r>
            <a:r>
              <a:rPr lang="pt-BR" b="1" dirty="0"/>
              <a:t> </a:t>
            </a:r>
            <a:r>
              <a:rPr lang="pt-BR" b="1" dirty="0" err="1"/>
              <a:t>accusantium</a:t>
            </a:r>
            <a:r>
              <a:rPr lang="pt-BR" b="1" dirty="0"/>
              <a:t> </a:t>
            </a:r>
            <a:r>
              <a:rPr lang="pt-BR" b="1" dirty="0" err="1"/>
              <a:t>doloremque</a:t>
            </a:r>
            <a:r>
              <a:rPr lang="pt-BR" b="1" dirty="0"/>
              <a:t> </a:t>
            </a:r>
            <a:r>
              <a:rPr lang="pt-BR" b="1" dirty="0" err="1"/>
              <a:t>laudantium</a:t>
            </a:r>
            <a:r>
              <a:rPr lang="pt-BR" b="1" dirty="0"/>
              <a:t>: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Brasilia</a:t>
            </a:r>
            <a:r>
              <a:rPr lang="pt-BR" sz="1050" dirty="0"/>
              <a:t> est </a:t>
            </a:r>
            <a:r>
              <a:rPr lang="pt-BR" sz="1050" dirty="0" err="1"/>
              <a:t>secundus</a:t>
            </a:r>
            <a:r>
              <a:rPr lang="pt-BR" sz="1050" dirty="0"/>
              <a:t> in cyber </a:t>
            </a:r>
            <a:r>
              <a:rPr lang="pt-BR" sz="1050" dirty="0" err="1"/>
              <a:t>impetus</a:t>
            </a:r>
            <a:r>
              <a:rPr lang="pt-BR" sz="1050" dirty="0"/>
              <a:t> </a:t>
            </a:r>
            <a:r>
              <a:rPr lang="pt-BR" sz="1050" dirty="0" err="1"/>
              <a:t>globaliter</a:t>
            </a:r>
            <a:r>
              <a:rPr lang="pt-BR" sz="1050" dirty="0"/>
              <a:t>, post </a:t>
            </a:r>
            <a:r>
              <a:rPr lang="pt-BR" sz="1050" dirty="0" err="1"/>
              <a:t>solum</a:t>
            </a:r>
            <a:r>
              <a:rPr lang="pt-BR" sz="1050" dirty="0"/>
              <a:t> </a:t>
            </a:r>
            <a:r>
              <a:rPr lang="pt-BR" sz="1050" dirty="0" err="1"/>
              <a:t>Civitatum</a:t>
            </a:r>
            <a:r>
              <a:rPr lang="pt-BR" sz="1050" dirty="0"/>
              <a:t> </a:t>
            </a:r>
            <a:r>
              <a:rPr lang="pt-BR" sz="1050" dirty="0" err="1"/>
              <a:t>Foederatarum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Aestimatur</a:t>
            </a:r>
            <a:r>
              <a:rPr lang="pt-BR" sz="1050" dirty="0"/>
              <a:t> quod </a:t>
            </a:r>
            <a:r>
              <a:rPr lang="pt-BR" sz="1050" dirty="0" err="1"/>
              <a:t>damnum</a:t>
            </a:r>
            <a:r>
              <a:rPr lang="pt-BR" sz="1050" dirty="0"/>
              <a:t> </a:t>
            </a:r>
            <a:r>
              <a:rPr lang="pt-BR" sz="1050" dirty="0" err="1"/>
              <a:t>medium</a:t>
            </a:r>
            <a:r>
              <a:rPr lang="pt-BR" sz="1050" dirty="0"/>
              <a:t> </a:t>
            </a:r>
            <a:r>
              <a:rPr lang="pt-BR" sz="1050" dirty="0" err="1"/>
              <a:t>ex</a:t>
            </a:r>
            <a:r>
              <a:rPr lang="pt-BR" sz="1050" dirty="0"/>
              <a:t> data </a:t>
            </a:r>
            <a:r>
              <a:rPr lang="pt-BR" sz="1050" dirty="0" err="1"/>
              <a:t>violatione</a:t>
            </a:r>
            <a:r>
              <a:rPr lang="pt-BR" sz="1050" dirty="0"/>
              <a:t> in </a:t>
            </a:r>
            <a:r>
              <a:rPr lang="pt-BR" sz="1050" dirty="0" err="1"/>
              <a:t>sectori</a:t>
            </a:r>
            <a:r>
              <a:rPr lang="pt-BR" sz="1050" dirty="0"/>
              <a:t> </a:t>
            </a:r>
            <a:r>
              <a:rPr lang="pt-BR" sz="1050" dirty="0" err="1"/>
              <a:t>financiario</a:t>
            </a:r>
            <a:r>
              <a:rPr lang="pt-BR" sz="1050" dirty="0"/>
              <a:t> </a:t>
            </a:r>
            <a:r>
              <a:rPr lang="pt-BR" sz="1050" dirty="0" err="1"/>
              <a:t>sit</a:t>
            </a:r>
            <a:r>
              <a:rPr lang="pt-BR" sz="1050" dirty="0"/>
              <a:t> US$ 5.9 </a:t>
            </a:r>
            <a:r>
              <a:rPr lang="pt-BR" sz="1050" dirty="0" err="1"/>
              <a:t>millionibus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68% </a:t>
            </a:r>
            <a:r>
              <a:rPr lang="pt-BR" sz="1050" dirty="0" err="1"/>
              <a:t>societatium</a:t>
            </a:r>
            <a:r>
              <a:rPr lang="pt-BR" sz="1050" dirty="0"/>
              <a:t> in </a:t>
            </a:r>
            <a:r>
              <a:rPr lang="pt-BR" sz="1050" dirty="0" err="1"/>
              <a:t>America</a:t>
            </a:r>
            <a:r>
              <a:rPr lang="pt-BR" sz="1050" dirty="0"/>
              <a:t> Latina </a:t>
            </a:r>
            <a:r>
              <a:rPr lang="pt-BR" sz="1050" dirty="0" err="1"/>
              <a:t>amplificaverunt</a:t>
            </a:r>
            <a:r>
              <a:rPr lang="pt-BR" sz="1050" dirty="0"/>
              <a:t> cyber </a:t>
            </a:r>
            <a:r>
              <a:rPr lang="pt-BR" sz="1050" dirty="0" err="1"/>
              <a:t>securitatis</a:t>
            </a:r>
            <a:r>
              <a:rPr lang="pt-BR" sz="1050" dirty="0"/>
              <a:t> budget </a:t>
            </a:r>
            <a:r>
              <a:rPr lang="pt-BR" sz="1050" dirty="0" err="1"/>
              <a:t>anno</a:t>
            </a:r>
            <a:r>
              <a:rPr lang="pt-BR" sz="1050" dirty="0"/>
              <a:t> 2024</a:t>
            </a:r>
          </a:p>
          <a:p>
            <a:r>
              <a:rPr lang="pt-BR" b="1" dirty="0" err="1"/>
              <a:t>Investimenta</a:t>
            </a:r>
            <a:r>
              <a:rPr lang="pt-BR" b="1" dirty="0"/>
              <a:t> in Cybersecurity</a:t>
            </a:r>
            <a:r>
              <a:rPr lang="pt-BR" dirty="0"/>
              <a:t> </a:t>
            </a:r>
            <a:r>
              <a:rPr lang="pt-BR" dirty="0" err="1"/>
              <a:t>creaverunt</a:t>
            </a:r>
            <a:r>
              <a:rPr lang="pt-BR" dirty="0"/>
              <a:t> </a:t>
            </a:r>
            <a:r>
              <a:rPr lang="pt-BR" dirty="0" err="1"/>
              <a:t>robustum</a:t>
            </a:r>
            <a:r>
              <a:rPr lang="pt-BR" dirty="0"/>
              <a:t> </a:t>
            </a:r>
            <a:r>
              <a:rPr lang="pt-BR" dirty="0" err="1"/>
              <a:t>systema</a:t>
            </a:r>
            <a:r>
              <a:rPr lang="pt-BR" dirty="0"/>
              <a:t> </a:t>
            </a:r>
            <a:r>
              <a:rPr lang="pt-BR" dirty="0" err="1"/>
              <a:t>solutionum</a:t>
            </a:r>
            <a:r>
              <a:rPr lang="pt-BR" dirty="0"/>
              <a:t> — </a:t>
            </a:r>
            <a:r>
              <a:rPr lang="pt-BR" dirty="0" err="1"/>
              <a:t>tam</a:t>
            </a:r>
            <a:r>
              <a:rPr lang="pt-BR" dirty="0"/>
              <a:t> </a:t>
            </a:r>
            <a:r>
              <a:rPr lang="pt-BR" dirty="0" err="1"/>
              <a:t>propriarum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tertiarum</a:t>
            </a:r>
            <a:r>
              <a:rPr lang="pt-BR" dirty="0"/>
              <a:t> </a:t>
            </a:r>
            <a:r>
              <a:rPr lang="pt-BR" dirty="0" err="1"/>
              <a:t>partium</a:t>
            </a:r>
            <a:r>
              <a:rPr lang="pt-BR" dirty="0"/>
              <a:t> — ad </a:t>
            </a:r>
            <a:r>
              <a:rPr lang="pt-BR" dirty="0" err="1"/>
              <a:t>necessitates</a:t>
            </a:r>
            <a:r>
              <a:rPr lang="pt-BR" dirty="0"/>
              <a:t> internas </a:t>
            </a:r>
            <a:r>
              <a:rPr lang="pt-BR" dirty="0" err="1"/>
              <a:t>respondendum</a:t>
            </a:r>
            <a:r>
              <a:rPr lang="pt-BR" dirty="0"/>
              <a:t>. Nunc, </a:t>
            </a:r>
            <a:r>
              <a:rPr lang="pt-BR" dirty="0" err="1"/>
              <a:t>institutio</a:t>
            </a:r>
            <a:r>
              <a:rPr lang="pt-BR" dirty="0"/>
              <a:t> </a:t>
            </a:r>
            <a:r>
              <a:rPr lang="pt-BR" dirty="0" err="1"/>
              <a:t>intendit</a:t>
            </a:r>
            <a:r>
              <a:rPr lang="pt-BR" dirty="0"/>
              <a:t> in ampliando </a:t>
            </a:r>
            <a:r>
              <a:rPr lang="pt-BR" dirty="0" err="1"/>
              <a:t>reditus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hisce</a:t>
            </a:r>
            <a:r>
              <a:rPr lang="pt-BR" dirty="0"/>
              <a:t> </a:t>
            </a:r>
            <a:r>
              <a:rPr lang="pt-BR" dirty="0" err="1"/>
              <a:t>dotibus</a:t>
            </a:r>
            <a:r>
              <a:rPr lang="pt-BR" dirty="0"/>
              <a:t> et in explorando </a:t>
            </a:r>
            <a:r>
              <a:rPr lang="pt-BR" dirty="0" err="1"/>
              <a:t>opportunitates</a:t>
            </a:r>
            <a:r>
              <a:rPr lang="pt-BR" dirty="0"/>
              <a:t> </a:t>
            </a:r>
            <a:r>
              <a:rPr lang="pt-BR" dirty="0" err="1"/>
              <a:t>mercatus</a:t>
            </a:r>
            <a:r>
              <a:rPr lang="pt-BR" dirty="0"/>
              <a:t> per </a:t>
            </a:r>
            <a:r>
              <a:rPr lang="pt-BR" dirty="0" err="1"/>
              <a:t>eorum</a:t>
            </a:r>
            <a:r>
              <a:rPr lang="pt-BR" dirty="0"/>
              <a:t> </a:t>
            </a:r>
            <a:r>
              <a:rPr lang="pt-BR" dirty="0" err="1"/>
              <a:t>monetizationem</a:t>
            </a:r>
            <a:r>
              <a:rPr lang="pt-BR" dirty="0"/>
              <a:t>.</a:t>
            </a:r>
          </a:p>
        </p:txBody>
      </p:sp>
      <p:sp>
        <p:nvSpPr>
          <p:cNvPr id="12" name="TextBox 91">
            <a:extLst>
              <a:ext uri="{FF2B5EF4-FFF2-40B4-BE49-F238E27FC236}">
                <a16:creationId xmlns:a16="http://schemas.microsoft.com/office/drawing/2014/main" id="{B0068E00-E78C-0FDC-CDA5-744F191E3915}"/>
              </a:ext>
            </a:extLst>
          </p:cNvPr>
          <p:cNvSpPr txBox="1">
            <a:spLocks/>
          </p:cNvSpPr>
          <p:nvPr/>
        </p:nvSpPr>
        <p:spPr bwMode="auto">
          <a:xfrm>
            <a:off x="6771000" y="2268009"/>
            <a:ext cx="50400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1pPr>
            <a:lvl2pPr marL="179388" indent="-179388"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2pPr>
            <a:lvl3pPr marL="574675" indent="-228600"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5pPr>
            <a:lvl6pPr marL="25146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6pPr>
            <a:lvl7pPr marL="29718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7pPr>
            <a:lvl8pPr marL="34290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8pPr>
            <a:lvl9pPr marL="3886200" indent="-228600" defTabSz="108585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Graphik" panose="020B0503030202060203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pt-BR" sz="1200" b="1" dirty="0" err="1"/>
              <a:t>Assistere</a:t>
            </a:r>
            <a:r>
              <a:rPr lang="pt-BR" sz="1200" b="1" dirty="0"/>
              <a:t> </a:t>
            </a:r>
            <a:r>
              <a:rPr lang="pt-BR" sz="1200" b="1" dirty="0" err="1"/>
              <a:t>Institutum</a:t>
            </a:r>
            <a:r>
              <a:rPr lang="pt-BR" sz="1200" b="1" dirty="0"/>
              <a:t> in: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b="1" dirty="0" err="1"/>
              <a:t>Aestimando</a:t>
            </a:r>
            <a:r>
              <a:rPr lang="pt-BR" sz="1200" b="1" dirty="0"/>
              <a:t> </a:t>
            </a:r>
            <a:r>
              <a:rPr lang="pt-BR" sz="1200" b="1" dirty="0" err="1"/>
              <a:t>forum</a:t>
            </a:r>
            <a:r>
              <a:rPr lang="pt-BR" sz="1200" b="1" dirty="0"/>
              <a:t> Brasiliensis </a:t>
            </a:r>
            <a:r>
              <a:rPr lang="pt-BR" sz="1200" dirty="0"/>
              <a:t>Cybersecurity, cum </a:t>
            </a:r>
            <a:r>
              <a:rPr lang="pt-BR" sz="1200" dirty="0" err="1"/>
              <a:t>attentione</a:t>
            </a:r>
            <a:r>
              <a:rPr lang="pt-BR" sz="1200" dirty="0"/>
              <a:t> in </a:t>
            </a:r>
            <a:r>
              <a:rPr lang="pt-BR" sz="1200" dirty="0" err="1"/>
              <a:t>mediis</a:t>
            </a:r>
            <a:r>
              <a:rPr lang="pt-BR" sz="1200" dirty="0"/>
              <a:t> et </a:t>
            </a:r>
            <a:r>
              <a:rPr lang="pt-BR" sz="1200" dirty="0" err="1"/>
              <a:t>magnis</a:t>
            </a:r>
            <a:r>
              <a:rPr lang="pt-BR" sz="1200" dirty="0"/>
              <a:t> </a:t>
            </a:r>
            <a:r>
              <a:rPr lang="pt-BR" sz="1200" dirty="0" err="1"/>
              <a:t>societatibus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b="1" dirty="0" err="1"/>
              <a:t>Detegendo</a:t>
            </a:r>
            <a:r>
              <a:rPr lang="pt-BR" sz="1200" b="1" dirty="0"/>
              <a:t> </a:t>
            </a:r>
            <a:r>
              <a:rPr lang="pt-BR" sz="1200" b="1" dirty="0" err="1"/>
              <a:t>opportunitates</a:t>
            </a:r>
            <a:r>
              <a:rPr lang="pt-BR" sz="1200" b="1" dirty="0"/>
              <a:t> </a:t>
            </a:r>
            <a:r>
              <a:rPr lang="pt-BR" sz="1200" dirty="0" err="1"/>
              <a:t>promississimas</a:t>
            </a:r>
            <a:r>
              <a:rPr lang="pt-BR" sz="1200" dirty="0"/>
              <a:t> ad </a:t>
            </a:r>
            <a:r>
              <a:rPr lang="pt-BR" sz="1200" dirty="0" err="1"/>
              <a:t>monetizationem</a:t>
            </a:r>
            <a:r>
              <a:rPr lang="pt-BR" sz="1200" dirty="0"/>
              <a:t> </a:t>
            </a:r>
            <a:r>
              <a:rPr lang="pt-BR" sz="1200" dirty="0" err="1"/>
              <a:t>facultatum</a:t>
            </a:r>
            <a:r>
              <a:rPr lang="pt-BR" sz="1200" dirty="0"/>
              <a:t> </a:t>
            </a:r>
            <a:r>
              <a:rPr lang="pt-BR" sz="1200" dirty="0" err="1"/>
              <a:t>internarum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b="1" dirty="0"/>
              <a:t>Explorando </a:t>
            </a:r>
            <a:r>
              <a:rPr lang="pt-BR" sz="1200" b="1" dirty="0" err="1"/>
              <a:t>negotii</a:t>
            </a:r>
            <a:r>
              <a:rPr lang="pt-BR" sz="1200" b="1" dirty="0"/>
              <a:t> </a:t>
            </a:r>
            <a:r>
              <a:rPr lang="pt-BR" sz="1200" b="1" dirty="0" err="1"/>
              <a:t>structuras</a:t>
            </a:r>
            <a:r>
              <a:rPr lang="pt-BR" sz="1200" b="1" dirty="0"/>
              <a:t> </a:t>
            </a:r>
            <a:r>
              <a:rPr lang="pt-BR" sz="1200" dirty="0" err="1"/>
              <a:t>atque</a:t>
            </a:r>
            <a:r>
              <a:rPr lang="pt-BR" sz="1200" dirty="0"/>
              <a:t> vias </a:t>
            </a:r>
            <a:r>
              <a:rPr lang="pt-BR" sz="1200" dirty="0" err="1"/>
              <a:t>potentiales</a:t>
            </a:r>
            <a:r>
              <a:rPr lang="pt-BR" sz="1200" dirty="0"/>
              <a:t> ad </a:t>
            </a:r>
            <a:r>
              <a:rPr lang="pt-BR" sz="1200" dirty="0" err="1"/>
              <a:t>mercatum</a:t>
            </a:r>
            <a:r>
              <a:rPr lang="pt-BR" sz="1200" dirty="0"/>
              <a:t> </a:t>
            </a:r>
            <a:r>
              <a:rPr lang="pt-BR" sz="1200" dirty="0" err="1"/>
              <a:t>attingendum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b="1" dirty="0" err="1"/>
              <a:t>Structurando</a:t>
            </a:r>
            <a:r>
              <a:rPr lang="pt-BR" sz="1200" b="1" dirty="0"/>
              <a:t> </a:t>
            </a:r>
            <a:r>
              <a:rPr lang="pt-BR" sz="1200" b="1" dirty="0" err="1"/>
              <a:t>thesis</a:t>
            </a:r>
            <a:r>
              <a:rPr lang="pt-BR" sz="1200" b="1" dirty="0"/>
              <a:t> </a:t>
            </a:r>
            <a:r>
              <a:rPr lang="pt-BR" sz="1200" b="1" dirty="0" err="1"/>
              <a:t>monetizationis</a:t>
            </a:r>
            <a:r>
              <a:rPr lang="pt-BR" sz="1200" b="1" dirty="0"/>
              <a:t> </a:t>
            </a:r>
            <a:r>
              <a:rPr lang="pt-BR" sz="1200" dirty="0" err="1"/>
              <a:t>clarae</a:t>
            </a:r>
            <a:r>
              <a:rPr lang="pt-BR" sz="1200" dirty="0"/>
              <a:t> et consilium </a:t>
            </a:r>
            <a:r>
              <a:rPr lang="pt-BR" sz="1200" dirty="0" err="1"/>
              <a:t>ingressus</a:t>
            </a:r>
            <a:r>
              <a:rPr lang="pt-BR" sz="1200" dirty="0"/>
              <a:t> </a:t>
            </a:r>
            <a:r>
              <a:rPr lang="pt-BR" sz="1200" dirty="0" err="1"/>
              <a:t>mercatus</a:t>
            </a:r>
            <a:endParaRPr lang="pt-BR" sz="1200" dirty="0"/>
          </a:p>
          <a:p>
            <a:pPr>
              <a:spcAft>
                <a:spcPts val="1200"/>
              </a:spcAft>
            </a:pPr>
            <a:r>
              <a:rPr lang="pt-BR" sz="1200" b="1" dirty="0" err="1"/>
              <a:t>Exspectata</a:t>
            </a:r>
            <a:r>
              <a:rPr lang="pt-BR" sz="1200" b="1" dirty="0"/>
              <a:t> </a:t>
            </a:r>
            <a:r>
              <a:rPr lang="pt-BR" sz="1200" b="1" dirty="0" err="1"/>
              <a:t>Resultata</a:t>
            </a:r>
            <a:r>
              <a:rPr lang="pt-BR" sz="1200" b="1" dirty="0"/>
              <a:t>: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Claritas </a:t>
            </a:r>
            <a:r>
              <a:rPr lang="pt-BR" sz="1200" dirty="0" err="1"/>
              <a:t>solutionum</a:t>
            </a:r>
            <a:r>
              <a:rPr lang="pt-BR" sz="1200" dirty="0"/>
              <a:t> cum </a:t>
            </a:r>
            <a:r>
              <a:rPr lang="pt-BR" sz="1200" dirty="0" err="1"/>
              <a:t>altissimo</a:t>
            </a:r>
            <a:r>
              <a:rPr lang="pt-BR" sz="1200" dirty="0"/>
              <a:t> </a:t>
            </a:r>
            <a:r>
              <a:rPr lang="pt-BR" sz="1200" dirty="0" err="1"/>
              <a:t>captu</a:t>
            </a:r>
            <a:r>
              <a:rPr lang="pt-BR" sz="1200" dirty="0"/>
              <a:t> </a:t>
            </a:r>
            <a:r>
              <a:rPr lang="pt-BR" sz="1200" dirty="0" err="1"/>
              <a:t>valoris</a:t>
            </a:r>
            <a:endParaRPr lang="pt-BR" sz="1200" dirty="0"/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 err="1"/>
              <a:t>Visibilitas</a:t>
            </a:r>
            <a:r>
              <a:rPr lang="pt-BR" sz="1200" dirty="0"/>
              <a:t> </a:t>
            </a:r>
            <a:r>
              <a:rPr lang="pt-BR" sz="1200" dirty="0" err="1"/>
              <a:t>structurarum</a:t>
            </a:r>
            <a:r>
              <a:rPr lang="pt-BR" sz="1200" dirty="0"/>
              <a:t> </a:t>
            </a:r>
            <a:r>
              <a:rPr lang="pt-BR" sz="1200" dirty="0" err="1"/>
              <a:t>negotii</a:t>
            </a:r>
            <a:r>
              <a:rPr lang="pt-BR" sz="1200" dirty="0"/>
              <a:t> </a:t>
            </a:r>
            <a:r>
              <a:rPr lang="pt-BR" sz="1200" dirty="0" err="1"/>
              <a:t>maxime</a:t>
            </a:r>
            <a:r>
              <a:rPr lang="pt-BR" sz="1200" dirty="0"/>
              <a:t> </a:t>
            </a:r>
            <a:r>
              <a:rPr lang="pt-BR" sz="1200" dirty="0" err="1"/>
              <a:t>congruentium</a:t>
            </a:r>
            <a:r>
              <a:rPr lang="pt-BR" sz="1200" dirty="0"/>
              <a:t> cum instituto</a:t>
            </a:r>
          </a:p>
          <a:p>
            <a:pPr marL="216000" indent="-216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 err="1"/>
              <a:t>Fundamentum</a:t>
            </a:r>
            <a:r>
              <a:rPr lang="pt-BR" sz="1200" dirty="0"/>
              <a:t> </a:t>
            </a:r>
            <a:r>
              <a:rPr lang="pt-BR" sz="1200" dirty="0" err="1"/>
              <a:t>thesis</a:t>
            </a:r>
            <a:r>
              <a:rPr lang="pt-BR" sz="1200" dirty="0"/>
              <a:t> </a:t>
            </a:r>
            <a:r>
              <a:rPr lang="pt-BR" sz="1200" dirty="0" err="1"/>
              <a:t>executivae</a:t>
            </a:r>
            <a:r>
              <a:rPr lang="pt-BR" sz="1200" dirty="0"/>
              <a:t> ad </a:t>
            </a:r>
            <a:r>
              <a:rPr lang="pt-BR" sz="1200" dirty="0" err="1"/>
              <a:t>decisionem</a:t>
            </a:r>
            <a:r>
              <a:rPr lang="pt-BR" sz="1200" dirty="0"/>
              <a:t> </a:t>
            </a:r>
            <a:r>
              <a:rPr lang="pt-BR" sz="1200" dirty="0" err="1"/>
              <a:t>capiendam</a:t>
            </a:r>
            <a:endParaRPr lang="pt-BR" sz="1200" dirty="0"/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A583C61C-5BD9-5839-7367-AD7803E4F645}"/>
              </a:ext>
            </a:extLst>
          </p:cNvPr>
          <p:cNvSpPr txBox="1">
            <a:spLocks/>
          </p:cNvSpPr>
          <p:nvPr/>
        </p:nvSpPr>
        <p:spPr>
          <a:xfrm>
            <a:off x="706722" y="6488234"/>
            <a:ext cx="8279016" cy="19831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32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648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4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80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594" indent="-182029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2133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92613" indent="-192613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1867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rPr>
              <a:t>Fonte: Elaboração</a:t>
            </a:r>
            <a:r>
              <a:rPr lang="pt-BR" dirty="0">
                <a:solidFill>
                  <a:srgbClr val="000000">
                    <a:lumMod val="50000"/>
                    <a:lumOff val="50000"/>
                  </a:srgbClr>
                </a:solidFill>
              </a:rPr>
              <a:t> Accenture.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226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