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147482658" r:id="rId5"/>
    <p:sldId id="214748265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3C"/>
    <a:srgbClr val="FFFFFF"/>
    <a:srgbClr val="00EB81"/>
    <a:srgbClr val="E6DCFF"/>
    <a:srgbClr val="0041F0"/>
    <a:srgbClr val="DCAFFF"/>
    <a:srgbClr val="FF50A0"/>
    <a:srgbClr val="FF3246"/>
    <a:srgbClr val="00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21F68-0494-496A-BD4B-43C0DD56B880}" v="32" dt="2025-10-31T21:53:34.360"/>
    <p1510:client id="{F8B6DB93-B16F-4284-82B1-E93DAFE73FFA}" v="1" dt="2025-10-31T23:27:17.724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924" autoAdjust="0"/>
  </p:normalViewPr>
  <p:slideViewPr>
    <p:cSldViewPr snapToGrid="0" showGuides="1">
      <p:cViewPr varScale="1">
        <p:scale>
          <a:sx n="70" d="100"/>
          <a:sy n="70" d="100"/>
        </p:scale>
        <p:origin x="1157" y="2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41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10/31/2025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7FF053D-F28D-430E-0239-CE8ED65664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971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7FF053D-F28D-430E-0239-CE8ED6566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C06DB281-EA53-C29C-C70A-13D0082F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C1B7B8-2FCE-B823-1046-0985C007FC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FA015-B515-8D42-24DE-DB142CE72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3313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791592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2FA907-42B9-6FA1-C4DF-A540BFE3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8C3AE-678A-48F5-EE59-84E1AE2D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Inve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0420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08927"/>
            <a:ext cx="11430000" cy="3240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50247"/>
            <a:ext cx="11430000" cy="432000"/>
          </a:xfrm>
        </p:spPr>
        <p:txBody>
          <a:bodyPr vert="horz"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F9C570-8ADD-BDD4-0CD9-C5A9C02D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963760-62E3-11BA-AEE9-E17FF19C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4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2576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47848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FC1387-F76A-5CD9-1471-AB709200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038AC-B619-5EB1-8D41-D4C38DBF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4469A7-C007-9466-EA28-F04CC2C2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25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CD2B6B66-FB75-271B-FA63-2A6910A3EC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8762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D2B6B66-FB75-271B-FA63-2A6910A3E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BC61A9-92B1-2D35-4680-3DE1FE9AB5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3B625-43D1-998E-66A4-B8CE5FAFE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AB1801-9ACE-CC4F-141D-D2C508D27C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006D6E-0E21-7DAD-738D-F3AAA4F15D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1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14499A4D-E1EC-608F-9006-A468770F68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55295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3" progId="TCLayout.ActiveDocument.1">
                  <p:embed/>
                </p:oleObj>
              </mc:Choice>
              <mc:Fallback>
                <p:oleObj name="think-cell Slide" r:id="rId9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4499A4D-E1EC-608F-9006-A468770F6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(32pt, min 28pt)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 dirty="0"/>
              <a:t>Copyright © 2025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45" r:id="rId2"/>
    <p:sldLayoutId id="2147483747" r:id="rId3"/>
    <p:sldLayoutId id="2147483746" r:id="rId4"/>
    <p:sldLayoutId id="2147483741" r:id="rId5"/>
    <p:sldLayoutId id="2147483748" r:id="rId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2" Type="http://schemas.openxmlformats.org/officeDocument/2006/relationships/image" Target="../media/image2.jpeg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microsoft.com/office/2007/relationships/hdphoto" Target="../media/hdphoto1.wdp"/><Relationship Id="rId15" Type="http://schemas.openxmlformats.org/officeDocument/2006/relationships/image" Target="../media/image13.jp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jpeg"/><Relationship Id="rId1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274EA0-0B70-7C78-9145-CDABFFE6F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775B33-68E8-03A2-B3EE-8F7608A031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54587-E9AE-37BE-436B-56B74A3A1813}"/>
              </a:ext>
            </a:extLst>
          </p:cNvPr>
          <p:cNvSpPr txBox="1"/>
          <p:nvPr/>
        </p:nvSpPr>
        <p:spPr>
          <a:xfrm>
            <a:off x="5052000" y="2626152"/>
            <a:ext cx="2088000" cy="151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Bef>
                <a:spcPts val="600"/>
              </a:spcBef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Líder </a:t>
            </a:r>
            <a:r>
              <a:rPr lang="pt-B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LatAm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Serviços financeiros</a:t>
            </a:r>
          </a:p>
          <a:p>
            <a:pPr algn="l" defTabSz="228600">
              <a:spcBef>
                <a:spcPts val="600"/>
              </a:spcBef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+25 anos no setor financeiro e tecnológico em projetos de transformação digital, </a:t>
            </a:r>
            <a:r>
              <a:rPr lang="pt-B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BaaS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Plataformas</a:t>
            </a:r>
          </a:p>
          <a:p>
            <a:pPr algn="l" defTabSz="228600">
              <a:spcBef>
                <a:spcPts val="600"/>
              </a:spcBef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Possui MBA pela </a:t>
            </a:r>
            <a:r>
              <a:rPr lang="pt-B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University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Toronto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3A72AE-9953-E09E-B854-45426E4C749A}"/>
              </a:ext>
            </a:extLst>
          </p:cNvPr>
          <p:cNvSpPr txBox="1"/>
          <p:nvPr/>
        </p:nvSpPr>
        <p:spPr>
          <a:xfrm>
            <a:off x="7387500" y="2626152"/>
            <a:ext cx="2088000" cy="151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Bef>
                <a:spcPts val="600"/>
              </a:spcBef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&lt; complementar 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C72B1-53DB-FCA7-6CAF-820C8EA21094}"/>
              </a:ext>
            </a:extLst>
          </p:cNvPr>
          <p:cNvSpPr txBox="1"/>
          <p:nvPr/>
        </p:nvSpPr>
        <p:spPr>
          <a:xfrm>
            <a:off x="921000" y="2035712"/>
            <a:ext cx="1548000" cy="432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 defTabSz="228600">
              <a:spcAft>
                <a:spcPts val="200"/>
              </a:spcAft>
            </a:pPr>
            <a:r>
              <a:rPr lang="pt-BR" sz="900" b="1" dirty="0"/>
              <a:t>Douglas F. Silva</a:t>
            </a:r>
            <a:endParaRPr lang="pt-BR" sz="900" b="1" noProof="0" dirty="0"/>
          </a:p>
          <a:p>
            <a:pPr defTabSz="228600">
              <a:spcAft>
                <a:spcPts val="200"/>
              </a:spcAft>
            </a:pPr>
            <a:r>
              <a:rPr lang="pt-BR" sz="800" dirty="0">
                <a:solidFill>
                  <a:schemeClr val="accent1"/>
                </a:solidFill>
              </a:rPr>
              <a:t>Diretor Executivo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5BB7A-D118-6A6F-E45D-7DDA51063B72}"/>
              </a:ext>
            </a:extLst>
          </p:cNvPr>
          <p:cNvSpPr txBox="1"/>
          <p:nvPr/>
        </p:nvSpPr>
        <p:spPr>
          <a:xfrm>
            <a:off x="381000" y="2626152"/>
            <a:ext cx="2088000" cy="151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Bef>
                <a:spcPts val="600"/>
              </a:spcBef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Líder de estratégia com tecnologia em serviços financeiros</a:t>
            </a:r>
          </a:p>
          <a:p>
            <a:pPr defTabSz="228600">
              <a:spcBef>
                <a:spcPts val="600"/>
              </a:spcBef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em transformação tecnológica, produtos digitais, planejamento estratégico e implementação de soluções</a:t>
            </a:r>
          </a:p>
          <a:p>
            <a:pPr algn="l" defTabSz="228600">
              <a:spcBef>
                <a:spcPts val="600"/>
              </a:spcBef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Possui MBA pela Stanford GSB e é Bacharel em Engenharia Elétrica pela </a:t>
            </a:r>
            <a:r>
              <a:rPr lang="pt-B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Poli-USP</a:t>
            </a: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 defTabSz="228600">
              <a:spcBef>
                <a:spcPts val="600"/>
              </a:spcBef>
            </a:pPr>
            <a:endParaRPr lang="pt-B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D4DD41-10CF-238C-D612-5D6BAF3C6A16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035712"/>
            <a:ext cx="432000" cy="432000"/>
          </a:xfrm>
          <a:prstGeom prst="ellipse">
            <a:avLst/>
          </a:prstGeom>
          <a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2D808C-7117-3BB6-BA99-324E37E2A855}"/>
              </a:ext>
            </a:extLst>
          </p:cNvPr>
          <p:cNvSpPr txBox="1"/>
          <p:nvPr/>
        </p:nvSpPr>
        <p:spPr>
          <a:xfrm>
            <a:off x="2716500" y="2626152"/>
            <a:ext cx="2088000" cy="151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Bef>
                <a:spcPts val="600"/>
              </a:spcBef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Executivo de estratégia para serviços financeiros</a:t>
            </a:r>
          </a:p>
          <a:p>
            <a:pPr algn="l" defTabSz="228600">
              <a:spcBef>
                <a:spcPts val="600"/>
              </a:spcBef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Possui vasta experiência na condução de projetos de planejamento estratégico, </a:t>
            </a:r>
            <a:r>
              <a:rPr lang="pt-BR" sz="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go-</a:t>
            </a:r>
            <a:r>
              <a:rPr lang="pt-BR" sz="9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pt-BR" sz="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pt-BR" sz="9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market</a:t>
            </a:r>
            <a:r>
              <a:rPr lang="pt-BR" sz="9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 produtos, transformação organizacional na indústria de serviços financeiros</a:t>
            </a:r>
            <a:endParaRPr lang="pt-BR" sz="900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B03504-1D1D-437A-AC68-069EC66171F7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8649" t="12512" r="21482" b="16944"/>
          <a:stretch/>
        </p:blipFill>
        <p:spPr>
          <a:xfrm>
            <a:off x="2716500" y="2035712"/>
            <a:ext cx="432000" cy="4320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FEDB5D-A247-742D-2CD3-66FD11B3F00A}"/>
              </a:ext>
            </a:extLst>
          </p:cNvPr>
          <p:cNvCxnSpPr>
            <a:cxnSpLocks/>
          </p:cNvCxnSpPr>
          <p:nvPr/>
        </p:nvCxnSpPr>
        <p:spPr>
          <a:xfrm>
            <a:off x="381000" y="1702998"/>
            <a:ext cx="432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FB4F1E-66E8-3215-DE19-128BC537DA78}"/>
              </a:ext>
            </a:extLst>
          </p:cNvPr>
          <p:cNvSpPr txBox="1"/>
          <p:nvPr/>
        </p:nvSpPr>
        <p:spPr>
          <a:xfrm>
            <a:off x="1604937" y="1610665"/>
            <a:ext cx="1872126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defTabSz="228600">
              <a:spcAft>
                <a:spcPts val="300"/>
              </a:spcAft>
              <a:defRPr sz="1400">
                <a:latin typeface="+mj-lt"/>
              </a:defRPr>
            </a:lvl1pPr>
          </a:lstStyle>
          <a:p>
            <a:pPr algn="ctr"/>
            <a:r>
              <a:rPr lang="pt-BR" sz="1200" dirty="0"/>
              <a:t>Liderança do Projeto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09DBF-BBEF-48C4-27BB-AC5C2865895F}"/>
              </a:ext>
            </a:extLst>
          </p:cNvPr>
          <p:cNvSpPr txBox="1"/>
          <p:nvPr/>
        </p:nvSpPr>
        <p:spPr>
          <a:xfrm>
            <a:off x="9723000" y="2626152"/>
            <a:ext cx="2088000" cy="1512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Bef>
                <a:spcPts val="600"/>
              </a:spcBef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&lt; complementar 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415D8C-A150-E42F-18C7-D33C6082FB6F}"/>
              </a:ext>
            </a:extLst>
          </p:cNvPr>
          <p:cNvPicPr preferRelativeResize="0">
            <a:picLocks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6150" y="4672843"/>
            <a:ext cx="432000" cy="432000"/>
          </a:xfrm>
          <a:prstGeom prst="ellipse">
            <a:avLst/>
          </a:prstGeom>
          <a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pic>
      <p:pic>
        <p:nvPicPr>
          <p:cNvPr id="15" name="Picture 8" descr="Michael Abbott">
            <a:extLst>
              <a:ext uri="{FF2B5EF4-FFF2-40B4-BE49-F238E27FC236}">
                <a16:creationId xmlns:a16="http://schemas.microsoft.com/office/drawing/2014/main" id="{57F9C6D0-C5AE-A823-1085-1017B3B7A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70951" y="4672843"/>
            <a:ext cx="432000" cy="432000"/>
          </a:xfrm>
          <a:prstGeom prst="ellipse">
            <a:avLst/>
          </a:prstGeom>
          <a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pic>
      <p:pic>
        <p:nvPicPr>
          <p:cNvPr id="16" name="Picture 10" descr="Vetores de Bandeira Do Ícone Ou Do Emblema Redondo Dos Eua Botão De Círculo  Dos Estados Unidos Símbolo Nacional Americano Ilustração Do Vetor e mais  imagens de Bandeira Norte-Americana - iStock">
            <a:extLst>
              <a:ext uri="{FF2B5EF4-FFF2-40B4-BE49-F238E27FC236}">
                <a16:creationId xmlns:a16="http://schemas.microsoft.com/office/drawing/2014/main" id="{BF8EF106-0BEB-9F74-A19E-70CB2B7BB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612754" y="4672843"/>
            <a:ext cx="198246" cy="194881"/>
          </a:xfrm>
          <a:prstGeom prst="ellipse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B80B7A-9D03-88A6-713D-B67B9BD9E401}"/>
              </a:ext>
            </a:extLst>
          </p:cNvPr>
          <p:cNvSpPr txBox="1"/>
          <p:nvPr/>
        </p:nvSpPr>
        <p:spPr>
          <a:xfrm>
            <a:off x="3256500" y="2035712"/>
            <a:ext cx="1548000" cy="432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 defTabSz="228600">
              <a:spcAft>
                <a:spcPts val="200"/>
              </a:spcAft>
            </a:pPr>
            <a:r>
              <a:rPr lang="pt-BR" sz="900" b="1" dirty="0"/>
              <a:t>Brenno Graciotti</a:t>
            </a:r>
            <a:endParaRPr lang="pt-BR" sz="900" b="1" noProof="0" dirty="0"/>
          </a:p>
          <a:p>
            <a:pPr defTabSz="228600">
              <a:spcAft>
                <a:spcPts val="200"/>
              </a:spcAft>
            </a:pPr>
            <a:r>
              <a:rPr lang="pt-BR" sz="800" dirty="0">
                <a:solidFill>
                  <a:schemeClr val="accent1"/>
                </a:solidFill>
              </a:rPr>
              <a:t>Gerente Sênior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56876E-B2B9-5D21-2B9D-769E4C3743E1}"/>
              </a:ext>
            </a:extLst>
          </p:cNvPr>
          <p:cNvSpPr txBox="1"/>
          <p:nvPr/>
        </p:nvSpPr>
        <p:spPr>
          <a:xfrm>
            <a:off x="5592000" y="2035712"/>
            <a:ext cx="1548000" cy="432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 defTabSz="228600">
              <a:spcAft>
                <a:spcPts val="200"/>
              </a:spcAft>
            </a:pPr>
            <a:r>
              <a:rPr lang="pt-BR" sz="900" b="1" dirty="0"/>
              <a:t>Mauricio Barbosa</a:t>
            </a:r>
            <a:endParaRPr lang="pt-BR" sz="900" b="1" noProof="0" dirty="0"/>
          </a:p>
          <a:p>
            <a:pPr defTabSz="228600">
              <a:spcAft>
                <a:spcPts val="200"/>
              </a:spcAft>
            </a:pPr>
            <a:r>
              <a:rPr lang="pt-BR" sz="800" dirty="0">
                <a:solidFill>
                  <a:schemeClr val="accent1"/>
                </a:solidFill>
              </a:rPr>
              <a:t>Diretor Executivo Sênior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F1F628-E2F8-89C3-D0DE-5111D58A3CC2}"/>
              </a:ext>
            </a:extLst>
          </p:cNvPr>
          <p:cNvSpPr txBox="1"/>
          <p:nvPr/>
        </p:nvSpPr>
        <p:spPr>
          <a:xfrm>
            <a:off x="7927500" y="2035712"/>
            <a:ext cx="1548000" cy="432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 defTabSz="228600">
              <a:spcAft>
                <a:spcPts val="200"/>
              </a:spcAft>
            </a:pPr>
            <a:r>
              <a:rPr lang="pt-BR" sz="900" b="1" dirty="0"/>
              <a:t>Marcus Schalch</a:t>
            </a:r>
            <a:endParaRPr lang="pt-BR" sz="900" b="1" noProof="0" dirty="0"/>
          </a:p>
          <a:p>
            <a:pPr defTabSz="228600">
              <a:spcAft>
                <a:spcPts val="200"/>
              </a:spcAft>
            </a:pPr>
            <a:r>
              <a:rPr lang="pt-BR" sz="800" dirty="0">
                <a:solidFill>
                  <a:schemeClr val="accent1"/>
                </a:solidFill>
              </a:rPr>
              <a:t>Diretora Executiva Sênior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B0AAC4-CD66-1890-6D90-9285A1EBD284}"/>
              </a:ext>
            </a:extLst>
          </p:cNvPr>
          <p:cNvSpPr txBox="1"/>
          <p:nvPr/>
        </p:nvSpPr>
        <p:spPr>
          <a:xfrm>
            <a:off x="10263000" y="2035712"/>
            <a:ext cx="1548000" cy="432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 defTabSz="228600">
              <a:spcAft>
                <a:spcPts val="200"/>
              </a:spcAft>
            </a:pPr>
            <a:r>
              <a:rPr lang="pt-BR" sz="900" b="1" dirty="0"/>
              <a:t>Julia Amado</a:t>
            </a:r>
            <a:endParaRPr lang="pt-BR" sz="900" b="1" noProof="0" dirty="0"/>
          </a:p>
          <a:p>
            <a:pPr defTabSz="228600">
              <a:spcAft>
                <a:spcPts val="200"/>
              </a:spcAft>
            </a:pPr>
            <a:r>
              <a:rPr lang="pt-BR" sz="800" dirty="0" err="1">
                <a:solidFill>
                  <a:schemeClr val="accent1"/>
                </a:solidFill>
              </a:rPr>
              <a:t>Advisor</a:t>
            </a:r>
            <a:r>
              <a:rPr lang="pt-BR" sz="800" dirty="0">
                <a:solidFill>
                  <a:schemeClr val="accent1"/>
                </a:solidFill>
              </a:rPr>
              <a:t> Sênior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7FEC1F-A954-0420-67D3-2A303487BE68}"/>
              </a:ext>
            </a:extLst>
          </p:cNvPr>
          <p:cNvCxnSpPr>
            <a:cxnSpLocks/>
          </p:cNvCxnSpPr>
          <p:nvPr/>
        </p:nvCxnSpPr>
        <p:spPr>
          <a:xfrm>
            <a:off x="4997809" y="1702998"/>
            <a:ext cx="681319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040B5D-F142-C149-A81F-46016048B64B}"/>
              </a:ext>
            </a:extLst>
          </p:cNvPr>
          <p:cNvSpPr txBox="1"/>
          <p:nvPr/>
        </p:nvSpPr>
        <p:spPr>
          <a:xfrm>
            <a:off x="7468341" y="1610665"/>
            <a:ext cx="1872126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defTabSz="228600">
              <a:spcAft>
                <a:spcPts val="300"/>
              </a:spcAft>
              <a:defRPr sz="1400">
                <a:latin typeface="+mj-lt"/>
              </a:defRPr>
            </a:lvl1pPr>
          </a:lstStyle>
          <a:p>
            <a:pPr algn="ctr"/>
            <a:r>
              <a:rPr lang="pt-BR" sz="1200"/>
              <a:t>Comitê Consultivo</a:t>
            </a:r>
            <a:endParaRPr lang="pt-BR" sz="12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367E941-2A3F-4792-4965-9A3BAC4BD5CA}"/>
              </a:ext>
            </a:extLst>
          </p:cNvPr>
          <p:cNvSpPr/>
          <p:nvPr/>
        </p:nvSpPr>
        <p:spPr>
          <a:xfrm>
            <a:off x="5082792" y="2035712"/>
            <a:ext cx="432000" cy="432000"/>
          </a:xfrm>
          <a:prstGeom prst="ellipse">
            <a:avLst/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pt-BR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7DF8CF-6D76-718E-C1B3-98BF329248E9}"/>
              </a:ext>
            </a:extLst>
          </p:cNvPr>
          <p:cNvSpPr txBox="1"/>
          <p:nvPr/>
        </p:nvSpPr>
        <p:spPr>
          <a:xfrm>
            <a:off x="5052000" y="5263283"/>
            <a:ext cx="2088000" cy="10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Bef>
                <a:spcPts val="600"/>
              </a:spcBef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&lt; complementar 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349D03-9AF4-5B89-F2C7-E9AFD7EF3B9D}"/>
              </a:ext>
            </a:extLst>
          </p:cNvPr>
          <p:cNvSpPr txBox="1"/>
          <p:nvPr/>
        </p:nvSpPr>
        <p:spPr>
          <a:xfrm>
            <a:off x="2716500" y="5263283"/>
            <a:ext cx="2088000" cy="10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Bef>
                <a:spcPts val="600"/>
              </a:spcBef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&lt; complementar 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C17232-3A03-849A-88E3-62143A2BF978}"/>
              </a:ext>
            </a:extLst>
          </p:cNvPr>
          <p:cNvSpPr txBox="1"/>
          <p:nvPr/>
        </p:nvSpPr>
        <p:spPr>
          <a:xfrm>
            <a:off x="921000" y="4672843"/>
            <a:ext cx="1548000" cy="432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 defTabSz="228600">
              <a:spcAft>
                <a:spcPts val="200"/>
              </a:spcAft>
            </a:pPr>
            <a:r>
              <a:rPr lang="pt-BR" sz="900" b="1" dirty="0"/>
              <a:t>André Fleury</a:t>
            </a:r>
            <a:endParaRPr lang="pt-BR" sz="900" b="1" noProof="0" dirty="0"/>
          </a:p>
          <a:p>
            <a:pPr defTabSz="228600">
              <a:spcAft>
                <a:spcPts val="200"/>
              </a:spcAft>
            </a:pPr>
            <a:r>
              <a:rPr lang="pt-BR" sz="800" dirty="0">
                <a:solidFill>
                  <a:schemeClr val="accent1"/>
                </a:solidFill>
              </a:rPr>
              <a:t>Diretor Executivo Sênior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1CE0B9-382E-5892-82AE-3E2161FDDD4B}"/>
              </a:ext>
            </a:extLst>
          </p:cNvPr>
          <p:cNvSpPr txBox="1"/>
          <p:nvPr/>
        </p:nvSpPr>
        <p:spPr>
          <a:xfrm>
            <a:off x="381000" y="5263283"/>
            <a:ext cx="2088000" cy="10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Bef>
                <a:spcPts val="600"/>
              </a:spcBef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&lt; complementar 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36F13C-D5B7-58BE-E460-5EF1726B85CB}"/>
              </a:ext>
            </a:extLst>
          </p:cNvPr>
          <p:cNvSpPr txBox="1"/>
          <p:nvPr/>
        </p:nvSpPr>
        <p:spPr>
          <a:xfrm>
            <a:off x="7387500" y="5263283"/>
            <a:ext cx="2088000" cy="10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Bef>
                <a:spcPts val="600"/>
              </a:spcBef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Líder das Plataformas SaaS Accenture</a:t>
            </a:r>
          </a:p>
          <a:p>
            <a:pPr algn="l" defTabSz="228600">
              <a:spcBef>
                <a:spcPts val="600"/>
              </a:spcBef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+15 anos de experiência em consultoria de tecnologia e transformações digitais</a:t>
            </a:r>
          </a:p>
          <a:p>
            <a:pPr algn="l" defTabSz="228600">
              <a:spcBef>
                <a:spcPts val="600"/>
              </a:spcBef>
            </a:pPr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Possui Mestrado em Economia na FGV e Bacharelado em Administração FAAP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638208-427B-B8A3-E3E4-7E4AE8541A91}"/>
              </a:ext>
            </a:extLst>
          </p:cNvPr>
          <p:cNvCxnSpPr>
            <a:cxnSpLocks/>
          </p:cNvCxnSpPr>
          <p:nvPr/>
        </p:nvCxnSpPr>
        <p:spPr>
          <a:xfrm>
            <a:off x="381000" y="4340129"/>
            <a:ext cx="1143000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28B0DC2-1B2A-3E28-BDB1-A1A9A33A6838}"/>
              </a:ext>
            </a:extLst>
          </p:cNvPr>
          <p:cNvSpPr txBox="1"/>
          <p:nvPr/>
        </p:nvSpPr>
        <p:spPr>
          <a:xfrm>
            <a:off x="4437707" y="4247796"/>
            <a:ext cx="3316586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defTabSz="228600">
              <a:spcAft>
                <a:spcPts val="300"/>
              </a:spcAft>
              <a:defRPr sz="1400">
                <a:latin typeface="+mj-lt"/>
              </a:defRPr>
            </a:lvl1pPr>
          </a:lstStyle>
          <a:p>
            <a:pPr algn="ctr"/>
            <a:r>
              <a:rPr lang="pt-BR" sz="1200" dirty="0"/>
              <a:t>Especialistas Nacionais e Internacionais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64170E-CF86-32D3-E266-FFE7293F560E}"/>
              </a:ext>
            </a:extLst>
          </p:cNvPr>
          <p:cNvSpPr txBox="1"/>
          <p:nvPr/>
        </p:nvSpPr>
        <p:spPr>
          <a:xfrm>
            <a:off x="9723000" y="5263283"/>
            <a:ext cx="2088000" cy="108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228600">
              <a:spcBef>
                <a:spcPts val="600"/>
              </a:spcBef>
            </a:pPr>
            <a:r>
              <a:rPr lang="pt-BR" sz="900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Líder Américas: Serviços Financeiros</a:t>
            </a:r>
          </a:p>
          <a:p>
            <a:pPr algn="l" defTabSz="228600">
              <a:spcBef>
                <a:spcPts val="600"/>
              </a:spcBef>
            </a:pPr>
            <a:r>
              <a:rPr lang="pt-BR" sz="900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+30 anos de experiência em consultoria e inovação em serviços financeiros, incluindo transformação digital e digital banking</a:t>
            </a:r>
          </a:p>
          <a:p>
            <a:pPr algn="l" defTabSz="228600">
              <a:spcBef>
                <a:spcPts val="600"/>
              </a:spcBef>
            </a:pPr>
            <a:r>
              <a:rPr lang="pt-BR" sz="900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Possui MBA pela Columbia </a:t>
            </a:r>
            <a:r>
              <a:rPr lang="pt-BR" sz="900" noProof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University</a:t>
            </a:r>
            <a:r>
              <a:rPr lang="pt-BR" sz="900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E3D35A-AB73-57F6-B59E-B0AE639C9C6B}"/>
              </a:ext>
            </a:extLst>
          </p:cNvPr>
          <p:cNvSpPr txBox="1"/>
          <p:nvPr/>
        </p:nvSpPr>
        <p:spPr>
          <a:xfrm>
            <a:off x="3256500" y="4672843"/>
            <a:ext cx="1548000" cy="432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 defTabSz="228600">
              <a:spcAft>
                <a:spcPts val="200"/>
              </a:spcAft>
            </a:pPr>
            <a:r>
              <a:rPr lang="pt-BR" sz="900" b="1" dirty="0"/>
              <a:t>Neife Araújo</a:t>
            </a:r>
            <a:endParaRPr lang="pt-BR" sz="900" b="1" noProof="0" dirty="0"/>
          </a:p>
          <a:p>
            <a:pPr defTabSz="228600">
              <a:spcAft>
                <a:spcPts val="200"/>
              </a:spcAft>
            </a:pPr>
            <a:r>
              <a:rPr lang="pt-BR" sz="800" dirty="0">
                <a:solidFill>
                  <a:schemeClr val="accent1"/>
                </a:solidFill>
              </a:rPr>
              <a:t>Diretor Executivo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3E19C4-E284-F369-BC4B-34731B2D8010}"/>
              </a:ext>
            </a:extLst>
          </p:cNvPr>
          <p:cNvSpPr txBox="1"/>
          <p:nvPr/>
        </p:nvSpPr>
        <p:spPr>
          <a:xfrm>
            <a:off x="5592000" y="4672843"/>
            <a:ext cx="1548000" cy="432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 defTabSz="228600">
              <a:spcAft>
                <a:spcPts val="200"/>
              </a:spcAft>
            </a:pPr>
            <a:r>
              <a:rPr lang="pt-BR" sz="900" b="1" dirty="0"/>
              <a:t>Marcus Bispo</a:t>
            </a:r>
            <a:endParaRPr lang="pt-BR" sz="900" b="1" noProof="0" dirty="0"/>
          </a:p>
          <a:p>
            <a:pPr defTabSz="228600">
              <a:spcAft>
                <a:spcPts val="200"/>
              </a:spcAft>
            </a:pPr>
            <a:r>
              <a:rPr lang="pt-BR" sz="800" dirty="0">
                <a:solidFill>
                  <a:schemeClr val="accent1"/>
                </a:solidFill>
              </a:rPr>
              <a:t>Diretor Executivo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F2C4E2-AA2E-57CE-8783-2CC45DB91AFB}"/>
              </a:ext>
            </a:extLst>
          </p:cNvPr>
          <p:cNvSpPr txBox="1"/>
          <p:nvPr/>
        </p:nvSpPr>
        <p:spPr>
          <a:xfrm>
            <a:off x="7927500" y="4672843"/>
            <a:ext cx="1548000" cy="432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 defTabSz="228600">
              <a:spcAft>
                <a:spcPts val="200"/>
              </a:spcAft>
            </a:pPr>
            <a:r>
              <a:rPr lang="pt-BR" sz="900" b="1" dirty="0"/>
              <a:t>Denis de Freitas</a:t>
            </a:r>
            <a:endParaRPr lang="pt-BR" sz="900" b="1" noProof="0" dirty="0"/>
          </a:p>
          <a:p>
            <a:pPr defTabSz="228600">
              <a:spcAft>
                <a:spcPts val="200"/>
              </a:spcAft>
            </a:pPr>
            <a:r>
              <a:rPr lang="pt-BR" sz="800" dirty="0">
                <a:solidFill>
                  <a:schemeClr val="accent1"/>
                </a:solidFill>
              </a:rPr>
              <a:t>Diretor Executivo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EA9CE1-E118-CFE6-117B-5D68949E500A}"/>
              </a:ext>
            </a:extLst>
          </p:cNvPr>
          <p:cNvSpPr txBox="1"/>
          <p:nvPr/>
        </p:nvSpPr>
        <p:spPr>
          <a:xfrm>
            <a:off x="10263000" y="4672843"/>
            <a:ext cx="1548000" cy="432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l" defTabSz="228600">
              <a:spcAft>
                <a:spcPts val="200"/>
              </a:spcAft>
            </a:pPr>
            <a:r>
              <a:rPr lang="pt-BR" sz="900" b="1" dirty="0"/>
              <a:t>Michael Abbott</a:t>
            </a:r>
            <a:endParaRPr lang="pt-BR" sz="900" b="1" noProof="0" dirty="0"/>
          </a:p>
          <a:p>
            <a:pPr defTabSz="228600">
              <a:spcAft>
                <a:spcPts val="200"/>
              </a:spcAft>
            </a:pPr>
            <a:r>
              <a:rPr lang="pt-BR" sz="800" dirty="0">
                <a:solidFill>
                  <a:schemeClr val="accent1"/>
                </a:solidFill>
              </a:rPr>
              <a:t>Diretor Executivo Sênior</a:t>
            </a:r>
          </a:p>
        </p:txBody>
      </p:sp>
      <p:pic>
        <p:nvPicPr>
          <p:cNvPr id="36" name="Picture 35" descr="A person wearing a suit and tie smiling at the camera&#10;&#10;Description generated with very high confidence">
            <a:extLst>
              <a:ext uri="{FF2B5EF4-FFF2-40B4-BE49-F238E27FC236}">
                <a16:creationId xmlns:a16="http://schemas.microsoft.com/office/drawing/2014/main" id="{E4EBBC9F-3236-2260-A942-83BB43B944F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1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8089"/>
          <a:stretch/>
        </p:blipFill>
        <p:spPr>
          <a:xfrm>
            <a:off x="381000" y="4672843"/>
            <a:ext cx="432000" cy="432000"/>
          </a:xfrm>
          <a:prstGeom prst="ellipse">
            <a:avLst/>
          </a:prstGeom>
          <a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pic>
      <p:pic>
        <p:nvPicPr>
          <p:cNvPr id="37" name="Picture 36" descr="A person in a suit&#10;&#10;AI-generated content may be incorrect.">
            <a:extLst>
              <a:ext uri="{FF2B5EF4-FFF2-40B4-BE49-F238E27FC236}">
                <a16:creationId xmlns:a16="http://schemas.microsoft.com/office/drawing/2014/main" id="{A45396AA-5909-49A7-DDE3-FE7B03F7276F}"/>
              </a:ext>
            </a:extLst>
          </p:cNvPr>
          <p:cNvPicPr>
            <a:picLocks noChangeAspect="1"/>
          </p:cNvPicPr>
          <p:nvPr/>
        </p:nvPicPr>
        <p:blipFill>
          <a:blip r:embed="rId12">
            <a:grayscl/>
          </a:blip>
          <a:stretch>
            <a:fillRect/>
          </a:stretch>
        </p:blipFill>
        <p:spPr>
          <a:xfrm>
            <a:off x="2716500" y="4672843"/>
            <a:ext cx="432000" cy="432000"/>
          </a:xfrm>
          <a:prstGeom prst="ellipse">
            <a:avLst/>
          </a:prstGeom>
          <a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pic>
      <p:pic>
        <p:nvPicPr>
          <p:cNvPr id="38" name="Picture 37" descr="A person standing in a room with many tables and chairs&#10;&#10;AI-generated content may be incorrect.">
            <a:extLst>
              <a:ext uri="{FF2B5EF4-FFF2-40B4-BE49-F238E27FC236}">
                <a16:creationId xmlns:a16="http://schemas.microsoft.com/office/drawing/2014/main" id="{E91091C1-F31A-02B0-425D-0BF50BFBC46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grayscl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l="15069" t="31052" r="20640" b="4658"/>
          <a:stretch/>
        </p:blipFill>
        <p:spPr>
          <a:xfrm>
            <a:off x="7386150" y="2035712"/>
            <a:ext cx="432000" cy="432000"/>
          </a:xfrm>
          <a:prstGeom prst="ellipse">
            <a:avLst/>
          </a:prstGeom>
          <a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pic>
      <p:pic>
        <p:nvPicPr>
          <p:cNvPr id="39" name="Picture 38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145AED70-BA72-299C-0B93-4D7D422BE542}"/>
              </a:ext>
            </a:extLst>
          </p:cNvPr>
          <p:cNvPicPr>
            <a:picLocks noChangeAspect="1"/>
          </p:cNvPicPr>
          <p:nvPr/>
        </p:nvPicPr>
        <p:blipFill>
          <a:blip r:embed="rId15">
            <a:grayscl/>
          </a:blip>
          <a:stretch>
            <a:fillRect/>
          </a:stretch>
        </p:blipFill>
        <p:spPr>
          <a:xfrm>
            <a:off x="9670951" y="2035712"/>
            <a:ext cx="432000" cy="432000"/>
          </a:xfrm>
          <a:prstGeom prst="ellipse">
            <a:avLst/>
          </a:prstGeom>
          <a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pic>
      <p:pic>
        <p:nvPicPr>
          <p:cNvPr id="40" name="Picture 39" descr="A person smiling for a picture&#10;&#10;AI-generated content may be incorrect.">
            <a:extLst>
              <a:ext uri="{FF2B5EF4-FFF2-40B4-BE49-F238E27FC236}">
                <a16:creationId xmlns:a16="http://schemas.microsoft.com/office/drawing/2014/main" id="{B28D0395-4626-837B-E2C0-5DBDA353234B}"/>
              </a:ext>
            </a:extLst>
          </p:cNvPr>
          <p:cNvPicPr>
            <a:picLocks noChangeAspect="1"/>
          </p:cNvPicPr>
          <p:nvPr/>
        </p:nvPicPr>
        <p:blipFill>
          <a:blip r:embed="rId16">
            <a:grayscl/>
          </a:blip>
          <a:stretch>
            <a:fillRect/>
          </a:stretch>
        </p:blipFill>
        <p:spPr>
          <a:xfrm>
            <a:off x="5082792" y="4672843"/>
            <a:ext cx="432000" cy="432000"/>
          </a:xfrm>
          <a:prstGeom prst="ellipse">
            <a:avLst/>
          </a:prstGeom>
          <a:blipFill>
            <a:blip r:embed="rId3" cstate="print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</p:pic>
      <p:sp>
        <p:nvSpPr>
          <p:cNvPr id="41" name="Content Placeholder 17">
            <a:extLst>
              <a:ext uri="{FF2B5EF4-FFF2-40B4-BE49-F238E27FC236}">
                <a16:creationId xmlns:a16="http://schemas.microsoft.com/office/drawing/2014/main" id="{CEF0DC33-8B60-1484-18C6-5EE1A1F629AE}"/>
              </a:ext>
            </a:extLst>
          </p:cNvPr>
          <p:cNvSpPr txBox="1">
            <a:spLocks/>
          </p:cNvSpPr>
          <p:nvPr/>
        </p:nvSpPr>
        <p:spPr>
          <a:xfrm>
            <a:off x="706722" y="6488234"/>
            <a:ext cx="8279016" cy="19831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173463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32000" indent="-216000" algn="l" defTabSz="1734634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333" b="0" i="0" kern="1200" cap="none" baseline="0">
                <a:solidFill>
                  <a:srgbClr val="404040"/>
                </a:solidFill>
                <a:latin typeface="+mn-lt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648000" indent="-216000" algn="l" defTabSz="1734634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/>
              <a:defRPr sz="1333" b="0" i="0" kern="1200" cap="none" baseline="0">
                <a:solidFill>
                  <a:srgbClr val="404040"/>
                </a:solidFill>
                <a:latin typeface="+mn-lt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864000" indent="-216000" algn="l" defTabSz="1734634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333" b="0" i="0" kern="1200" cap="none" baseline="0">
                <a:solidFill>
                  <a:srgbClr val="404040"/>
                </a:solidFill>
                <a:latin typeface="+mn-lt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80000" indent="-216000" algn="l" defTabSz="1734634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333" b="0" i="0" kern="1200" cap="none" baseline="0">
                <a:solidFill>
                  <a:srgbClr val="404040"/>
                </a:solidFill>
                <a:latin typeface="+mn-lt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594" indent="-182029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/>
              <a:defRPr sz="2133" b="0" i="0" kern="1200" cap="none" baseline="0">
                <a:solidFill>
                  <a:schemeClr val="tx2"/>
                </a:solidFill>
                <a:latin typeface="+mn-lt"/>
                <a:ea typeface="Arial Bold" charset="0"/>
                <a:cs typeface="Arial Bold" charset="0"/>
              </a:defRPr>
            </a:lvl6pPr>
            <a:lvl7pPr marL="0" indent="0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None/>
              <a:defRPr sz="1867" b="1" i="0" kern="1200" cap="none" baseline="0">
                <a:solidFill>
                  <a:schemeClr val="tx1"/>
                </a:solidFill>
                <a:latin typeface="+mn-lt"/>
                <a:ea typeface="Arial Bold" charset="0"/>
                <a:cs typeface="Arial Bold" charset="0"/>
              </a:defRPr>
            </a:lvl7pPr>
            <a:lvl8pPr marL="0" indent="0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None/>
              <a:defRPr sz="1867" b="0" i="0" kern="1200" cap="none" baseline="0">
                <a:solidFill>
                  <a:schemeClr val="tx1"/>
                </a:solidFill>
                <a:latin typeface="+mn-lt"/>
                <a:ea typeface="Arial Bold" charset="0"/>
                <a:cs typeface="Arial Bold" charset="0"/>
              </a:defRPr>
            </a:lvl8pPr>
            <a:lvl9pPr marL="192613" indent="-192613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/>
              <a:defRPr sz="1867" b="0" i="0" kern="1200" cap="none" baseline="0">
                <a:solidFill>
                  <a:schemeClr val="tx1"/>
                </a:solidFill>
                <a:latin typeface="+mn-lt"/>
                <a:ea typeface="Arial Black" charset="0"/>
                <a:cs typeface="Arial Black" charset="0"/>
              </a:defRPr>
            </a:lvl9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rPr>
              <a:t>Fonte: Elaboração</a:t>
            </a:r>
            <a:r>
              <a:rPr lang="pt-BR" dirty="0">
                <a:solidFill>
                  <a:srgbClr val="000000">
                    <a:lumMod val="50000"/>
                    <a:lumOff val="50000"/>
                  </a:srgbClr>
                </a:solidFill>
              </a:rPr>
              <a:t> Accenture.</a:t>
            </a:r>
            <a:endParaRPr kumimoji="0" lang="pt-BR" sz="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Graphik" panose="020B0503030202060203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861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AB4E39-E30E-FE93-5468-AC30FEF3C9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22CC-C406-A8CC-9585-FDF8E782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5200" y="6488234"/>
            <a:ext cx="4114800" cy="198318"/>
          </a:xfrm>
        </p:spPr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73F8-AB97-C846-60CB-202117F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E802C8-6229-F9CD-D8EB-539C5F8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76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 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Graphik">
      <a:majorFont>
        <a:latin typeface="Graphik Semibold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PPT_Tmplt_Graphik_210225_Fixed_Accessible.potx" id="{80BF15C9-A5DA-472C-9F1E-82F4EBB43D59}" vid="{02DD174B-CE7A-418B-90DA-AC9D16AAE59C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B95095-D3DE-4DE5-BB17-E1EF8BB2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Acc_PPT_Template_Graphik</Template>
  <TotalTime>68</TotalTime>
  <Words>248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Graphik</vt:lpstr>
      <vt:lpstr>Graphik Semibold</vt:lpstr>
      <vt:lpstr>Accenture Template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Accenture PowerPoint Template 16x9 Graphik</dc:subject>
  <dc:creator>Graciotti, Brenno</dc:creator>
  <cp:lastModifiedBy>Graciotti, Brenno</cp:lastModifiedBy>
  <cp:revision>5</cp:revision>
  <cp:lastPrinted>2020-11-17T04:05:48Z</cp:lastPrinted>
  <dcterms:created xsi:type="dcterms:W3CDTF">2023-07-17T21:32:38Z</dcterms:created>
  <dcterms:modified xsi:type="dcterms:W3CDTF">2025-10-31T23:46:45Z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