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168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946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34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215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7282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37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985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14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969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882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5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703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163" y="1124744"/>
            <a:ext cx="6509349" cy="1470025"/>
          </a:xfrm>
        </p:spPr>
        <p:txBody>
          <a:bodyPr/>
          <a:lstStyle/>
          <a:p>
            <a:pPr algn="r"/>
            <a:r>
              <a:rPr lang="pt-BR" b="1" dirty="0" err="1" smtClean="0">
                <a:solidFill>
                  <a:schemeClr val="accent3">
                    <a:lumMod val="50000"/>
                  </a:schemeClr>
                </a:solidFill>
              </a:rPr>
              <a:t>HTTPConnection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2612504"/>
            <a:ext cx="6048672" cy="88850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Programação para Dispositivos Móveis</a:t>
            </a:r>
          </a:p>
          <a:p>
            <a:pPr algn="r"/>
            <a:r>
              <a:rPr lang="pt-BR">
                <a:solidFill>
                  <a:schemeClr val="bg1">
                    <a:lumMod val="65000"/>
                  </a:schemeClr>
                </a:solidFill>
              </a:rPr>
              <a:t>Josias 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</a:rPr>
              <a:t>Paes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04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39642"/>
            <a:ext cx="5688632" cy="5801726"/>
          </a:xfrm>
        </p:spPr>
      </p:pic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9394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710944"/>
          </a:xfrm>
        </p:spPr>
        <p:txBody>
          <a:bodyPr>
            <a:noAutofit/>
          </a:bodyPr>
          <a:lstStyle/>
          <a:p>
            <a:r>
              <a:rPr lang="pt-BR" sz="2000" dirty="0" smtClean="0"/>
              <a:t>Reproduza o exemplo acima!</a:t>
            </a:r>
          </a:p>
          <a:p>
            <a:r>
              <a:rPr lang="pt-BR" sz="2000" dirty="0" smtClean="0"/>
              <a:t>Pegue com o professor as classes Connection e </a:t>
            </a:r>
            <a:r>
              <a:rPr lang="pt-BR" sz="2000" smtClean="0"/>
              <a:t>HttpHelper</a:t>
            </a:r>
            <a:endParaRPr lang="pt-BR" sz="2000" dirty="0"/>
          </a:p>
          <a:p>
            <a:pPr algn="just"/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 Vamos </a:t>
            </a:r>
            <a:r>
              <a:rPr lang="pt-BR" sz="4000" b="1" smtClean="0"/>
              <a:t>praticar (30 </a:t>
            </a:r>
            <a:r>
              <a:rPr lang="pt-BR" sz="4000" b="1" dirty="0" smtClean="0"/>
              <a:t>min)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3159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/>
          <a:lstStyle/>
          <a:p>
            <a:r>
              <a:rPr lang="pt-BR" dirty="0" smtClean="0"/>
              <a:t>HTTP Connection</a:t>
            </a:r>
          </a:p>
          <a:p>
            <a:pPr lvl="1"/>
            <a:r>
              <a:rPr lang="pt-BR" dirty="0" smtClean="0"/>
              <a:t>Classe Connection</a:t>
            </a:r>
          </a:p>
          <a:p>
            <a:pPr lvl="1"/>
            <a:r>
              <a:rPr lang="pt-BR" dirty="0" smtClean="0"/>
              <a:t>Classe </a:t>
            </a:r>
            <a:r>
              <a:rPr lang="pt-BR" dirty="0" err="1" smtClean="0"/>
              <a:t>HTTPHelper</a:t>
            </a:r>
            <a:endParaRPr lang="pt-BR" dirty="0" smtClean="0"/>
          </a:p>
          <a:p>
            <a:pPr lvl="1"/>
            <a:r>
              <a:rPr lang="pt-BR" dirty="0" err="1" smtClean="0"/>
              <a:t>AsyncTask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AGENDA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33836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Atualmente </a:t>
            </a:r>
            <a:r>
              <a:rPr lang="pt-BR" sz="2000" dirty="0"/>
              <a:t>os dispositivos móveis são claramente ferramentas de acesso a internet.</a:t>
            </a:r>
          </a:p>
          <a:p>
            <a:pPr marL="0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 smtClean="0"/>
              <a:t>Devido </a:t>
            </a:r>
            <a:r>
              <a:rPr lang="pt-BR" sz="2000" dirty="0"/>
              <a:t>a </a:t>
            </a:r>
            <a:r>
              <a:rPr lang="pt-BR" sz="2000" dirty="0" smtClean="0"/>
              <a:t>característica </a:t>
            </a:r>
            <a:r>
              <a:rPr lang="pt-BR" sz="2000" dirty="0"/>
              <a:t>de ubiquidade (em qualquer lugar) as aplicações mobile tornam-se cada vez mais dependentes dessa arquitetura.</a:t>
            </a:r>
          </a:p>
          <a:p>
            <a:pPr marL="0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  <a:p>
            <a:r>
              <a:rPr lang="pt-BR" sz="2000" dirty="0" smtClean="0"/>
              <a:t>Aplicações </a:t>
            </a:r>
            <a:r>
              <a:rPr lang="pt-BR" sz="2000" dirty="0"/>
              <a:t>hoje em sua grande maioria necessita de conexão com a internet para envio ou captura de informação.</a:t>
            </a:r>
          </a:p>
          <a:p>
            <a:pPr marL="0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  <a:p>
            <a:r>
              <a:rPr lang="pt-BR" sz="2000" b="1" dirty="0" smtClean="0"/>
              <a:t>Como isso acontece?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3752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Autofit/>
          </a:bodyPr>
          <a:lstStyle/>
          <a:p>
            <a:r>
              <a:rPr lang="pt-BR" sz="2000" dirty="0" smtClean="0"/>
              <a:t>A solução mais atualizada é </a:t>
            </a:r>
            <a:r>
              <a:rPr lang="pt-BR" sz="2000" dirty="0"/>
              <a:t>o acesso a serviços remotos na WEB através do </a:t>
            </a:r>
            <a:r>
              <a:rPr lang="pt-BR" sz="2000" dirty="0" smtClean="0"/>
              <a:t>protocolo </a:t>
            </a:r>
            <a:r>
              <a:rPr lang="pt-BR" sz="2000" dirty="0"/>
              <a:t>HTTP.</a:t>
            </a:r>
          </a:p>
          <a:p>
            <a:pPr lvl="1"/>
            <a:r>
              <a:rPr lang="pt-BR" sz="2000" dirty="0" smtClean="0"/>
              <a:t>Assim </a:t>
            </a:r>
            <a:r>
              <a:rPr lang="pt-BR" sz="2000" dirty="0"/>
              <a:t>como qualquer aplicação, no </a:t>
            </a:r>
            <a:r>
              <a:rPr lang="pt-BR" sz="2000" dirty="0" err="1"/>
              <a:t>Android</a:t>
            </a:r>
            <a:r>
              <a:rPr lang="pt-BR" sz="2000" dirty="0"/>
              <a:t> é </a:t>
            </a:r>
            <a:r>
              <a:rPr lang="pt-BR" sz="2000" dirty="0" smtClean="0"/>
              <a:t>possível </a:t>
            </a:r>
            <a:r>
              <a:rPr lang="pt-BR" sz="2000" dirty="0"/>
              <a:t>consumir </a:t>
            </a:r>
            <a:r>
              <a:rPr lang="pt-BR" sz="2000" dirty="0" smtClean="0"/>
              <a:t>serviços </a:t>
            </a:r>
            <a:r>
              <a:rPr lang="pt-BR" sz="2000" dirty="0"/>
              <a:t>da WEB.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Para que nossas aplicações consigam consumir informações da WEB, precisaremos </a:t>
            </a:r>
            <a:r>
              <a:rPr lang="pt-BR" sz="2000" dirty="0"/>
              <a:t>de uma classe de conexão, uma classe de tratamento de informações e uma thread de execução.</a:t>
            </a:r>
          </a:p>
          <a:p>
            <a:pPr lvl="1"/>
            <a:r>
              <a:rPr lang="pt-BR" sz="2000" b="1" dirty="0" smtClean="0"/>
              <a:t>Classe </a:t>
            </a:r>
            <a:r>
              <a:rPr lang="pt-BR" sz="2000" b="1" dirty="0"/>
              <a:t>de </a:t>
            </a:r>
            <a:r>
              <a:rPr lang="pt-BR" sz="2000" b="1" dirty="0" smtClean="0"/>
              <a:t>conexão</a:t>
            </a:r>
            <a:r>
              <a:rPr lang="pt-BR" sz="2000" dirty="0" smtClean="0"/>
              <a:t>: </a:t>
            </a:r>
            <a:r>
              <a:rPr lang="pt-BR" sz="2000" dirty="0"/>
              <a:t>é </a:t>
            </a:r>
            <a:r>
              <a:rPr lang="pt-BR" sz="2000" dirty="0" smtClean="0"/>
              <a:t>responsável </a:t>
            </a:r>
            <a:r>
              <a:rPr lang="pt-BR" sz="2000" dirty="0"/>
              <a:t>por realizar as solicitações aos serviços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C</a:t>
            </a:r>
            <a:r>
              <a:rPr lang="pt-BR" sz="2000" b="1" dirty="0" smtClean="0"/>
              <a:t>lasse </a:t>
            </a:r>
            <a:r>
              <a:rPr lang="pt-BR" sz="2000" b="1" dirty="0"/>
              <a:t>de tratamento de </a:t>
            </a:r>
            <a:r>
              <a:rPr lang="pt-BR" sz="2000" b="1" dirty="0" smtClean="0"/>
              <a:t>informações</a:t>
            </a:r>
            <a:r>
              <a:rPr lang="pt-BR" sz="2000" dirty="0" smtClean="0"/>
              <a:t>: </a:t>
            </a:r>
            <a:r>
              <a:rPr lang="pt-BR" sz="2000" dirty="0"/>
              <a:t>é </a:t>
            </a:r>
            <a:r>
              <a:rPr lang="pt-BR" sz="2000" dirty="0" smtClean="0"/>
              <a:t>responsável </a:t>
            </a:r>
            <a:r>
              <a:rPr lang="pt-BR" sz="2000" dirty="0"/>
              <a:t>por tratar as informações que possam vir como resposta do serviço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T</a:t>
            </a:r>
            <a:r>
              <a:rPr lang="pt-BR" sz="2000" b="1" dirty="0" smtClean="0"/>
              <a:t>hread</a:t>
            </a:r>
            <a:r>
              <a:rPr lang="pt-BR" sz="2000" dirty="0" smtClean="0"/>
              <a:t>: </a:t>
            </a:r>
            <a:r>
              <a:rPr lang="pt-BR" sz="2000" dirty="0"/>
              <a:t>é utilizada para conseguir tratar a </a:t>
            </a:r>
            <a:r>
              <a:rPr lang="pt-BR" sz="2000" dirty="0" smtClean="0"/>
              <a:t>concorrência </a:t>
            </a:r>
            <a:r>
              <a:rPr lang="pt-BR" sz="2000" dirty="0"/>
              <a:t>de processos solicitados ao sistema.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39410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Mas porque Threads???</a:t>
            </a:r>
          </a:p>
          <a:p>
            <a:pPr algn="just"/>
            <a:r>
              <a:rPr lang="pt-BR" sz="2000" dirty="0" smtClean="0"/>
              <a:t>As </a:t>
            </a:r>
            <a:r>
              <a:rPr lang="pt-BR" sz="2000" dirty="0" err="1" smtClean="0"/>
              <a:t>activitys</a:t>
            </a:r>
            <a:r>
              <a:rPr lang="pt-BR" sz="2000" dirty="0" smtClean="0"/>
              <a:t> de uma aplicação em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 são controladas por uma </a:t>
            </a:r>
            <a:r>
              <a:rPr lang="pt-BR" sz="2000" dirty="0" err="1" smtClean="0"/>
              <a:t>engine</a:t>
            </a:r>
            <a:r>
              <a:rPr lang="pt-BR" sz="2000" dirty="0" smtClean="0"/>
              <a:t> denominada UI threads (threads de interface com o usuário).</a:t>
            </a:r>
          </a:p>
          <a:p>
            <a:pPr algn="just"/>
            <a:r>
              <a:rPr lang="pt-BR" sz="2000" dirty="0" smtClean="0"/>
              <a:t>Sempre que uma tela estiver sendo exibida, uma UI thread estará ativa.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problema é:</a:t>
            </a:r>
          </a:p>
          <a:p>
            <a:pPr lvl="1" algn="just"/>
            <a:r>
              <a:rPr lang="pt-BR" sz="2000" dirty="0" smtClean="0"/>
              <a:t>Uma vez que exista um processo em execução é possível realizar a execução de outro processo simultaneamente?</a:t>
            </a:r>
          </a:p>
          <a:p>
            <a:pPr lvl="2" algn="just"/>
            <a:r>
              <a:rPr lang="pt-BR" sz="2000" b="1" dirty="0" smtClean="0"/>
              <a:t>Sem tratamento não!</a:t>
            </a:r>
          </a:p>
          <a:p>
            <a:pPr lvl="1" algn="just"/>
            <a:r>
              <a:rPr lang="pt-BR" sz="2000" dirty="0" smtClean="0"/>
              <a:t>Realizar uma conexão com a internet é um processo iniciado geralmente por uma </a:t>
            </a:r>
            <a:r>
              <a:rPr lang="pt-BR" sz="2000" dirty="0" err="1" smtClean="0"/>
              <a:t>activity</a:t>
            </a:r>
            <a:r>
              <a:rPr lang="pt-BR" sz="2000" dirty="0" smtClean="0"/>
              <a:t>, ou seja, um processo iniciando outro processo. É possível?</a:t>
            </a:r>
          </a:p>
          <a:p>
            <a:pPr lvl="2" algn="just"/>
            <a:r>
              <a:rPr lang="pt-BR" sz="2000" b="1" dirty="0" smtClean="0"/>
              <a:t>SIM! Mas precisamos tratar.</a:t>
            </a:r>
          </a:p>
          <a:p>
            <a:pPr lvl="1" algn="just"/>
            <a:r>
              <a:rPr lang="pt-BR" sz="2000" dirty="0" smtClean="0"/>
              <a:t>A melhor forma de solucionar o problema é utilizando threads tratando assim a concorrência dos processos.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</p:spTree>
    <p:extLst>
      <p:ext uri="{BB962C8B-B14F-4D97-AF65-F5344CB8AC3E}">
        <p14:creationId xmlns="" xmlns:p14="http://schemas.microsoft.com/office/powerpoint/2010/main" val="2032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23337"/>
            <a:ext cx="5992062" cy="68113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7504" y="116632"/>
            <a:ext cx="461665" cy="64807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dirty="0"/>
              <a:t> A classe de conexão - Connection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517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classe de tratamento - </a:t>
            </a:r>
            <a:r>
              <a:rPr lang="pt-BR" sz="2000" dirty="0" err="1"/>
              <a:t>HTTPHelper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76234"/>
            <a:ext cx="6722090" cy="3540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1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A Thread - Tarefa </a:t>
            </a:r>
            <a:r>
              <a:rPr lang="pt-BR" sz="2000" b="1" dirty="0"/>
              <a:t>Assíncrona 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AsyncTask</a:t>
            </a:r>
            <a:r>
              <a:rPr lang="pt-BR" sz="2000" b="1" dirty="0" smtClean="0"/>
              <a:t>)</a:t>
            </a:r>
            <a:endParaRPr lang="pt-BR" sz="2000" b="1" dirty="0"/>
          </a:p>
          <a:p>
            <a:endParaRPr lang="pt-BR" sz="2000" dirty="0" smtClean="0"/>
          </a:p>
          <a:p>
            <a:r>
              <a:rPr lang="pt-BR" sz="2000" dirty="0" smtClean="0"/>
              <a:t>Esta </a:t>
            </a:r>
            <a:r>
              <a:rPr lang="pt-BR" sz="2000" dirty="0"/>
              <a:t>classe permite realizar operações de fundo e publicar os resultados no segmento de interface do usuário sem ter que manipular threads manualmente.</a:t>
            </a:r>
          </a:p>
          <a:p>
            <a:endParaRPr lang="pt-BR" sz="2000" dirty="0" smtClean="0"/>
          </a:p>
          <a:p>
            <a:r>
              <a:rPr lang="pt-BR" sz="2000" dirty="0" smtClean="0"/>
              <a:t>Uma </a:t>
            </a:r>
            <a:r>
              <a:rPr lang="pt-BR" sz="2000" dirty="0"/>
              <a:t>tarefa assíncrona é definida por um cálculo que é executado em uma thread em segundo plano e cujo resultado é publicado na thread da UI.</a:t>
            </a:r>
          </a:p>
          <a:p>
            <a:pPr lvl="1"/>
            <a:r>
              <a:rPr lang="pt-BR" sz="1600" dirty="0" smtClean="0"/>
              <a:t>Consequentemente </a:t>
            </a:r>
            <a:r>
              <a:rPr lang="pt-BR" sz="1600" dirty="0"/>
              <a:t>ela é uma thread</a:t>
            </a:r>
          </a:p>
          <a:p>
            <a:endParaRPr lang="pt-BR" sz="2000" dirty="0"/>
          </a:p>
          <a:p>
            <a:r>
              <a:rPr lang="pt-BR" sz="2000" dirty="0" smtClean="0"/>
              <a:t>Uma </a:t>
            </a:r>
            <a:r>
              <a:rPr lang="pt-BR" sz="2000" dirty="0"/>
              <a:t>tarefa assíncrona é definida por três tipos genéricos: </a:t>
            </a:r>
            <a:r>
              <a:rPr lang="pt-BR" sz="2000" dirty="0" err="1"/>
              <a:t>Params</a:t>
            </a:r>
            <a:r>
              <a:rPr lang="pt-BR" sz="2000" dirty="0"/>
              <a:t>, </a:t>
            </a:r>
            <a:r>
              <a:rPr lang="pt-BR" sz="2000" dirty="0" err="1"/>
              <a:t>Progress</a:t>
            </a:r>
            <a:r>
              <a:rPr lang="pt-BR" sz="2000" dirty="0"/>
              <a:t>, </a:t>
            </a:r>
            <a:r>
              <a:rPr lang="pt-BR" sz="2000" dirty="0" err="1"/>
              <a:t>Result</a:t>
            </a:r>
            <a:endParaRPr lang="pt-BR" sz="2000" dirty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Também é </a:t>
            </a:r>
            <a:r>
              <a:rPr lang="pt-BR" sz="2000" dirty="0"/>
              <a:t>divida em 3 passos principais: </a:t>
            </a:r>
            <a:r>
              <a:rPr lang="pt-BR" sz="2000" dirty="0" err="1"/>
              <a:t>onPreExecute</a:t>
            </a:r>
            <a:r>
              <a:rPr lang="pt-BR" sz="2000" dirty="0"/>
              <a:t>, </a:t>
            </a:r>
            <a:r>
              <a:rPr lang="pt-BR" sz="2000" dirty="0" err="1"/>
              <a:t>doInBackground</a:t>
            </a:r>
            <a:r>
              <a:rPr lang="pt-BR" sz="2000" dirty="0"/>
              <a:t> e </a:t>
            </a:r>
            <a:r>
              <a:rPr lang="pt-BR" sz="2000" dirty="0" err="1"/>
              <a:t>onPostExecute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398713"/>
            <a:ext cx="6418967" cy="262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6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classe </a:t>
            </a:r>
            <a:r>
              <a:rPr lang="pt-BR" sz="2000" dirty="0" err="1"/>
              <a:t>AsyncTask</a:t>
            </a:r>
            <a:r>
              <a:rPr lang="pt-BR" sz="2000" dirty="0"/>
              <a:t> é totalmente distinta das classes Connection e </a:t>
            </a:r>
            <a:r>
              <a:rPr lang="pt-BR" sz="2000" dirty="0" err="1"/>
              <a:t>HTTPHelper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E</a:t>
            </a:r>
            <a:r>
              <a:rPr lang="pt-BR" sz="2000" dirty="0" smtClean="0"/>
              <a:t>la </a:t>
            </a:r>
            <a:r>
              <a:rPr lang="pt-BR" sz="2000" dirty="0"/>
              <a:t>é apenas uma aliada para facilitar o uso das mesmas.</a:t>
            </a:r>
          </a:p>
          <a:p>
            <a:pPr algn="just"/>
            <a:r>
              <a:rPr lang="pt-BR" sz="2000" dirty="0" smtClean="0"/>
              <a:t>Vamos </a:t>
            </a:r>
            <a:r>
              <a:rPr lang="pt-BR" sz="2000" dirty="0"/>
              <a:t>ver como unir os poderes e realizar conexões HTTP.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HTTP Connection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61" y="2803240"/>
            <a:ext cx="5893790" cy="3960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64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429</Words>
  <Application>Microsoft Office PowerPoint</Application>
  <PresentationFormat>Apresentação na tela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HTTPConnection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josias</dc:creator>
  <cp:lastModifiedBy>JosiasJr</cp:lastModifiedBy>
  <cp:revision>185</cp:revision>
  <dcterms:created xsi:type="dcterms:W3CDTF">2011-12-20T12:51:02Z</dcterms:created>
  <dcterms:modified xsi:type="dcterms:W3CDTF">2013-07-25T13:08:39Z</dcterms:modified>
</cp:coreProperties>
</file>