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4" r:id="rId23"/>
    <p:sldId id="279" r:id="rId24"/>
    <p:sldId id="288" r:id="rId25"/>
    <p:sldId id="287" r:id="rId26"/>
    <p:sldId id="295" r:id="rId27"/>
    <p:sldId id="296" r:id="rId28"/>
    <p:sldId id="297" r:id="rId29"/>
    <p:sldId id="298" r:id="rId30"/>
    <p:sldId id="30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97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genymotion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86" y="315901"/>
            <a:ext cx="7772400" cy="827083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Módulo 01</a:t>
            </a:r>
            <a:endParaRPr lang="pt-BR" b="1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1794" y="6215082"/>
            <a:ext cx="6400800" cy="642918"/>
          </a:xfrm>
        </p:spPr>
        <p:txBody>
          <a:bodyPr/>
          <a:lstStyle/>
          <a:p>
            <a:pPr algn="r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Prof. Josias Paes</a:t>
            </a:r>
            <a:endParaRPr lang="pt-BR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r>
              <a:rPr lang="pt-BR" sz="2400" dirty="0" smtClean="0"/>
              <a:t>O elemento chave da plataforma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é a máquina virtual </a:t>
            </a:r>
            <a:r>
              <a:rPr lang="pt-BR" sz="2400" dirty="0" err="1" smtClean="0"/>
              <a:t>Dalvik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Ao invés de usar uma versão da máquina virtual Java, tal como o Java ME, ele usa a sua própria máquina virtual.</a:t>
            </a:r>
          </a:p>
          <a:p>
            <a:endParaRPr lang="pt-BR" sz="2400" dirty="0" smtClean="0"/>
          </a:p>
          <a:p>
            <a:r>
              <a:rPr lang="pt-BR" sz="2400" dirty="0" smtClean="0"/>
              <a:t>A máquina virtual </a:t>
            </a:r>
            <a:r>
              <a:rPr lang="pt-BR" sz="2400" dirty="0" err="1" smtClean="0"/>
              <a:t>Dalvik</a:t>
            </a:r>
            <a:r>
              <a:rPr lang="pt-BR" sz="2400" dirty="0" smtClean="0"/>
              <a:t> possui as seguintes características:</a:t>
            </a:r>
          </a:p>
          <a:p>
            <a:pPr lvl="1"/>
            <a:r>
              <a:rPr lang="pt-BR" sz="2400" dirty="0" smtClean="0"/>
              <a:t>Poder existir múltiplas instâncias da máquina virtual simultaneamente;</a:t>
            </a:r>
          </a:p>
          <a:p>
            <a:pPr lvl="1"/>
            <a:r>
              <a:rPr lang="pt-BR" sz="2400" dirty="0" smtClean="0"/>
              <a:t>Baixo consumo de memória;</a:t>
            </a:r>
          </a:p>
          <a:p>
            <a:pPr lvl="1"/>
            <a:r>
              <a:rPr lang="pt-BR" sz="2400" dirty="0" smtClean="0"/>
              <a:t>Mais eficiente do que uma máquina virtual Java.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5" name="Espaço Reservado para Conteúdo 4" descr="gato_assustad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2931324"/>
            <a:ext cx="5686436" cy="2998006"/>
          </a:xfrm>
        </p:spPr>
      </p:pic>
      <p:sp>
        <p:nvSpPr>
          <p:cNvPr id="6" name="Texto explicativo retangular com cantos arredondados 5"/>
          <p:cNvSpPr/>
          <p:nvPr/>
        </p:nvSpPr>
        <p:spPr>
          <a:xfrm>
            <a:off x="142844" y="1500174"/>
            <a:ext cx="6572296" cy="928694"/>
          </a:xfrm>
          <a:prstGeom prst="wedgeRoundRectCallout">
            <a:avLst>
              <a:gd name="adj1" fmla="val -6517"/>
              <a:gd name="adj2" fmla="val 15109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Então, se não existe uma máquina virtual Java,</a:t>
            </a:r>
          </a:p>
          <a:p>
            <a:pPr algn="ctr"/>
            <a:r>
              <a:rPr lang="pt-BR" b="1" dirty="0" smtClean="0"/>
              <a:t>como o código Java para o </a:t>
            </a:r>
            <a:r>
              <a:rPr lang="pt-BR" b="1" dirty="0" err="1" smtClean="0"/>
              <a:t>Android</a:t>
            </a:r>
            <a:r>
              <a:rPr lang="pt-BR" b="1" dirty="0" smtClean="0"/>
              <a:t> funciona???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r>
              <a:rPr lang="pt-BR" sz="2400" dirty="0" smtClean="0"/>
              <a:t>No nível mais alto, o código gerado para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é código Java (</a:t>
            </a:r>
            <a:r>
              <a:rPr lang="pt-BR" sz="2400" dirty="0" err="1" smtClean="0"/>
              <a:t>bytecode</a:t>
            </a:r>
            <a:r>
              <a:rPr lang="pt-BR" sz="2400" dirty="0" smtClean="0"/>
              <a:t>).</a:t>
            </a:r>
          </a:p>
          <a:p>
            <a:endParaRPr lang="pt-BR" sz="2400" dirty="0" smtClean="0"/>
          </a:p>
          <a:p>
            <a:r>
              <a:rPr lang="pt-BR" sz="2400" dirty="0" smtClean="0"/>
              <a:t>Porém, o </a:t>
            </a:r>
            <a:r>
              <a:rPr lang="pt-BR" sz="2400" dirty="0" err="1" smtClean="0"/>
              <a:t>bytecode</a:t>
            </a:r>
            <a:r>
              <a:rPr lang="pt-BR" sz="2400" dirty="0" smtClean="0"/>
              <a:t> </a:t>
            </a:r>
            <a:r>
              <a:rPr lang="pt-BR" sz="2400" dirty="0" err="1" smtClean="0"/>
              <a:t>java</a:t>
            </a:r>
            <a:r>
              <a:rPr lang="pt-BR" sz="2400" dirty="0" smtClean="0"/>
              <a:t> é transformado em uma representação similar, mas diferente, chamada de </a:t>
            </a:r>
            <a:r>
              <a:rPr lang="pt-BR" sz="2400" i="1" dirty="0" err="1" smtClean="0"/>
              <a:t>Dalvik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Executable</a:t>
            </a:r>
            <a:r>
              <a:rPr lang="pt-BR" sz="2400" i="1" dirty="0" smtClean="0"/>
              <a:t> ou </a:t>
            </a:r>
            <a:r>
              <a:rPr lang="pt-BR" sz="2400" i="1" dirty="0" err="1" smtClean="0"/>
              <a:t>dex</a:t>
            </a:r>
            <a:r>
              <a:rPr lang="pt-BR" sz="2400" i="1" dirty="0" smtClean="0"/>
              <a:t> files.</a:t>
            </a:r>
          </a:p>
          <a:p>
            <a:endParaRPr lang="pt-BR" sz="2400" i="1" dirty="0" smtClean="0"/>
          </a:p>
          <a:p>
            <a:r>
              <a:rPr lang="pt-BR" sz="2400" dirty="0" smtClean="0"/>
              <a:t>Os arquivos </a:t>
            </a:r>
            <a:r>
              <a:rPr lang="pt-BR" sz="2400" i="1" dirty="0" err="1" smtClean="0"/>
              <a:t>dex</a:t>
            </a:r>
            <a:r>
              <a:rPr lang="pt-BR" sz="2400" i="1" dirty="0" smtClean="0"/>
              <a:t> são executados dentro da maquina virtual </a:t>
            </a:r>
            <a:r>
              <a:rPr lang="pt-BR" sz="2400" dirty="0" err="1" smtClean="0"/>
              <a:t>Dalvik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O conjunto de arquivos </a:t>
            </a:r>
            <a:r>
              <a:rPr lang="pt-BR" sz="2400" i="1" dirty="0" err="1" smtClean="0"/>
              <a:t>dex</a:t>
            </a:r>
            <a:r>
              <a:rPr lang="pt-BR" sz="2400" i="1" dirty="0" smtClean="0"/>
              <a:t>, geram um arquivo </a:t>
            </a:r>
            <a:r>
              <a:rPr lang="pt-BR" sz="2400" i="1" dirty="0" err="1" smtClean="0"/>
              <a:t>apk</a:t>
            </a:r>
            <a:r>
              <a:rPr lang="pt-BR" sz="2400" i="1" dirty="0" smtClean="0"/>
              <a:t> (</a:t>
            </a:r>
            <a:r>
              <a:rPr lang="pt-BR" sz="2400" i="1" dirty="0" err="1" smtClean="0"/>
              <a:t>Android</a:t>
            </a:r>
            <a:r>
              <a:rPr lang="pt-BR" sz="2400" i="1" dirty="0" smtClean="0"/>
              <a:t> </a:t>
            </a:r>
            <a:r>
              <a:rPr lang="pt-BR" sz="2400" dirty="0" smtClean="0"/>
              <a:t>Package), que é instalador propriamente dito.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6" name="Espaço Reservado para Conteúdo 5" descr="6-24205-yellow-man-final-135224724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56" y="1059759"/>
            <a:ext cx="5524522" cy="5041797"/>
          </a:xfrm>
        </p:spPr>
      </p:pic>
      <p:pic>
        <p:nvPicPr>
          <p:cNvPr id="7" name="Imagem 6" descr="android-fragmentation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28670"/>
            <a:ext cx="1759129" cy="93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4" name="Espaço Reservado para Conteúdo 3" descr="a049ffd11a7umyuy.jp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1285860"/>
            <a:ext cx="2571768" cy="4572033"/>
          </a:xfrm>
        </p:spPr>
      </p:pic>
      <p:pic>
        <p:nvPicPr>
          <p:cNvPr id="5" name="Imagem 4" descr="android-4.2-homescreen-screenshot-nexus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1785926"/>
            <a:ext cx="5143504" cy="32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Uma </a:t>
            </a:r>
            <a:r>
              <a:rPr lang="pt-BR" sz="2400" b="1" dirty="0" err="1" smtClean="0"/>
              <a:t>Activity</a:t>
            </a:r>
            <a:r>
              <a:rPr lang="pt-BR" sz="2400" dirty="0" smtClean="0"/>
              <a:t> é simplesmente a representação das telas nas aplicações </a:t>
            </a:r>
            <a:r>
              <a:rPr lang="pt-BR" sz="2400" dirty="0" err="1" smtClean="0"/>
              <a:t>Android</a:t>
            </a:r>
            <a:endParaRPr lang="pt-BR" sz="2400" dirty="0" smtClean="0"/>
          </a:p>
          <a:p>
            <a:pPr algn="just"/>
            <a:endParaRPr lang="pt-BR" sz="1100" dirty="0" smtClean="0"/>
          </a:p>
          <a:p>
            <a:pPr algn="just"/>
            <a:r>
              <a:rPr lang="pt-BR" sz="2400" dirty="0" smtClean="0"/>
              <a:t>É criada estendendo a classe </a:t>
            </a:r>
            <a:r>
              <a:rPr lang="pt-BR" sz="2400" b="1" dirty="0" err="1" smtClean="0"/>
              <a:t>Activity</a:t>
            </a:r>
            <a:endParaRPr lang="pt-BR" sz="2400" b="1" dirty="0" smtClean="0"/>
          </a:p>
          <a:p>
            <a:pPr algn="just"/>
            <a:endParaRPr lang="pt-BR" sz="1100" b="1" dirty="0" smtClean="0"/>
          </a:p>
          <a:p>
            <a:pPr algn="just"/>
            <a:r>
              <a:rPr lang="pt-BR" sz="2400" dirty="0" smtClean="0"/>
              <a:t>Aplicações reais serão compostas de várias </a:t>
            </a:r>
            <a:r>
              <a:rPr lang="pt-BR" sz="2400" b="1" dirty="0" err="1" smtClean="0"/>
              <a:t>Activities</a:t>
            </a:r>
            <a:r>
              <a:rPr lang="pt-BR" sz="2400" dirty="0" smtClean="0"/>
              <a:t> (ex: Organizador Pessoal, </a:t>
            </a:r>
            <a:r>
              <a:rPr lang="pt-BR" sz="2400" dirty="0" err="1" smtClean="0"/>
              <a:t>Localizador</a:t>
            </a:r>
            <a:r>
              <a:rPr lang="pt-BR" sz="2400" dirty="0" smtClean="0"/>
              <a:t> Geográfico, Lista de Tarefas,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pPr algn="just"/>
            <a:endParaRPr lang="pt-BR" sz="1100" dirty="0" smtClean="0"/>
          </a:p>
          <a:p>
            <a:r>
              <a:rPr lang="pt-BR" sz="2400" dirty="0" smtClean="0"/>
              <a:t>Em um projeto real, provavelmente você usará varias </a:t>
            </a:r>
            <a:r>
              <a:rPr lang="pt-BR" sz="2400" dirty="0" err="1" smtClean="0"/>
              <a:t>activities</a:t>
            </a:r>
            <a:r>
              <a:rPr lang="pt-BR" sz="2400" dirty="0" smtClean="0"/>
              <a:t>, onde cada uma representará uma tela.</a:t>
            </a:r>
          </a:p>
          <a:p>
            <a:endParaRPr lang="pt-BR" sz="1100" dirty="0" smtClean="0"/>
          </a:p>
          <a:p>
            <a:r>
              <a:rPr lang="pt-BR" sz="2400" dirty="0" smtClean="0"/>
              <a:t>A </a:t>
            </a:r>
            <a:r>
              <a:rPr lang="pt-BR" sz="2400" dirty="0" err="1" smtClean="0"/>
              <a:t>activity</a:t>
            </a:r>
            <a:r>
              <a:rPr lang="pt-BR" sz="2400" dirty="0" smtClean="0"/>
              <a:t> é um dos componentes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mais utilizados em uma aplicação.</a:t>
            </a:r>
            <a:endParaRPr lang="pt-BR" sz="2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ptur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714488"/>
            <a:ext cx="8044234" cy="3306525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ctivity_lifecycle-229x3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71934" y="0"/>
            <a:ext cx="5072098" cy="6960045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000108"/>
            <a:ext cx="5686436" cy="535785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 é bastante flexível em relação à criação de layouts.</a:t>
            </a:r>
          </a:p>
          <a:p>
            <a:r>
              <a:rPr lang="pt-BR" sz="2000" dirty="0" smtClean="0"/>
              <a:t>O layout das interfaces de usuário (tela) podem ser feitos, no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de duas maneiras:</a:t>
            </a:r>
          </a:p>
          <a:p>
            <a:pPr lvl="1"/>
            <a:r>
              <a:rPr lang="pt-BR" sz="2000" dirty="0" smtClean="0"/>
              <a:t>Programaticamente, muito parecido com o SWING - Java.</a:t>
            </a:r>
          </a:p>
          <a:p>
            <a:pPr lvl="1"/>
            <a:r>
              <a:rPr lang="pt-BR" sz="2000" dirty="0" smtClean="0"/>
              <a:t>Declarativamente, por meio de um arquivo XML.</a:t>
            </a:r>
          </a:p>
          <a:p>
            <a:r>
              <a:rPr lang="pt-BR" sz="2000" dirty="0" smtClean="0"/>
              <a:t>Este arquivo de XML com o layout deve estar na pasta 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res</a:t>
            </a:r>
            <a:r>
              <a:rPr lang="pt-BR" sz="2000" i="1" dirty="0" smtClean="0"/>
              <a:t>/layout.</a:t>
            </a:r>
            <a:endParaRPr lang="pt-BR" sz="2000" dirty="0"/>
          </a:p>
        </p:txBody>
      </p:sp>
      <p:pic>
        <p:nvPicPr>
          <p:cNvPr id="8" name="Imagem 7" descr="layou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5326100" y="2302758"/>
            <a:ext cx="4334762" cy="2586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aptur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7502" y="1857364"/>
            <a:ext cx="7988996" cy="2786078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Agenda</a:t>
            </a:r>
            <a:endParaRPr lang="pt-BR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/>
          </a:bodyPr>
          <a:lstStyle/>
          <a:p>
            <a:r>
              <a:rPr lang="pt-BR" dirty="0" smtClean="0"/>
              <a:t>Conhecendo o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pPr lvl="1"/>
            <a:r>
              <a:rPr lang="pt-BR" dirty="0" err="1" smtClean="0"/>
              <a:t>Activity</a:t>
            </a:r>
            <a:endParaRPr lang="pt-BR" dirty="0" smtClean="0"/>
          </a:p>
          <a:p>
            <a:pPr lvl="1"/>
            <a:r>
              <a:rPr lang="pt-BR" dirty="0" err="1" smtClean="0"/>
              <a:t>Intent</a:t>
            </a:r>
            <a:endParaRPr lang="pt-BR" dirty="0" smtClean="0"/>
          </a:p>
          <a:p>
            <a:pPr lvl="1"/>
            <a:r>
              <a:rPr lang="pt-BR" dirty="0" err="1" smtClean="0"/>
              <a:t>Service</a:t>
            </a:r>
            <a:endParaRPr lang="pt-BR" dirty="0" smtClean="0"/>
          </a:p>
          <a:p>
            <a:pPr lvl="1"/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endParaRPr lang="pt-BR" dirty="0" smtClean="0"/>
          </a:p>
          <a:p>
            <a:pPr lvl="1"/>
            <a:r>
              <a:rPr lang="pt-BR" dirty="0" smtClean="0"/>
              <a:t>Broadcast </a:t>
            </a:r>
            <a:r>
              <a:rPr lang="pt-BR" dirty="0" err="1" smtClean="0"/>
              <a:t>Receiver</a:t>
            </a:r>
            <a:endParaRPr lang="pt-BR" dirty="0" smtClean="0"/>
          </a:p>
          <a:p>
            <a:r>
              <a:rPr lang="pt-BR" dirty="0" smtClean="0"/>
              <a:t>Ambiente de Desenvolvimento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acaco_assustado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2821974"/>
            <a:ext cx="6715174" cy="2678728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42844" y="1357298"/>
            <a:ext cx="6572296" cy="928694"/>
          </a:xfrm>
          <a:prstGeom prst="wedgeRoundRectCallout">
            <a:avLst>
              <a:gd name="adj1" fmla="val -3694"/>
              <a:gd name="adj2" fmla="val 14396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Como irei utilizar no código Java um componente de interface que foi criado em um XML ???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r>
              <a:rPr lang="pt-BR" sz="2400" dirty="0" smtClean="0"/>
              <a:t>Para obter a referência de um objeto </a:t>
            </a:r>
            <a:r>
              <a:rPr lang="pt-BR" sz="2400" i="1" dirty="0" err="1" smtClean="0"/>
              <a:t>View</a:t>
            </a:r>
            <a:r>
              <a:rPr lang="pt-BR" sz="2400" i="1" dirty="0" smtClean="0"/>
              <a:t> criado por XML, </a:t>
            </a:r>
            <a:r>
              <a:rPr lang="pt-BR" sz="2400" dirty="0" smtClean="0"/>
              <a:t>utilizamos a classe R.</a:t>
            </a:r>
          </a:p>
          <a:p>
            <a:endParaRPr lang="pt-BR" sz="2400" dirty="0" smtClean="0"/>
          </a:p>
          <a:p>
            <a:r>
              <a:rPr lang="pt-BR" sz="2400" dirty="0" smtClean="0"/>
              <a:t>A classe R é uma classe que possui métodos estáticos com as referências de todos os objetos criados via XML.</a:t>
            </a:r>
          </a:p>
          <a:p>
            <a:endParaRPr lang="pt-BR" sz="2400" dirty="0" smtClean="0"/>
          </a:p>
          <a:p>
            <a:r>
              <a:rPr lang="pt-BR" sz="2400" dirty="0" smtClean="0"/>
              <a:t>As estradas estáticas são criadas automaticamente graças ao </a:t>
            </a:r>
            <a:r>
              <a:rPr lang="pt-BR" sz="2400" dirty="0" err="1" smtClean="0"/>
              <a:t>plugin</a:t>
            </a:r>
            <a:r>
              <a:rPr lang="pt-BR" sz="2400" dirty="0" smtClean="0"/>
              <a:t> ADT, instalado no eclipse.</a:t>
            </a:r>
          </a:p>
          <a:p>
            <a:endParaRPr lang="pt-BR" sz="2400" dirty="0" smtClean="0"/>
          </a:p>
          <a:p>
            <a:r>
              <a:rPr lang="pt-BR" sz="2400" dirty="0" smtClean="0"/>
              <a:t>Toda alteração no XML, será automaticamente replicado na classe R.</a:t>
            </a:r>
          </a:p>
          <a:p>
            <a:endParaRPr lang="pt-BR" sz="2400" dirty="0" smtClean="0"/>
          </a:p>
          <a:p>
            <a:pPr algn="ctr"/>
            <a:r>
              <a:rPr lang="pt-BR" sz="2400" dirty="0" smtClean="0"/>
              <a:t>Esta classe </a:t>
            </a:r>
            <a:r>
              <a:rPr lang="pt-BR" sz="2400" b="1" dirty="0" smtClean="0">
                <a:solidFill>
                  <a:srgbClr val="FF0000"/>
                </a:solidFill>
              </a:rPr>
              <a:t>NUNCA deve ser alterada manualmente.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Activity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Intent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7" name="Imagem 6" descr="0807190009351with-i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076" y="2786058"/>
            <a:ext cx="3217594" cy="3038341"/>
          </a:xfrm>
          <a:prstGeom prst="rect">
            <a:avLst/>
          </a:prstGeom>
        </p:spPr>
      </p:pic>
      <p:sp>
        <p:nvSpPr>
          <p:cNvPr id="8" name="Texto explicativo retangular com cantos arredondados 7"/>
          <p:cNvSpPr/>
          <p:nvPr/>
        </p:nvSpPr>
        <p:spPr>
          <a:xfrm>
            <a:off x="4000464" y="1357298"/>
            <a:ext cx="2857552" cy="928694"/>
          </a:xfrm>
          <a:prstGeom prst="wedgeRoundRectCallout">
            <a:avLst>
              <a:gd name="adj1" fmla="val -41400"/>
              <a:gd name="adj2" fmla="val 19533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???????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Uma </a:t>
            </a:r>
            <a:r>
              <a:rPr lang="pt-BR" sz="2400" b="1" dirty="0" err="1" smtClean="0"/>
              <a:t>Intent</a:t>
            </a:r>
            <a:r>
              <a:rPr lang="pt-BR" sz="2400" dirty="0" smtClean="0"/>
              <a:t> é um mecanismo para descrever uma ação específica.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Por exemplo: </a:t>
            </a:r>
          </a:p>
          <a:p>
            <a:pPr lvl="1" algn="just"/>
            <a:r>
              <a:rPr lang="pt-BR" sz="2400" dirty="0" smtClean="0"/>
              <a:t>Enviar um email!</a:t>
            </a:r>
          </a:p>
          <a:p>
            <a:pPr lvl="1" algn="just"/>
            <a:r>
              <a:rPr lang="pt-BR" sz="2400" dirty="0" smtClean="0"/>
              <a:t>Trocar de tela</a:t>
            </a:r>
          </a:p>
          <a:p>
            <a:pPr lvl="1" algn="just"/>
            <a:r>
              <a:rPr lang="pt-BR" sz="2400" dirty="0" smtClean="0"/>
              <a:t>Acessar uma URL</a:t>
            </a:r>
          </a:p>
          <a:p>
            <a:pPr lvl="1" algn="just"/>
            <a:endParaRPr lang="pt-BR" sz="2400" dirty="0" smtClean="0"/>
          </a:p>
          <a:p>
            <a:pPr algn="just"/>
            <a:r>
              <a:rPr lang="pt-BR" sz="2400" dirty="0" smtClean="0"/>
              <a:t>Se a sua aplicação precisa realizar ações como estas você pode invocar uma </a:t>
            </a:r>
            <a:r>
              <a:rPr lang="pt-BR" sz="2400" b="1" dirty="0" err="1" smtClean="0"/>
              <a:t>Intent</a:t>
            </a:r>
            <a:r>
              <a:rPr lang="pt-BR" sz="2400" b="1" dirty="0" smtClean="0"/>
              <a:t> </a:t>
            </a:r>
            <a:r>
              <a:rPr lang="pt-BR" sz="2400" dirty="0" smtClean="0"/>
              <a:t>para realizar esta tarefa.</a:t>
            </a:r>
          </a:p>
          <a:p>
            <a:pPr algn="just"/>
            <a:endParaRPr lang="pt-BR" sz="2400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Intent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oney_making_ideas_content_provider-300x2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80" y="1607338"/>
            <a:ext cx="4714898" cy="3536174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Content</a:t>
            </a:r>
            <a:r>
              <a:rPr lang="pt-BR" sz="22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Provider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Um </a:t>
            </a:r>
            <a:r>
              <a:rPr lang="pt-BR" sz="2000" b="1" dirty="0" err="1" smtClean="0"/>
              <a:t>Content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Provider</a:t>
            </a:r>
            <a:r>
              <a:rPr lang="pt-BR" sz="2000" b="1" dirty="0" smtClean="0"/>
              <a:t> </a:t>
            </a:r>
            <a:r>
              <a:rPr lang="pt-BR" sz="2000" dirty="0" smtClean="0"/>
              <a:t>é um conjunto de dados inseridos em uma API personalizada para leitura e escrita.</a:t>
            </a:r>
          </a:p>
          <a:p>
            <a:pPr algn="just"/>
            <a:endParaRPr lang="pt-BR" sz="2000" b="1" dirty="0" smtClean="0"/>
          </a:p>
          <a:p>
            <a:pPr algn="just"/>
            <a:r>
              <a:rPr lang="pt-BR" sz="2000" dirty="0" smtClean="0"/>
              <a:t>Por exemplo: </a:t>
            </a:r>
          </a:p>
          <a:p>
            <a:pPr lvl="1" algn="just"/>
            <a:r>
              <a:rPr lang="pt-BR" sz="2000" dirty="0" smtClean="0"/>
              <a:t>Google </a:t>
            </a:r>
            <a:r>
              <a:rPr lang="pt-BR" sz="2000" dirty="0" err="1" smtClean="0"/>
              <a:t>Contacts</a:t>
            </a:r>
            <a:r>
              <a:rPr lang="pt-BR" sz="2000" dirty="0" smtClean="0"/>
              <a:t>!</a:t>
            </a:r>
          </a:p>
          <a:p>
            <a:pPr lvl="2" algn="just"/>
            <a:r>
              <a:rPr lang="pt-BR" sz="2000" dirty="0" smtClean="0"/>
              <a:t>O Google prover um </a:t>
            </a:r>
            <a:r>
              <a:rPr lang="pt-BR" sz="2000" b="1" dirty="0" err="1" smtClean="0"/>
              <a:t>Content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Provider</a:t>
            </a:r>
            <a:r>
              <a:rPr lang="pt-BR" sz="2000" b="1" dirty="0" smtClean="0"/>
              <a:t> </a:t>
            </a:r>
            <a:r>
              <a:rPr lang="pt-BR" sz="2000" dirty="0" smtClean="0"/>
              <a:t> de contatos que possui informações tais como nome, endereço, número de telefone etc. Isso pode ser compartilhado em qualquer aplicação que precise utilizar estes contatos.</a:t>
            </a:r>
          </a:p>
          <a:p>
            <a:pPr lvl="1" algn="just"/>
            <a:endParaRPr lang="pt-BR" sz="2000" b="1" dirty="0" smtClean="0"/>
          </a:p>
          <a:p>
            <a:pPr lvl="1" algn="just"/>
            <a:r>
              <a:rPr lang="pt-BR" sz="2000" dirty="0" smtClean="0"/>
              <a:t>Uma Base de dados de sua aplicação</a:t>
            </a:r>
          </a:p>
          <a:p>
            <a:pPr lvl="2" algn="just"/>
            <a:r>
              <a:rPr lang="pt-BR" sz="2000" dirty="0" smtClean="0"/>
              <a:t>Sua aplicação pode conter um </a:t>
            </a:r>
            <a:r>
              <a:rPr lang="pt-BR" sz="2000" b="1" dirty="0" err="1" smtClean="0"/>
              <a:t>Content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Provider</a:t>
            </a:r>
            <a:r>
              <a:rPr lang="pt-BR" sz="2000" dirty="0" smtClean="0"/>
              <a:t> para prover acesso a suas informações por outra aplicação.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Content</a:t>
            </a:r>
            <a:r>
              <a:rPr lang="pt-BR" sz="22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Provider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broadca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1714488"/>
            <a:ext cx="7286676" cy="3424738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Broadcast </a:t>
            </a: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Receiver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/>
              <a:t>Um dispositivo qualquer, durante o seu funcionamento dispara diversos "eventos", como por exemplo iniciar uma ligação, finalizar uma ligação, receber um SMS, enfim, o tempo todo o </a:t>
            </a:r>
            <a:r>
              <a:rPr lang="pt-BR" sz="2000" dirty="0" err="1" smtClean="0"/>
              <a:t>S.O.</a:t>
            </a:r>
            <a:r>
              <a:rPr lang="pt-BR" sz="2000" dirty="0" smtClean="0"/>
              <a:t> do aparelho está realizando alguma operação.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Na plataforma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, todas aplicações podem ser capazes de “escutar” esses eventos e respondê-los. Isso é feito através dos </a:t>
            </a:r>
            <a:r>
              <a:rPr lang="pt-BR" sz="2000" dirty="0" err="1" smtClean="0"/>
              <a:t>BroadcastReceiver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 </a:t>
            </a:r>
            <a:r>
              <a:rPr lang="pt-BR" sz="2000" dirty="0" err="1" smtClean="0"/>
              <a:t>BroadcastReceiver</a:t>
            </a:r>
            <a:r>
              <a:rPr lang="pt-BR" sz="2000" dirty="0" smtClean="0"/>
              <a:t> não utiliza interface gráfica e não se comunica diretamente com o usuário, pelo contrário, ele é executado em segundo plano sem que o usuário perceba.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Building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</a:t>
            </a:r>
            <a:r>
              <a:rPr lang="pt-BR" sz="36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Blocks</a:t>
            </a:r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/>
            </a:r>
            <a:b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</a:br>
            <a:r>
              <a:rPr lang="pt-BR" sz="22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 Broadcast </a:t>
            </a:r>
            <a:r>
              <a:rPr lang="pt-BR" sz="2200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Receiver</a:t>
            </a:r>
            <a:endParaRPr lang="pt-BR" sz="22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8" name="Espaço Reservado para Conteúdo 7" descr="eclipse-logo-whi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3" y="1142984"/>
            <a:ext cx="2785018" cy="1718214"/>
          </a:xfrm>
        </p:spPr>
      </p:pic>
      <p:pic>
        <p:nvPicPr>
          <p:cNvPr id="9" name="Imagem 8" descr="androidTo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1142984"/>
            <a:ext cx="1553236" cy="170210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928926" y="1214422"/>
            <a:ext cx="857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+</a:t>
            </a:r>
            <a:endParaRPr lang="pt-BR" sz="8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857620" y="2643182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ADT</a:t>
            </a:r>
            <a:endParaRPr lang="pt-BR" sz="4800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29256" y="1214422"/>
            <a:ext cx="857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+</a:t>
            </a:r>
            <a:endParaRPr lang="pt-BR" sz="8800" dirty="0"/>
          </a:p>
        </p:txBody>
      </p:sp>
      <p:pic>
        <p:nvPicPr>
          <p:cNvPr id="12" name="Imagem 11" descr="Captur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1571612"/>
            <a:ext cx="2641856" cy="714380"/>
          </a:xfrm>
          <a:prstGeom prst="rect">
            <a:avLst/>
          </a:prstGeom>
        </p:spPr>
      </p:pic>
      <p:pic>
        <p:nvPicPr>
          <p:cNvPr id="14" name="Imagem 13" descr="androidTo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1" y="3598135"/>
            <a:ext cx="1553236" cy="170210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928925" y="3669573"/>
            <a:ext cx="857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+</a:t>
            </a:r>
            <a:endParaRPr lang="pt-BR" sz="8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857619" y="5098333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ADT</a:t>
            </a:r>
            <a:endParaRPr lang="pt-BR" sz="4800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29255" y="3669573"/>
            <a:ext cx="857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+</a:t>
            </a:r>
            <a:endParaRPr lang="pt-BR" sz="8800" dirty="0"/>
          </a:p>
        </p:txBody>
      </p:sp>
      <p:pic>
        <p:nvPicPr>
          <p:cNvPr id="18" name="Imagem 17" descr="Captur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1" y="4026763"/>
            <a:ext cx="2641856" cy="714380"/>
          </a:xfrm>
          <a:prstGeom prst="rect">
            <a:avLst/>
          </a:prstGeom>
        </p:spPr>
      </p:pic>
      <p:pic>
        <p:nvPicPr>
          <p:cNvPr id="11266" name="Picture 2" descr="https://encrypted-tbn0.gstatic.com/images?q=tbn:ANd9GcRnx4T09wT15vqnSHembsXFx7kevsbSZ2EUPZr6rzme5TFZnEAPl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385762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Realizar o download e instalar o SDK do </a:t>
            </a:r>
            <a:r>
              <a:rPr lang="pt-BR" sz="2000" dirty="0" err="1" smtClean="0"/>
              <a:t>Android</a:t>
            </a:r>
            <a:r>
              <a:rPr lang="pt-BR" sz="2000" dirty="0" smtClean="0"/>
              <a:t> que está disponível no site </a:t>
            </a:r>
            <a:r>
              <a:rPr lang="pt-BR" sz="2000" dirty="0" smtClean="0">
                <a:solidFill>
                  <a:schemeClr val="tx2"/>
                </a:solidFill>
              </a:rPr>
              <a:t>http://developer.android.com/sdk/index.html</a:t>
            </a:r>
          </a:p>
          <a:p>
            <a:pPr algn="just">
              <a:buNone/>
            </a:pPr>
            <a:r>
              <a:rPr lang="pt-BR" sz="2000" dirty="0" smtClean="0"/>
              <a:t>	(Windows, Linux ou </a:t>
            </a:r>
            <a:r>
              <a:rPr lang="pt-BR" sz="2000" dirty="0" err="1" smtClean="0"/>
              <a:t>MacOS</a:t>
            </a:r>
            <a:r>
              <a:rPr lang="pt-BR" sz="2000" dirty="0" smtClean="0"/>
              <a:t> X)</a:t>
            </a:r>
          </a:p>
          <a:p>
            <a:endParaRPr lang="pt-BR" sz="2000" dirty="0"/>
          </a:p>
        </p:txBody>
      </p:sp>
      <p:pic>
        <p:nvPicPr>
          <p:cNvPr id="12" name="Imagem 11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204864"/>
            <a:ext cx="6961529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4" name="Espaço Reservado para Conteúdo 3" descr="android-bonec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6540" y="2345143"/>
            <a:ext cx="5258666" cy="2166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endParaRPr lang="pt-BR" sz="2000" dirty="0" smtClean="0">
              <a:hlinkClick r:id="rId2"/>
            </a:endParaRPr>
          </a:p>
          <a:p>
            <a:endParaRPr lang="pt-BR" sz="2000" dirty="0" smtClean="0">
              <a:hlinkClick r:id="rId2"/>
            </a:endParaRPr>
          </a:p>
          <a:p>
            <a:endParaRPr lang="pt-BR" sz="2000" dirty="0" smtClean="0">
              <a:hlinkClick r:id="rId2"/>
            </a:endParaRPr>
          </a:p>
          <a:p>
            <a:r>
              <a:rPr lang="pt-BR" dirty="0" smtClean="0"/>
              <a:t>Emulador de alta performance</a:t>
            </a:r>
          </a:p>
          <a:p>
            <a:r>
              <a:rPr lang="pt-BR" dirty="0" smtClean="0"/>
              <a:t>Download: </a:t>
            </a:r>
            <a:r>
              <a:rPr lang="pt-BR" sz="2800" dirty="0" smtClean="0">
                <a:hlinkClick r:id="rId2"/>
              </a:rPr>
              <a:t>http://www.genymotion.com/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Realizar cadastro no site</a:t>
            </a:r>
          </a:p>
          <a:p>
            <a:r>
              <a:rPr lang="pt-BR" sz="2800" dirty="0" smtClean="0"/>
              <a:t>Instalar versão com VB (Virtual Box)</a:t>
            </a:r>
          </a:p>
          <a:p>
            <a:r>
              <a:rPr lang="pt-BR" sz="2800" dirty="0" smtClean="0"/>
              <a:t>Instalar </a:t>
            </a:r>
            <a:r>
              <a:rPr lang="pt-BR" sz="2800" dirty="0" err="1" smtClean="0"/>
              <a:t>plugin</a:t>
            </a:r>
            <a:r>
              <a:rPr lang="pt-BR" sz="2800" dirty="0" smtClean="0"/>
              <a:t> do Eclipse</a:t>
            </a:r>
            <a:endParaRPr lang="pt-BR" sz="2800" dirty="0"/>
          </a:p>
        </p:txBody>
      </p:sp>
      <p:pic>
        <p:nvPicPr>
          <p:cNvPr id="4" name="Imagem 3" descr="Captur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071546"/>
            <a:ext cx="3362473" cy="909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rgbClr val="FF0000"/>
                </a:solidFill>
              </a:rPr>
              <a:t>ATENÇÃO!</a:t>
            </a:r>
          </a:p>
          <a:p>
            <a:pPr marL="0" indent="0" algn="ctr">
              <a:buNone/>
            </a:pPr>
            <a:r>
              <a:rPr lang="pt-BR" sz="1800" b="1" dirty="0" smtClean="0"/>
              <a:t>SEU SDK JÁ VIRÁ COM A ÚLTIMA VERSÃO DO ANDROID</a:t>
            </a:r>
          </a:p>
          <a:p>
            <a:pPr marL="0" indent="0" algn="ctr">
              <a:buNone/>
            </a:pPr>
            <a:r>
              <a:rPr lang="pt-BR" sz="1800" b="1" dirty="0" smtClean="0"/>
              <a:t>SE DESEJAR AS ÚLTIMAS VERSÕES SERÁ NECESSÁRIO ATUALIZAR O SDK</a:t>
            </a:r>
          </a:p>
          <a:p>
            <a:endParaRPr lang="pt-BR" sz="1800" dirty="0"/>
          </a:p>
        </p:txBody>
      </p:sp>
      <p:pic>
        <p:nvPicPr>
          <p:cNvPr id="5" name="Imagem 4" descr="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071678"/>
            <a:ext cx="6897321" cy="479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Estrutura do Projeto</a:t>
            </a:r>
          </a:p>
          <a:p>
            <a:endParaRPr lang="pt-BR" sz="1800" dirty="0"/>
          </a:p>
        </p:txBody>
      </p:sp>
      <p:pic>
        <p:nvPicPr>
          <p:cNvPr id="5" name="Imagem 4" descr="Captur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908720"/>
            <a:ext cx="3384376" cy="591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Classe R</a:t>
            </a:r>
          </a:p>
          <a:p>
            <a:endParaRPr lang="pt-BR" sz="1800" dirty="0"/>
          </a:p>
        </p:txBody>
      </p:sp>
      <p:pic>
        <p:nvPicPr>
          <p:cNvPr id="5" name="Espaço Reservado para Conteúdo 3" descr="helloactivity-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2168" y="1813425"/>
            <a:ext cx="6156176" cy="4501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/>
              <a:t>Drawable</a:t>
            </a:r>
            <a:endParaRPr lang="pt-BR" dirty="0" smtClean="0"/>
          </a:p>
          <a:p>
            <a:endParaRPr lang="pt-BR" sz="1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8" y="1000107"/>
            <a:ext cx="3000396" cy="5565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Strings </a:t>
            </a:r>
          </a:p>
          <a:p>
            <a:endParaRPr lang="pt-BR" sz="1800" dirty="0"/>
          </a:p>
        </p:txBody>
      </p:sp>
      <p:pic>
        <p:nvPicPr>
          <p:cNvPr id="5" name="Espaço Reservado para Conteúdo 3" descr="helloactivity-str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285992"/>
            <a:ext cx="9213635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/>
              <a:t>ManifestAndroid</a:t>
            </a:r>
            <a:endParaRPr lang="pt-BR" dirty="0" smtClean="0"/>
          </a:p>
          <a:p>
            <a:endParaRPr lang="pt-BR" sz="1800" dirty="0"/>
          </a:p>
        </p:txBody>
      </p:sp>
      <p:pic>
        <p:nvPicPr>
          <p:cNvPr id="6" name="Espaço Reservado para Conteúdo 3" descr="helloactivity-Manif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538" y="1916832"/>
            <a:ext cx="8715436" cy="3795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Ambiente de Desenvolvimento</a:t>
            </a:r>
            <a:endParaRPr lang="pt-BR" sz="3600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5" name="Espaço Reservado para Conteúdo 4" descr="log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214422"/>
            <a:ext cx="3571900" cy="2194167"/>
          </a:xfrm>
        </p:spPr>
      </p:pic>
      <p:pic>
        <p:nvPicPr>
          <p:cNvPr id="8" name="Imagem 7" descr="Captur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3643060"/>
            <a:ext cx="6143668" cy="2000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86" y="315901"/>
            <a:ext cx="7772400" cy="827083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Módulo 01</a:t>
            </a:r>
            <a:endParaRPr lang="pt-BR" b="1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1794" y="6215082"/>
            <a:ext cx="6400800" cy="642918"/>
          </a:xfrm>
        </p:spPr>
        <p:txBody>
          <a:bodyPr/>
          <a:lstStyle/>
          <a:p>
            <a:pPr algn="r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Prof. Josias Paes</a:t>
            </a:r>
            <a:endParaRPr lang="pt-BR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49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Projeto que inseriu a Google no ramo de desenvolvimento para dispositivos portáteis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Primeira plataforma totalmente Open Source no mundo da mobilidade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Está sendo mantida pela Open </a:t>
            </a:r>
            <a:r>
              <a:rPr lang="pt-BR" sz="2400" dirty="0" err="1" smtClean="0"/>
              <a:t>Handset</a:t>
            </a:r>
            <a:r>
              <a:rPr lang="pt-BR" sz="2400" dirty="0" smtClean="0"/>
              <a:t> </a:t>
            </a:r>
            <a:r>
              <a:rPr lang="pt-BR" sz="2400" dirty="0" err="1" smtClean="0"/>
              <a:t>Alliance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Grupo de Empresas (fabricantes de dispositivos portáteis, provedores de serviços móveis, etc.</a:t>
            </a:r>
          </a:p>
          <a:p>
            <a:pPr lvl="1" algn="just"/>
            <a:r>
              <a:rPr lang="pt-BR" sz="2400" dirty="0" smtClean="0"/>
              <a:t>Dentre elas estão: Acer, </a:t>
            </a:r>
            <a:r>
              <a:rPr lang="pt-BR" sz="2400" dirty="0" err="1" smtClean="0"/>
              <a:t>Asus</a:t>
            </a:r>
            <a:r>
              <a:rPr lang="pt-BR" sz="2400" dirty="0" smtClean="0"/>
              <a:t>, Dell, HTC, LG, Motorola, Samsung, Sony </a:t>
            </a:r>
            <a:r>
              <a:rPr lang="pt-BR" sz="2400" dirty="0" err="1" smtClean="0"/>
              <a:t>Erickson</a:t>
            </a:r>
            <a:r>
              <a:rPr lang="pt-BR" sz="2400" dirty="0" smtClean="0"/>
              <a:t>, </a:t>
            </a:r>
            <a:r>
              <a:rPr lang="pt-BR" sz="2400" dirty="0" err="1" smtClean="0"/>
              <a:t>Telefonica</a:t>
            </a:r>
            <a:r>
              <a:rPr lang="pt-BR" sz="2400" dirty="0" smtClean="0"/>
              <a:t>, Vodafone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solidFill>
                <a:srgbClr val="92D050"/>
              </a:solidFill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prover um ambiente de desenvolvimento de software para dispositivos móveis.</a:t>
            </a:r>
          </a:p>
          <a:p>
            <a:endParaRPr lang="pt-BR" dirty="0" smtClean="0"/>
          </a:p>
          <a:p>
            <a:r>
              <a:rPr lang="pt-BR" dirty="0" smtClean="0"/>
              <a:t>Não é um ambiente de hardware!</a:t>
            </a:r>
          </a:p>
          <a:p>
            <a:endParaRPr lang="pt-BR" dirty="0" smtClean="0"/>
          </a:p>
          <a:p>
            <a:r>
              <a:rPr lang="pt-BR" dirty="0" smtClean="0"/>
              <a:t>Está incluso na plataforma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kernel</a:t>
            </a:r>
            <a:r>
              <a:rPr lang="pt-BR" dirty="0" smtClean="0"/>
              <a:t> (núcleo), baseado no </a:t>
            </a:r>
            <a:r>
              <a:rPr lang="pt-BR" dirty="0" err="1" smtClean="0"/>
              <a:t>kernel</a:t>
            </a:r>
            <a:r>
              <a:rPr lang="pt-BR" dirty="0" smtClean="0"/>
              <a:t> 2.6 do Linux;</a:t>
            </a:r>
          </a:p>
          <a:p>
            <a:pPr lvl="1"/>
            <a:r>
              <a:rPr lang="pt-BR" dirty="0" smtClean="0"/>
              <a:t>Uma rica interface de usuário (UI);</a:t>
            </a:r>
          </a:p>
          <a:p>
            <a:pPr lvl="1"/>
            <a:r>
              <a:rPr lang="pt-BR" dirty="0" smtClean="0"/>
              <a:t>Aplicações;</a:t>
            </a:r>
          </a:p>
          <a:p>
            <a:pPr lvl="1"/>
            <a:r>
              <a:rPr lang="pt-BR" dirty="0" smtClean="0"/>
              <a:t>Bibliotecas;</a:t>
            </a:r>
          </a:p>
          <a:p>
            <a:pPr lvl="1"/>
            <a:r>
              <a:rPr lang="pt-BR" dirty="0" smtClean="0"/>
              <a:t>Frameworks;</a:t>
            </a:r>
          </a:p>
          <a:p>
            <a:pPr lvl="1"/>
            <a:r>
              <a:rPr lang="pt-BR" dirty="0" smtClean="0"/>
              <a:t>E muito mais!!!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92922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Possui Java (5.0+) como plataforma de desenvolvimento, sendo assim:</a:t>
            </a:r>
          </a:p>
          <a:p>
            <a:pPr lvl="1" algn="just"/>
            <a:r>
              <a:rPr lang="pt-BR" sz="2400" dirty="0" smtClean="0"/>
              <a:t>Permite a utilização de funcionalidades mais avançadas, antes não permitida em desenvolvimento portátil Java (ex: JME)</a:t>
            </a:r>
          </a:p>
          <a:p>
            <a:pPr lvl="1" algn="just"/>
            <a:endParaRPr lang="pt-BR" sz="2400" dirty="0" smtClean="0"/>
          </a:p>
          <a:p>
            <a:pPr algn="just"/>
            <a:r>
              <a:rPr lang="pt-BR" sz="2400" dirty="0" smtClean="0"/>
              <a:t>Nível de acoplamento entre os artefatos (classes e recursos) altamente baixos (definição de </a:t>
            </a:r>
            <a:r>
              <a:rPr lang="pt-BR" sz="2400" dirty="0" err="1" smtClean="0"/>
              <a:t>GUIs</a:t>
            </a:r>
            <a:r>
              <a:rPr lang="pt-BR" sz="2400" dirty="0" smtClean="0"/>
              <a:t> em arquivos XML), enfatizando a manutenção e </a:t>
            </a:r>
            <a:r>
              <a:rPr lang="pt-BR" sz="2400" dirty="0" err="1" smtClean="0"/>
              <a:t>reusabilidade</a:t>
            </a:r>
            <a:r>
              <a:rPr lang="pt-BR" sz="2400" dirty="0" smtClean="0"/>
              <a:t> da aplicação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pPr algn="just"/>
            <a:r>
              <a:rPr lang="pt-BR" sz="2100" dirty="0" smtClean="0"/>
              <a:t>Algumas características suportadas pela plataforma:</a:t>
            </a:r>
          </a:p>
          <a:p>
            <a:pPr lvl="1" algn="just"/>
            <a:r>
              <a:rPr lang="pt-BR" sz="2100" b="1" dirty="0" smtClean="0"/>
              <a:t>Navegador Web Integrado </a:t>
            </a:r>
            <a:r>
              <a:rPr lang="pt-BR" sz="2100" dirty="0" smtClean="0"/>
              <a:t>- baseado na </a:t>
            </a:r>
            <a:r>
              <a:rPr lang="pt-BR" sz="2100" dirty="0" err="1" smtClean="0"/>
              <a:t>engine</a:t>
            </a:r>
            <a:r>
              <a:rPr lang="pt-BR" sz="2100" dirty="0" smtClean="0"/>
              <a:t> open source </a:t>
            </a:r>
            <a:r>
              <a:rPr lang="pt-BR" sz="2100" dirty="0" err="1" smtClean="0"/>
              <a:t>WebKit</a:t>
            </a:r>
            <a:endParaRPr lang="pt-BR" sz="2100" dirty="0" smtClean="0"/>
          </a:p>
          <a:p>
            <a:pPr lvl="1" algn="just"/>
            <a:r>
              <a:rPr lang="pt-BR" sz="2100" b="1" dirty="0" smtClean="0"/>
              <a:t>Gráficos otimizados </a:t>
            </a:r>
            <a:r>
              <a:rPr lang="pt-BR" sz="2100" dirty="0" smtClean="0"/>
              <a:t>- por meio de uma biblioteca de gráficos 2D e gráficos 3D baseados nas especificação </a:t>
            </a:r>
            <a:r>
              <a:rPr lang="pt-BR" sz="2100" dirty="0" err="1" smtClean="0"/>
              <a:t>OpenGL</a:t>
            </a:r>
            <a:r>
              <a:rPr lang="pt-BR" sz="2100" dirty="0" smtClean="0"/>
              <a:t> ES 1.0</a:t>
            </a:r>
          </a:p>
          <a:p>
            <a:pPr lvl="1" algn="just"/>
            <a:r>
              <a:rPr lang="pt-BR" sz="2100" b="1" dirty="0" smtClean="0"/>
              <a:t>SQLite3</a:t>
            </a:r>
            <a:r>
              <a:rPr lang="pt-BR" sz="2100" dirty="0" smtClean="0"/>
              <a:t> - para armazenamento de dados em formato de estruturas </a:t>
            </a:r>
            <a:r>
              <a:rPr lang="pt-BR" sz="2100" dirty="0" err="1" smtClean="0"/>
              <a:t>relacinais</a:t>
            </a:r>
            <a:endParaRPr lang="pt-BR" sz="2100" dirty="0" smtClean="0"/>
          </a:p>
          <a:p>
            <a:pPr lvl="1" algn="just"/>
            <a:r>
              <a:rPr lang="pt-BR" sz="2100" b="1" dirty="0" smtClean="0"/>
              <a:t>Suporte para mídias </a:t>
            </a:r>
            <a:r>
              <a:rPr lang="pt-BR" sz="2100" dirty="0" smtClean="0"/>
              <a:t>- de </a:t>
            </a:r>
            <a:r>
              <a:rPr lang="pt-BR" sz="2100" dirty="0" err="1" smtClean="0"/>
              <a:t>audio</a:t>
            </a:r>
            <a:r>
              <a:rPr lang="pt-BR" sz="2100" dirty="0" smtClean="0"/>
              <a:t> (formato MP3, AAC, AMR), vídeo (MPEG4, H.264 e outras) e imagens (formato JPG, PNG, GIF </a:t>
            </a:r>
            <a:r>
              <a:rPr lang="pt-BR" sz="2100" dirty="0" err="1" smtClean="0"/>
              <a:t>etc</a:t>
            </a:r>
            <a:r>
              <a:rPr lang="pt-BR" sz="2100" dirty="0" smtClean="0"/>
              <a:t>)</a:t>
            </a:r>
          </a:p>
          <a:p>
            <a:pPr lvl="1" algn="just"/>
            <a:r>
              <a:rPr lang="pt-BR" sz="2100" b="1" dirty="0" smtClean="0"/>
              <a:t>Bluetooth</a:t>
            </a:r>
            <a:r>
              <a:rPr lang="pt-BR" sz="2100" dirty="0" smtClean="0"/>
              <a:t>, </a:t>
            </a:r>
            <a:r>
              <a:rPr lang="pt-BR" sz="2100" b="1" dirty="0" smtClean="0"/>
              <a:t>EDGE</a:t>
            </a:r>
            <a:r>
              <a:rPr lang="pt-BR" sz="2100" dirty="0" smtClean="0"/>
              <a:t>, </a:t>
            </a:r>
            <a:r>
              <a:rPr lang="pt-BR" sz="2100" b="1" dirty="0" smtClean="0"/>
              <a:t>3G e 4G</a:t>
            </a:r>
            <a:r>
              <a:rPr lang="pt-BR" sz="2100" dirty="0" smtClean="0"/>
              <a:t>, </a:t>
            </a:r>
            <a:r>
              <a:rPr lang="pt-BR" sz="2100" b="1" dirty="0" smtClean="0"/>
              <a:t>WIFI e NFC</a:t>
            </a:r>
          </a:p>
          <a:p>
            <a:pPr lvl="1" algn="just"/>
            <a:r>
              <a:rPr lang="pt-BR" sz="2100" b="1" dirty="0" smtClean="0"/>
              <a:t>Câmera</a:t>
            </a:r>
            <a:r>
              <a:rPr lang="pt-BR" sz="2100" dirty="0" smtClean="0"/>
              <a:t>, </a:t>
            </a:r>
            <a:r>
              <a:rPr lang="pt-BR" sz="2100" b="1" dirty="0" smtClean="0"/>
              <a:t>GPS</a:t>
            </a:r>
            <a:r>
              <a:rPr lang="pt-BR" sz="2100" dirty="0" smtClean="0"/>
              <a:t>, </a:t>
            </a:r>
            <a:r>
              <a:rPr lang="pt-BR" sz="2100" b="1" dirty="0" smtClean="0"/>
              <a:t>Bússola</a:t>
            </a:r>
            <a:r>
              <a:rPr lang="pt-BR" sz="2100" dirty="0" smtClean="0"/>
              <a:t> e </a:t>
            </a:r>
            <a:r>
              <a:rPr lang="pt-BR" sz="2100" b="1" dirty="0" smtClean="0"/>
              <a:t>Acelerômetro</a:t>
            </a:r>
          </a:p>
          <a:p>
            <a:pPr lvl="1" algn="just"/>
            <a:r>
              <a:rPr lang="pt-BR" sz="2100" b="1" dirty="0" smtClean="0"/>
              <a:t>Ambiente de Desenvolvimento </a:t>
            </a:r>
            <a:r>
              <a:rPr lang="pt-BR" sz="2100" dirty="0" smtClean="0"/>
              <a:t>- incluindo emulador de dispositivo, ferramentas para depuração, analisador de memória e performance; e um </a:t>
            </a:r>
            <a:r>
              <a:rPr lang="pt-BR" sz="2100" dirty="0" err="1" smtClean="0"/>
              <a:t>plugin</a:t>
            </a:r>
            <a:r>
              <a:rPr lang="pt-BR" sz="2100" dirty="0" smtClean="0"/>
              <a:t> para a IDE Eclipse (ADT), para </a:t>
            </a:r>
            <a:r>
              <a:rPr lang="pt-BR" sz="2100" dirty="0" err="1" smtClean="0"/>
              <a:t>Intellij</a:t>
            </a:r>
            <a:r>
              <a:rPr lang="pt-BR" sz="2100" dirty="0" smtClean="0"/>
              <a:t> IDEA e para </a:t>
            </a:r>
            <a:r>
              <a:rPr lang="pt-BR" sz="2100" dirty="0" err="1" smtClean="0"/>
              <a:t>Netbeans</a:t>
            </a:r>
            <a:r>
              <a:rPr lang="pt-BR" sz="2100" dirty="0" smtClean="0"/>
              <a:t> (</a:t>
            </a:r>
            <a:r>
              <a:rPr lang="pt-BR" sz="2100" dirty="0" err="1" smtClean="0"/>
              <a:t>Undroid</a:t>
            </a:r>
            <a:r>
              <a:rPr lang="pt-BR" sz="2100" dirty="0" smtClean="0"/>
              <a:t>)</a:t>
            </a:r>
          </a:p>
          <a:p>
            <a:endParaRPr lang="pt-BR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pic>
        <p:nvPicPr>
          <p:cNvPr id="8" name="Espaço Reservado para Conteúdo 7" descr="andro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96547"/>
            <a:ext cx="8229600" cy="37332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78581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Conhecendo o </a:t>
            </a:r>
            <a:r>
              <a:rPr lang="pt-BR" dirty="0" err="1" smtClean="0">
                <a:solidFill>
                  <a:srgbClr val="92D050"/>
                </a:solidFill>
                <a:latin typeface="DroidLogo" pitchFamily="34" charset="0"/>
                <a:ea typeface="DroidLogo" pitchFamily="34" charset="0"/>
                <a:cs typeface="DroidLogo" pitchFamily="34" charset="0"/>
              </a:rPr>
              <a:t>Android</a:t>
            </a:r>
            <a:endParaRPr lang="pt-BR" dirty="0">
              <a:latin typeface="DroidLogo" pitchFamily="34" charset="0"/>
              <a:ea typeface="DroidLogo" pitchFamily="34" charset="0"/>
              <a:cs typeface="DroidLogo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Autofit/>
          </a:bodyPr>
          <a:lstStyle/>
          <a:p>
            <a:r>
              <a:rPr lang="pt-BR" sz="2400" dirty="0" smtClean="0"/>
              <a:t>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foi construído sobre uma versão do </a:t>
            </a:r>
            <a:r>
              <a:rPr lang="pt-BR" sz="2400" dirty="0" err="1" smtClean="0"/>
              <a:t>kernel</a:t>
            </a:r>
            <a:r>
              <a:rPr lang="pt-BR" sz="2400" dirty="0" smtClean="0"/>
              <a:t> do Linux.</a:t>
            </a:r>
          </a:p>
          <a:p>
            <a:endParaRPr lang="pt-BR" sz="2400" dirty="0" smtClean="0"/>
          </a:p>
          <a:p>
            <a:r>
              <a:rPr lang="pt-BR" sz="2400" dirty="0" smtClean="0"/>
              <a:t>Isso permite que a plataforma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possa ser portada para outras plataforma facilmente.</a:t>
            </a:r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kernel</a:t>
            </a:r>
            <a:r>
              <a:rPr lang="pt-BR" sz="2400" dirty="0" smtClean="0"/>
              <a:t> do Linux possui uma plataforma completa de recursos, o que provê uma tremenda força e capacidade para a plataforma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Por ser de código aberto, permite que talentos individuais e companhias portem o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para outras plataformas ou melhorem-no ainda mais.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1201</Words>
  <Application>Microsoft Office PowerPoint</Application>
  <PresentationFormat>Apresentação na tela (4:3)</PresentationFormat>
  <Paragraphs>173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Módulo 01</vt:lpstr>
      <vt:lpstr>Agenda</vt:lpstr>
      <vt:lpstr>Conhecendo o Android</vt:lpstr>
      <vt:lpstr>Conhecendo o Android</vt:lpstr>
      <vt:lpstr>Conhecendo o Android</vt:lpstr>
      <vt:lpstr>Conhecendo o Android</vt:lpstr>
      <vt:lpstr>Conhecendo o Android</vt:lpstr>
      <vt:lpstr>Conhecendo o Android</vt:lpstr>
      <vt:lpstr>Conhecendo o Android</vt:lpstr>
      <vt:lpstr>Conhecendo o Android</vt:lpstr>
      <vt:lpstr>Conhecendo o Android</vt:lpstr>
      <vt:lpstr>Conhecendo o Android</vt:lpstr>
      <vt:lpstr>Building Blocks</vt:lpstr>
      <vt:lpstr>Building Blocks Activity</vt:lpstr>
      <vt:lpstr>Building Blocks Activity</vt:lpstr>
      <vt:lpstr>Building Blocks Activity</vt:lpstr>
      <vt:lpstr>Building Blocks Activity</vt:lpstr>
      <vt:lpstr>Building Blocks Activity</vt:lpstr>
      <vt:lpstr>Building Blocks Activity</vt:lpstr>
      <vt:lpstr>Building Blocks Activity</vt:lpstr>
      <vt:lpstr>Building Blocks Activity</vt:lpstr>
      <vt:lpstr>Building Blocks Intent</vt:lpstr>
      <vt:lpstr>Building Blocks Intent</vt:lpstr>
      <vt:lpstr>Building Blocks  Content Provider</vt:lpstr>
      <vt:lpstr>Building Blocks Content Provider</vt:lpstr>
      <vt:lpstr>Building Blocks Broadcast Receiver</vt:lpstr>
      <vt:lpstr>Building Blocks  Broadcast Receiver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Módulo 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JosiasNB</dc:creator>
  <cp:lastModifiedBy>josias paes</cp:lastModifiedBy>
  <cp:revision>186</cp:revision>
  <dcterms:created xsi:type="dcterms:W3CDTF">2013-01-17T12:55:37Z</dcterms:created>
  <dcterms:modified xsi:type="dcterms:W3CDTF">2013-11-18T12:36:57Z</dcterms:modified>
</cp:coreProperties>
</file>