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9" r:id="rId2"/>
    <p:sldId id="257" r:id="rId3"/>
    <p:sldId id="270" r:id="rId4"/>
    <p:sldId id="271" r:id="rId5"/>
    <p:sldId id="272" r:id="rId6"/>
    <p:sldId id="273" r:id="rId7"/>
    <p:sldId id="280" r:id="rId8"/>
    <p:sldId id="274" r:id="rId9"/>
    <p:sldId id="275" r:id="rId10"/>
    <p:sldId id="290" r:id="rId11"/>
    <p:sldId id="281" r:id="rId12"/>
    <p:sldId id="276" r:id="rId13"/>
    <p:sldId id="282" r:id="rId14"/>
    <p:sldId id="277" r:id="rId15"/>
    <p:sldId id="283" r:id="rId16"/>
    <p:sldId id="278" r:id="rId17"/>
    <p:sldId id="287" r:id="rId18"/>
    <p:sldId id="284" r:id="rId19"/>
    <p:sldId id="285" r:id="rId20"/>
    <p:sldId id="286" r:id="rId21"/>
    <p:sldId id="289" r:id="rId22"/>
    <p:sldId id="28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CEA6-87CD-4186-BFAD-47D1FF607781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99FD2-0228-4F2C-80D6-A6FA70C95E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3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Metodos</a:t>
            </a:r>
            <a:r>
              <a:rPr lang="pt-BR" dirty="0" smtClean="0"/>
              <a:t> são do </a:t>
            </a:r>
            <a:r>
              <a:rPr lang="pt-BR" dirty="0" err="1" smtClean="0"/>
              <a:t>openhealper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99FD2-0228-4F2C-80D6-A6FA70C95EE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2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163" y="1124744"/>
            <a:ext cx="6509349" cy="1470025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Persistência de Dados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059832" y="2612504"/>
            <a:ext cx="6048672" cy="10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800" smtClean="0">
                <a:solidFill>
                  <a:schemeClr val="bg1">
                    <a:lumMod val="65000"/>
                  </a:schemeClr>
                </a:solidFill>
              </a:rPr>
              <a:t>Programação para Dispositivos Móveis</a:t>
            </a:r>
            <a:endParaRPr lang="pt-BR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04248" y="4725144"/>
            <a:ext cx="22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Slides produzidos por: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Prof. 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</a:rPr>
              <a:t>Josias Paes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 o parâmetro </a:t>
            </a:r>
            <a:r>
              <a:rPr lang="pt-BR" sz="2000" dirty="0" err="1" smtClean="0"/>
              <a:t>null</a:t>
            </a:r>
            <a:r>
              <a:rPr lang="pt-BR" sz="2000" dirty="0" smtClean="0"/>
              <a:t>?</a:t>
            </a:r>
          </a:p>
          <a:p>
            <a:pPr algn="just"/>
            <a:endParaRPr lang="pt-BR" sz="2000" dirty="0"/>
          </a:p>
          <a:p>
            <a:r>
              <a:rPr lang="pt-BR" sz="2000" dirty="0"/>
              <a:t>No </a:t>
            </a:r>
            <a:r>
              <a:rPr lang="pt-BR" sz="2000" dirty="0" err="1"/>
              <a:t>SQLite</a:t>
            </a:r>
            <a:r>
              <a:rPr lang="pt-BR" sz="2000" dirty="0"/>
              <a:t> do </a:t>
            </a:r>
            <a:r>
              <a:rPr lang="pt-BR" sz="2000" dirty="0" err="1"/>
              <a:t>Android</a:t>
            </a:r>
            <a:r>
              <a:rPr lang="pt-BR" sz="2000" dirty="0"/>
              <a:t> um </a:t>
            </a:r>
            <a:r>
              <a:rPr lang="pt-BR" sz="2000" dirty="0" err="1"/>
              <a:t>insert</a:t>
            </a:r>
            <a:r>
              <a:rPr lang="pt-BR" sz="2000" dirty="0"/>
              <a:t> é composto por 3 </a:t>
            </a:r>
            <a:r>
              <a:rPr lang="pt-BR" sz="2000" dirty="0" smtClean="0"/>
              <a:t>parâmetros:</a:t>
            </a:r>
            <a:endParaRPr lang="pt-BR" sz="2000" dirty="0"/>
          </a:p>
          <a:p>
            <a:r>
              <a:rPr lang="pt-BR" sz="2000" dirty="0"/>
              <a:t>1. Nome da tabela</a:t>
            </a:r>
          </a:p>
          <a:p>
            <a:r>
              <a:rPr lang="pt-BR" sz="2000" dirty="0"/>
              <a:t>2. </a:t>
            </a:r>
            <a:r>
              <a:rPr lang="pt-BR" sz="2000" dirty="0" err="1"/>
              <a:t>nullColumnHack</a:t>
            </a:r>
            <a:r>
              <a:rPr lang="pt-BR" sz="2000" dirty="0"/>
              <a:t> </a:t>
            </a:r>
          </a:p>
          <a:p>
            <a:r>
              <a:rPr lang="pt-BR" sz="2000" dirty="0"/>
              <a:t>3. </a:t>
            </a:r>
            <a:r>
              <a:rPr lang="pt-BR" sz="2000" dirty="0" err="1"/>
              <a:t>ContentValue</a:t>
            </a:r>
            <a:endParaRPr lang="pt-BR" sz="2000" dirty="0"/>
          </a:p>
          <a:p>
            <a:r>
              <a:rPr lang="pt-BR" sz="2000" dirty="0"/>
              <a:t>O que danado é o </a:t>
            </a:r>
            <a:r>
              <a:rPr lang="pt-BR" sz="2000" dirty="0" err="1"/>
              <a:t>nullColumnHack</a:t>
            </a:r>
            <a:r>
              <a:rPr lang="pt-BR" sz="2000" dirty="0"/>
              <a:t>?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SQLite</a:t>
            </a:r>
            <a:r>
              <a:rPr lang="pt-BR" sz="2000" dirty="0"/>
              <a:t> não permite inserir uma linha completamente vazia sem citar pelo menos um nome de coluna, no caso no </a:t>
            </a:r>
            <a:r>
              <a:rPr lang="pt-BR" sz="2000" dirty="0" err="1"/>
              <a:t>ContentValue</a:t>
            </a:r>
            <a:r>
              <a:rPr lang="pt-BR" sz="2000" dirty="0"/>
              <a:t>. No caso de valores poderem estar NULOS, você deve passar como </a:t>
            </a:r>
            <a:r>
              <a:rPr lang="pt-BR" sz="2000" dirty="0" smtClean="0"/>
              <a:t>parâmetro </a:t>
            </a:r>
            <a:r>
              <a:rPr lang="pt-BR" sz="2000" dirty="0"/>
              <a:t>o nome das colunas que devem receber o valor NULL se caso acontecer.</a:t>
            </a:r>
          </a:p>
          <a:p>
            <a:r>
              <a:rPr lang="pt-BR" sz="2000" dirty="0"/>
              <a:t>Seria algo neste sentido - INSERT INTO </a:t>
            </a:r>
            <a:r>
              <a:rPr lang="pt-BR" sz="2000" dirty="0" err="1"/>
              <a:t>foo</a:t>
            </a:r>
            <a:r>
              <a:rPr lang="pt-BR" sz="2000" dirty="0"/>
              <a:t> (</a:t>
            </a:r>
            <a:r>
              <a:rPr lang="pt-BR" sz="2000" dirty="0" err="1"/>
              <a:t>somecol</a:t>
            </a:r>
            <a:r>
              <a:rPr lang="pt-BR" sz="2000" dirty="0"/>
              <a:t>) VALUES (NULL); //NOSENSE</a:t>
            </a:r>
          </a:p>
          <a:p>
            <a:r>
              <a:rPr lang="pt-BR" sz="2000" dirty="0"/>
              <a:t>Encontrei algum exemplo de alguém usando? NÃO! se quer vi um exemplo. Se alguém achar leva para sala de aula.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5592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Implemente o método de inserção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(10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6283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980370" cy="43487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Update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sp>
        <p:nvSpPr>
          <p:cNvPr id="9" name="Retângulo 8"/>
          <p:cNvSpPr/>
          <p:nvPr/>
        </p:nvSpPr>
        <p:spPr>
          <a:xfrm>
            <a:off x="611560" y="3601298"/>
            <a:ext cx="8476314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1560" y="4177362"/>
            <a:ext cx="847631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1560" y="4573406"/>
            <a:ext cx="847631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1560" y="4933446"/>
            <a:ext cx="8476314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1560" y="5437502"/>
            <a:ext cx="8476314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716016" y="3025234"/>
            <a:ext cx="1296144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Tabela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Destino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>
            <a:stCxn id="14" idx="2"/>
          </p:cNvCxnSpPr>
          <p:nvPr/>
        </p:nvCxnSpPr>
        <p:spPr>
          <a:xfrm flipH="1">
            <a:off x="4716016" y="3781318"/>
            <a:ext cx="648072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5724128" y="3025234"/>
            <a:ext cx="1296144" cy="7560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Content</a:t>
            </a:r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Values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17" idx="2"/>
          </p:cNvCxnSpPr>
          <p:nvPr/>
        </p:nvCxnSpPr>
        <p:spPr>
          <a:xfrm flipH="1">
            <a:off x="6012160" y="3781318"/>
            <a:ext cx="360040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7" idx="1"/>
          </p:cNvCxnSpPr>
          <p:nvPr/>
        </p:nvCxnSpPr>
        <p:spPr>
          <a:xfrm flipH="1">
            <a:off x="4067944" y="3403276"/>
            <a:ext cx="1656184" cy="3780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6300192" y="3025234"/>
            <a:ext cx="1296144" cy="75608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Clausula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WHERE</a:t>
            </a:r>
          </a:p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Prepared</a:t>
            </a: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 err="1" smtClean="0">
                <a:solidFill>
                  <a:schemeClr val="bg1"/>
                </a:solidFill>
              </a:rPr>
              <a:t>Statement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092280" y="3025234"/>
            <a:ext cx="1296144" cy="756084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Valores em ordem para a clausula WHERE</a:t>
            </a:r>
            <a:endParaRPr lang="pt-BR" sz="1200" b="1" dirty="0">
              <a:solidFill>
                <a:srgbClr val="002060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6588224" y="3781318"/>
            <a:ext cx="360040" cy="7920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740352" y="3781318"/>
            <a:ext cx="0" cy="72008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07504" y="6052646"/>
            <a:ext cx="591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Exemplo </a:t>
            </a:r>
            <a:r>
              <a:rPr lang="pt-BR" sz="1600" dirty="0" err="1"/>
              <a:t>PreparedStatement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</a:t>
            </a:r>
            <a:r>
              <a:rPr lang="pt-BR" sz="1600" dirty="0"/>
              <a:t> </a:t>
            </a:r>
            <a:r>
              <a:rPr lang="en-US" sz="1600" b="1" dirty="0"/>
              <a:t>"</a:t>
            </a:r>
            <a:r>
              <a:rPr lang="en-US" sz="1600" b="1" dirty="0" err="1"/>
              <a:t>pwd</a:t>
            </a:r>
            <a:r>
              <a:rPr lang="en-US" sz="1600" b="1" dirty="0"/>
              <a:t> = </a:t>
            </a:r>
            <a:r>
              <a:rPr lang="en-US" sz="1600" b="1" dirty="0">
                <a:solidFill>
                  <a:srgbClr val="FF0000"/>
                </a:solidFill>
              </a:rPr>
              <a:t>?</a:t>
            </a:r>
            <a:r>
              <a:rPr lang="en-US" sz="1600" b="1" dirty="0"/>
              <a:t> and </a:t>
            </a:r>
            <a:r>
              <a:rPr lang="en-US" sz="1600" b="1" dirty="0" err="1"/>
              <a:t>serv</a:t>
            </a:r>
            <a:r>
              <a:rPr lang="en-US" sz="1600" b="1" dirty="0"/>
              <a:t> = </a:t>
            </a:r>
            <a:r>
              <a:rPr lang="en-US" sz="1600" b="1" dirty="0">
                <a:solidFill>
                  <a:srgbClr val="00B050"/>
                </a:solidFill>
              </a:rPr>
              <a:t>?</a:t>
            </a:r>
            <a:r>
              <a:rPr lang="en-US" sz="1600" b="1" dirty="0"/>
              <a:t> and login = </a:t>
            </a:r>
            <a:r>
              <a:rPr lang="en-US" sz="1600" b="1" dirty="0" smtClean="0">
                <a:solidFill>
                  <a:srgbClr val="7030A0"/>
                </a:solidFill>
              </a:rPr>
              <a:t>?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Quantos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valores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devem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inseridos</a:t>
            </a:r>
            <a:r>
              <a:rPr lang="en-US" sz="1600" b="1" dirty="0" smtClean="0"/>
              <a:t> no Array de String?</a:t>
            </a:r>
            <a:endParaRPr lang="pt-BR" sz="1600" dirty="0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5940152" y="4897442"/>
            <a:ext cx="1656184" cy="177191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23" grpId="0" animBg="1"/>
      <p:bldP spid="23" grpId="1" animBg="1"/>
      <p:bldP spid="24" grpId="0" animBg="1"/>
      <p:bldP spid="24" grpId="1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Implemente o método de atualização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(10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6283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43987"/>
            <a:ext cx="8945997" cy="35132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Delete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sp>
        <p:nvSpPr>
          <p:cNvPr id="10" name="Retângulo 9"/>
          <p:cNvSpPr/>
          <p:nvPr/>
        </p:nvSpPr>
        <p:spPr>
          <a:xfrm>
            <a:off x="611560" y="3465004"/>
            <a:ext cx="847631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1560" y="3796505"/>
            <a:ext cx="847631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1560" y="4156545"/>
            <a:ext cx="8476314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1560" y="4660601"/>
            <a:ext cx="8476314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716016" y="2248333"/>
            <a:ext cx="1296144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Tabela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Destino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>
            <a:stCxn id="14" idx="2"/>
          </p:cNvCxnSpPr>
          <p:nvPr/>
        </p:nvCxnSpPr>
        <p:spPr>
          <a:xfrm flipH="1">
            <a:off x="4716016" y="3004417"/>
            <a:ext cx="648072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6084168" y="2248333"/>
            <a:ext cx="1296144" cy="75608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Clausula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WHERE</a:t>
            </a:r>
          </a:p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Prepared</a:t>
            </a:r>
            <a:r>
              <a:rPr lang="pt-BR" sz="1200" b="1" dirty="0" smtClean="0">
                <a:solidFill>
                  <a:schemeClr val="bg1"/>
                </a:solidFill>
              </a:rPr>
              <a:t> </a:t>
            </a:r>
            <a:r>
              <a:rPr lang="pt-BR" sz="1200" b="1" dirty="0" err="1" smtClean="0">
                <a:solidFill>
                  <a:schemeClr val="bg1"/>
                </a:solidFill>
              </a:rPr>
              <a:t>Statement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76256" y="2248333"/>
            <a:ext cx="1296144" cy="756084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Valores em ordem para a clausula WHERE</a:t>
            </a:r>
            <a:endParaRPr lang="pt-BR" sz="1200" b="1" dirty="0">
              <a:solidFill>
                <a:srgbClr val="002060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6372200" y="3004417"/>
            <a:ext cx="360040" cy="7920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524328" y="3004417"/>
            <a:ext cx="0" cy="72008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Implemente o método de remoção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(10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4914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Busca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5162"/>
            <a:ext cx="8785786" cy="45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Implemente o método de busca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(10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0069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Uma outra solução de persistência de dados bastante conhecida entre os desenvolvedores </a:t>
            </a:r>
            <a:r>
              <a:rPr lang="pt-BR" sz="2000" dirty="0" err="1" smtClean="0">
                <a:cs typeface="Courier New" pitchFamily="49" charset="0"/>
              </a:rPr>
              <a:t>Android</a:t>
            </a:r>
            <a:r>
              <a:rPr lang="pt-BR" sz="2000" dirty="0" smtClean="0">
                <a:cs typeface="Courier New" pitchFamily="49" charset="0"/>
              </a:rPr>
              <a:t> é a </a:t>
            </a:r>
            <a:r>
              <a:rPr lang="pt-BR" sz="2000" dirty="0" err="1" smtClean="0">
                <a:cs typeface="Courier New" pitchFamily="49" charset="0"/>
              </a:rPr>
              <a:t>SharedPreferences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Essa classe funciona como uma </a:t>
            </a:r>
            <a:r>
              <a:rPr lang="pt-BR" sz="2000" dirty="0" err="1" smtClean="0">
                <a:cs typeface="Courier New" pitchFamily="49" charset="0"/>
              </a:rPr>
              <a:t>HashTable</a:t>
            </a:r>
            <a:r>
              <a:rPr lang="pt-BR" sz="2000" dirty="0" smtClean="0">
                <a:cs typeface="Courier New" pitchFamily="49" charset="0"/>
              </a:rPr>
              <a:t> (Coleção Java) que armazena uma estrutura de chave e valor para tipos primitivos e os valores armazenados são automaticamente persistidos para a aplicação.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Caso a aplicação seja encerrada e aberta posteriormente, os valores salvos nas preferências estão lá.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Geralmente utilizada para persistir pequenas quantidade de dados.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/>
              <a:t>Shared</a:t>
            </a:r>
            <a:r>
              <a:rPr lang="pt-BR" sz="4000" b="1" dirty="0"/>
              <a:t> </a:t>
            </a:r>
            <a:r>
              <a:rPr lang="pt-BR" sz="4000" b="1" dirty="0" err="1"/>
              <a:t>preferences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4353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/>
              <a:t>Shared</a:t>
            </a:r>
            <a:r>
              <a:rPr lang="pt-BR" sz="4000" b="1" dirty="0"/>
              <a:t> </a:t>
            </a:r>
            <a:r>
              <a:rPr lang="pt-BR" sz="4000" b="1" dirty="0" err="1"/>
              <a:t>preferences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9" y="-19490"/>
            <a:ext cx="6655533" cy="68829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357290" y="3929066"/>
            <a:ext cx="571504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15751" y="3929066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SharedPreferences</a:t>
            </a:r>
            <a:r>
              <a:rPr lang="pt-BR" sz="1400" dirty="0" smtClean="0"/>
              <a:t> </a:t>
            </a:r>
            <a:r>
              <a:rPr lang="pt-BR" sz="1400" smtClean="0"/>
              <a:t>pref </a:t>
            </a:r>
            <a:r>
              <a:rPr lang="pt-BR" sz="1400" dirty="0" smtClean="0"/>
              <a:t>=</a:t>
            </a:r>
          </a:p>
          <a:p>
            <a:r>
              <a:rPr lang="pt-BR" sz="1400" dirty="0" err="1" smtClean="0"/>
              <a:t>PreferenceManager</a:t>
            </a:r>
            <a:r>
              <a:rPr lang="pt-BR" sz="1400" dirty="0" smtClean="0"/>
              <a:t>.</a:t>
            </a:r>
            <a:r>
              <a:rPr lang="pt-BR" sz="1400" dirty="0" err="1" smtClean="0"/>
              <a:t>getDefaultSharedPreferences</a:t>
            </a:r>
            <a:r>
              <a:rPr lang="pt-BR" sz="1400" dirty="0" smtClean="0"/>
              <a:t>(</a:t>
            </a:r>
            <a:r>
              <a:rPr lang="pt-BR" sz="1400" dirty="0" err="1" smtClean="0"/>
              <a:t>ExemploPreferencias</a:t>
            </a:r>
            <a:r>
              <a:rPr lang="pt-BR" sz="1400" dirty="0" smtClean="0"/>
              <a:t>.</a:t>
            </a:r>
            <a:r>
              <a:rPr lang="pt-BR" sz="1400" b="1" dirty="0" err="1" smtClean="0"/>
              <a:t>this</a:t>
            </a:r>
            <a:r>
              <a:rPr lang="pt-BR" sz="1400" b="1" dirty="0" smtClean="0"/>
              <a:t>);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355953" y="2357430"/>
            <a:ext cx="571504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214414" y="2285992"/>
            <a:ext cx="498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SharedPreferences</a:t>
            </a:r>
            <a:r>
              <a:rPr lang="pt-BR" sz="1200" dirty="0" smtClean="0"/>
              <a:t> </a:t>
            </a:r>
            <a:r>
              <a:rPr lang="pt-BR" sz="1200" dirty="0" err="1" smtClean="0"/>
              <a:t>pref</a:t>
            </a:r>
            <a:r>
              <a:rPr lang="pt-BR" sz="1200" dirty="0" smtClean="0"/>
              <a:t> =</a:t>
            </a:r>
          </a:p>
          <a:p>
            <a:r>
              <a:rPr lang="pt-BR" sz="1200" dirty="0" err="1" smtClean="0"/>
              <a:t>PreferenceManager</a:t>
            </a:r>
            <a:r>
              <a:rPr lang="pt-BR" sz="1200" dirty="0" smtClean="0"/>
              <a:t>.</a:t>
            </a:r>
            <a:r>
              <a:rPr lang="pt-BR" sz="1200" dirty="0" err="1" smtClean="0"/>
              <a:t>getDefaultSharedPreferences</a:t>
            </a:r>
            <a:r>
              <a:rPr lang="pt-BR" sz="1200" dirty="0" smtClean="0"/>
              <a:t>(</a:t>
            </a:r>
            <a:r>
              <a:rPr lang="pt-BR" sz="1200" dirty="0" err="1" smtClean="0"/>
              <a:t>ExemploPreferencias</a:t>
            </a:r>
            <a:r>
              <a:rPr lang="pt-BR" sz="1200" dirty="0" smtClean="0"/>
              <a:t>.</a:t>
            </a:r>
            <a:r>
              <a:rPr lang="pt-BR" sz="1200" b="1" dirty="0" err="1" smtClean="0"/>
              <a:t>this</a:t>
            </a:r>
            <a:r>
              <a:rPr lang="pt-BR" sz="1200" b="1" dirty="0" smtClean="0"/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27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/>
          <a:lstStyle/>
          <a:p>
            <a:r>
              <a:rPr lang="pt-BR" dirty="0" smtClean="0"/>
              <a:t>Persistência</a:t>
            </a:r>
          </a:p>
          <a:p>
            <a:pPr lvl="1"/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err="1" smtClean="0"/>
              <a:t>SQLite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Características </a:t>
            </a:r>
            <a:r>
              <a:rPr lang="pt-BR" dirty="0"/>
              <a:t>do </a:t>
            </a:r>
            <a:r>
              <a:rPr lang="pt-BR" dirty="0" err="1" smtClean="0"/>
              <a:t>SQLite</a:t>
            </a:r>
            <a:endParaRPr lang="pt-BR" dirty="0" smtClean="0"/>
          </a:p>
          <a:p>
            <a:pPr lvl="2"/>
            <a:r>
              <a:rPr lang="pt-BR" dirty="0" smtClean="0"/>
              <a:t>CRUD</a:t>
            </a:r>
          </a:p>
          <a:p>
            <a:pPr lvl="1"/>
            <a:r>
              <a:rPr lang="pt-BR" dirty="0" err="1" smtClean="0"/>
              <a:t>Shared</a:t>
            </a:r>
            <a:r>
              <a:rPr lang="pt-BR" dirty="0" smtClean="0"/>
              <a:t> </a:t>
            </a:r>
            <a:r>
              <a:rPr lang="pt-BR" dirty="0" err="1"/>
              <a:t>preferences</a:t>
            </a:r>
            <a:r>
              <a:rPr lang="pt-BR" dirty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AGENDA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3836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Opções de criação do </a:t>
            </a:r>
            <a:r>
              <a:rPr lang="pt-BR" sz="2000" dirty="0" err="1" smtClean="0">
                <a:cs typeface="Courier New" pitchFamily="49" charset="0"/>
              </a:rPr>
              <a:t>SharedPreferences</a:t>
            </a:r>
            <a:endParaRPr lang="pt-BR" sz="2000" dirty="0" smtClean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/>
              <a:t>Shared</a:t>
            </a:r>
            <a:r>
              <a:rPr lang="pt-BR" sz="4000" b="1" dirty="0"/>
              <a:t> </a:t>
            </a:r>
            <a:r>
              <a:rPr lang="pt-BR" sz="4000" b="1" dirty="0" err="1"/>
              <a:t>preferences</a:t>
            </a:r>
            <a:endParaRPr lang="pt-BR" sz="4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832"/>
              </p:ext>
            </p:extLst>
          </p:nvPr>
        </p:nvGraphicFramePr>
        <p:xfrm>
          <a:off x="1524000" y="231648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 de criação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MODE_PRIVATE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Apenas a</a:t>
                      </a:r>
                      <a:r>
                        <a:rPr lang="pt-BR" baseline="0" dirty="0" smtClean="0"/>
                        <a:t> criação que criou o </a:t>
                      </a:r>
                      <a:r>
                        <a:rPr lang="pt-BR" baseline="0" dirty="0" err="1" smtClean="0"/>
                        <a:t>SharedPreference</a:t>
                      </a:r>
                      <a:r>
                        <a:rPr lang="pt-BR" baseline="0" dirty="0" smtClean="0"/>
                        <a:t> poderá acessá-lo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MODE_WORLD_READABLE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Qualquer</a:t>
                      </a:r>
                      <a:r>
                        <a:rPr lang="pt-BR" baseline="0" dirty="0" smtClean="0"/>
                        <a:t> aplicação poderá apenas ler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MODE_WORLD_WRITEABLE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Qualquer aplicaçã</a:t>
                      </a:r>
                      <a:r>
                        <a:rPr lang="pt-BR" baseline="0" dirty="0" smtClean="0"/>
                        <a:t>o poderá apenas escrever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Opções de criação do </a:t>
            </a:r>
            <a:r>
              <a:rPr lang="pt-BR" sz="2000" dirty="0" err="1" smtClean="0">
                <a:cs typeface="Courier New" pitchFamily="49" charset="0"/>
              </a:rPr>
              <a:t>SharedPreferences</a:t>
            </a:r>
            <a:endParaRPr lang="pt-BR" sz="2000" dirty="0" smtClean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/>
              <a:t>Shared</a:t>
            </a:r>
            <a:r>
              <a:rPr lang="pt-BR" sz="4000" b="1" dirty="0"/>
              <a:t> </a:t>
            </a:r>
            <a:r>
              <a:rPr lang="pt-BR" sz="4000" b="1" dirty="0" err="1"/>
              <a:t>preferences</a:t>
            </a:r>
            <a:endParaRPr lang="pt-BR" sz="4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96864"/>
              </p:ext>
            </p:extLst>
          </p:nvPr>
        </p:nvGraphicFramePr>
        <p:xfrm>
          <a:off x="1524000" y="231648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 de inserção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putBoolean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key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value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 valores do tipo </a:t>
                      </a:r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putFloat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key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value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 valores do tipo </a:t>
                      </a:r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putInt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key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value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 valores do tipo </a:t>
                      </a:r>
                      <a:r>
                        <a:rPr lang="pt-BR" dirty="0" err="1" smtClean="0"/>
                        <a:t>Integer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putLong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key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value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 valores do tipo </a:t>
                      </a:r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putString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key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value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 valores do tipo </a:t>
                      </a:r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Crie um projeto chamada </a:t>
            </a:r>
            <a:r>
              <a:rPr lang="pt-BR" sz="2000" dirty="0" err="1" smtClean="0">
                <a:cs typeface="Courier New" pitchFamily="49" charset="0"/>
              </a:rPr>
              <a:t>HelloSharedPreferences</a:t>
            </a:r>
            <a:r>
              <a:rPr lang="pt-BR" sz="2000" dirty="0" smtClean="0">
                <a:cs typeface="Courier New" pitchFamily="49" charset="0"/>
              </a:rPr>
              <a:t> e escreve apresentado anteriormente.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Crie uma tela com dois botões, um botão deve chamar o método de Criação e Adição de valores no </a:t>
            </a:r>
            <a:r>
              <a:rPr lang="pt-BR" sz="2000" dirty="0" err="1" smtClean="0">
                <a:cs typeface="Courier New" pitchFamily="49" charset="0"/>
              </a:rPr>
              <a:t>SharedPreferences</a:t>
            </a:r>
            <a:r>
              <a:rPr lang="pt-BR" sz="2000" dirty="0">
                <a:cs typeface="Courier New" pitchFamily="49" charset="0"/>
              </a:rPr>
              <a:t> </a:t>
            </a:r>
            <a:r>
              <a:rPr lang="pt-BR" sz="2000" dirty="0" smtClean="0">
                <a:cs typeface="Courier New" pitchFamily="49" charset="0"/>
              </a:rPr>
              <a:t>e o outro fazer com que as informações persistidas sejam exibidas no Log.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Insira um valor para cada tipo suportado.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(30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588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/>
              <a:t>Android</a:t>
            </a:r>
            <a:r>
              <a:rPr lang="pt-BR" sz="2000" dirty="0"/>
              <a:t> provê suporte completo a bancos de dados </a:t>
            </a:r>
            <a:r>
              <a:rPr lang="pt-BR" sz="2000" dirty="0" err="1"/>
              <a:t>SQLite</a:t>
            </a:r>
            <a:r>
              <a:rPr lang="pt-BR" sz="2000" dirty="0"/>
              <a:t>. Os bancos criados serão acessíveis pelo nome para qualquer classe da aplicação, mas não poderão ser acessados externamente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classe </a:t>
            </a:r>
            <a:r>
              <a:rPr lang="pt-BR" sz="2000" b="1" dirty="0" err="1"/>
              <a:t>SQLiteOpenHelper</a:t>
            </a:r>
            <a:r>
              <a:rPr lang="pt-BR" sz="2000" b="1" dirty="0"/>
              <a:t> </a:t>
            </a:r>
            <a:r>
              <a:rPr lang="pt-BR" sz="2000" dirty="0"/>
              <a:t>prover todos os mecanismos </a:t>
            </a:r>
            <a:r>
              <a:rPr lang="pt-BR" sz="2000" dirty="0" smtClean="0"/>
              <a:t>necessários </a:t>
            </a:r>
            <a:r>
              <a:rPr lang="pt-BR" sz="2000" dirty="0"/>
              <a:t>para criação da base de dados.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isto é usado o método</a:t>
            </a:r>
          </a:p>
          <a:p>
            <a:pPr lvl="1" algn="just"/>
            <a:r>
              <a:rPr lang="pt-BR" sz="2000" b="1" dirty="0" err="1"/>
              <a:t>openOrCreateDatabase</a:t>
            </a:r>
            <a:r>
              <a:rPr lang="pt-BR" sz="2000" b="1" dirty="0"/>
              <a:t>()</a:t>
            </a:r>
          </a:p>
          <a:p>
            <a:pPr lvl="1" algn="just"/>
            <a:endParaRPr lang="pt-BR" sz="2000" b="1" dirty="0"/>
          </a:p>
          <a:p>
            <a:pPr algn="just"/>
            <a:r>
              <a:rPr lang="pt-BR" sz="2000" dirty="0"/>
              <a:t>Contudo, a forma recomendada é criar uma subclasse de </a:t>
            </a:r>
            <a:r>
              <a:rPr lang="pt-BR" sz="2000" dirty="0" err="1"/>
              <a:t>SQLiteOpenHelper</a:t>
            </a:r>
            <a:r>
              <a:rPr lang="pt-BR" sz="2000" dirty="0"/>
              <a:t> e sobrescrever o método </a:t>
            </a:r>
            <a:r>
              <a:rPr lang="pt-BR" sz="2000" b="1" dirty="0" err="1"/>
              <a:t>onCreate</a:t>
            </a:r>
            <a:r>
              <a:rPr lang="pt-BR" sz="2000" b="1" dirty="0"/>
              <a:t>() para a criação das tabelas. 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0550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Conteúdo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018"/>
            <a:ext cx="7200800" cy="567269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sp>
        <p:nvSpPr>
          <p:cNvPr id="12" name="Retângulo 11"/>
          <p:cNvSpPr/>
          <p:nvPr/>
        </p:nvSpPr>
        <p:spPr>
          <a:xfrm>
            <a:off x="971600" y="1484784"/>
            <a:ext cx="7344816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71600" y="1124744"/>
            <a:ext cx="7344816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971600" y="2132856"/>
            <a:ext cx="7344816" cy="15841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71600" y="4653136"/>
            <a:ext cx="7344816" cy="864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71600" y="5661248"/>
            <a:ext cx="7344816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7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construtor de </a:t>
            </a:r>
            <a:r>
              <a:rPr lang="pt-BR" sz="2000" dirty="0" err="1"/>
              <a:t>SQLiteOpenHelper</a:t>
            </a:r>
            <a:r>
              <a:rPr lang="pt-BR" sz="2000" dirty="0"/>
              <a:t> recebe quatro parâmetros, conforme especificado abaixo:</a:t>
            </a:r>
          </a:p>
          <a:p>
            <a:pPr lvl="1" algn="just"/>
            <a:r>
              <a:rPr lang="pt-BR" sz="2000" b="1" dirty="0" err="1"/>
              <a:t>context</a:t>
            </a:r>
            <a:r>
              <a:rPr lang="pt-BR" sz="2000" dirty="0"/>
              <a:t> – usado para abrir ou criar um </a:t>
            </a:r>
            <a:r>
              <a:rPr lang="pt-BR" sz="2000" dirty="0" err="1" smtClean="0"/>
              <a:t>database</a:t>
            </a:r>
            <a:r>
              <a:rPr lang="pt-BR" sz="2000" dirty="0" smtClean="0"/>
              <a:t> (</a:t>
            </a:r>
            <a:r>
              <a:rPr lang="pt-BR" sz="2000" dirty="0" err="1" smtClean="0"/>
              <a:t>Activity</a:t>
            </a:r>
            <a:r>
              <a:rPr lang="pt-BR" sz="2000" dirty="0" smtClean="0"/>
              <a:t> atual)</a:t>
            </a:r>
            <a:endParaRPr lang="pt-BR" sz="2000" dirty="0"/>
          </a:p>
          <a:p>
            <a:pPr lvl="1" algn="just"/>
            <a:r>
              <a:rPr lang="pt-BR" sz="2000" b="1" dirty="0" err="1"/>
              <a:t>name</a:t>
            </a:r>
            <a:r>
              <a:rPr lang="pt-BR" sz="2000" dirty="0"/>
              <a:t> – nome do arquivo do </a:t>
            </a:r>
            <a:r>
              <a:rPr lang="pt-BR" sz="2000" dirty="0" err="1"/>
              <a:t>database</a:t>
            </a:r>
            <a:r>
              <a:rPr lang="pt-BR" sz="2000" dirty="0"/>
              <a:t>. Pode ser nulo (</a:t>
            </a:r>
            <a:r>
              <a:rPr lang="pt-BR" sz="2000" dirty="0" err="1"/>
              <a:t>null</a:t>
            </a:r>
            <a:r>
              <a:rPr lang="pt-BR" sz="2000" dirty="0"/>
              <a:t>).</a:t>
            </a:r>
          </a:p>
          <a:p>
            <a:pPr lvl="1" algn="just"/>
            <a:r>
              <a:rPr lang="pt-BR" sz="2000" b="1" dirty="0" err="1"/>
              <a:t>factory</a:t>
            </a:r>
            <a:r>
              <a:rPr lang="pt-BR" sz="2000" dirty="0"/>
              <a:t> – usando para criar os cursores. Pode ser nulo (</a:t>
            </a:r>
            <a:r>
              <a:rPr lang="pt-BR" sz="2000" dirty="0" err="1"/>
              <a:t>null</a:t>
            </a:r>
            <a:r>
              <a:rPr lang="pt-BR" sz="2000" dirty="0"/>
              <a:t>).</a:t>
            </a:r>
          </a:p>
          <a:p>
            <a:pPr lvl="1" algn="just"/>
            <a:r>
              <a:rPr lang="pt-BR" sz="2000" b="1" dirty="0" err="1"/>
              <a:t>version</a:t>
            </a:r>
            <a:r>
              <a:rPr lang="pt-BR" sz="2000" dirty="0"/>
              <a:t> – numero da versão do </a:t>
            </a:r>
            <a:r>
              <a:rPr lang="pt-BR" sz="2000" dirty="0" err="1"/>
              <a:t>database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1775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5454"/>
            <a:ext cx="8856984" cy="32117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Agora vamos montar o nosso e velho conhecido DAO!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sp>
        <p:nvSpPr>
          <p:cNvPr id="12" name="Retângulo 11"/>
          <p:cNvSpPr/>
          <p:nvPr/>
        </p:nvSpPr>
        <p:spPr>
          <a:xfrm>
            <a:off x="35496" y="2276872"/>
            <a:ext cx="892899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496" y="1916832"/>
            <a:ext cx="8928992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5496" y="3573016"/>
            <a:ext cx="8928992" cy="13681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5496" y="2852935"/>
            <a:ext cx="8928992" cy="698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Crie as classes apresentadas anteriormente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(30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8117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Tendo a instancia de </a:t>
            </a:r>
            <a:r>
              <a:rPr lang="pt-BR" sz="2000" dirty="0" err="1"/>
              <a:t>SQLiteOpenHelper</a:t>
            </a:r>
            <a:r>
              <a:rPr lang="pt-BR" sz="2000" dirty="0"/>
              <a:t>, agora temos acesso a dois métodos que retornam um </a:t>
            </a:r>
            <a:r>
              <a:rPr lang="pt-BR" sz="2000" b="1" dirty="0" err="1"/>
              <a:t>SQLiteDatabase</a:t>
            </a:r>
            <a:r>
              <a:rPr lang="pt-BR" sz="2000" dirty="0" smtClean="0"/>
              <a:t>:</a:t>
            </a:r>
          </a:p>
          <a:p>
            <a:pPr algn="just"/>
            <a:r>
              <a:rPr lang="pt-BR" sz="2000" b="1" dirty="0" err="1" smtClean="0"/>
              <a:t>SQLiteDatabase</a:t>
            </a:r>
            <a:r>
              <a:rPr lang="pt-BR" sz="2000" dirty="0" smtClean="0"/>
              <a:t> é a classe que permite realizar as operações CRUD (</a:t>
            </a:r>
            <a:r>
              <a:rPr lang="it-IT" sz="2000" i="1" dirty="0"/>
              <a:t>Create, Read, Update e Delete</a:t>
            </a:r>
            <a:r>
              <a:rPr lang="pt-BR" sz="2000" dirty="0" smtClean="0"/>
              <a:t>).</a:t>
            </a:r>
            <a:endParaRPr lang="pt-BR" sz="2000" dirty="0"/>
          </a:p>
          <a:p>
            <a:pPr algn="just"/>
            <a:endParaRPr lang="pt-BR" sz="2000" dirty="0"/>
          </a:p>
          <a:p>
            <a:pPr lvl="1" algn="just"/>
            <a:r>
              <a:rPr lang="pt-BR" sz="2000" b="1" dirty="0" err="1"/>
              <a:t>getWritableDatabase</a:t>
            </a:r>
            <a:r>
              <a:rPr lang="pt-BR" sz="2000" b="1" dirty="0"/>
              <a:t>(): </a:t>
            </a:r>
            <a:r>
              <a:rPr lang="pt-BR" sz="2000" dirty="0"/>
              <a:t>para inserção, edição e remoção de dados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b="1" dirty="0" err="1"/>
              <a:t>getReadableDatabase</a:t>
            </a:r>
            <a:r>
              <a:rPr lang="pt-BR" sz="2000" b="1" dirty="0"/>
              <a:t>(): </a:t>
            </a:r>
            <a:r>
              <a:rPr lang="pt-BR" sz="2000" dirty="0"/>
              <a:t>para consulta de dados. </a:t>
            </a:r>
            <a:endParaRPr lang="pt-BR" sz="2000" dirty="0" smtClean="0"/>
          </a:p>
          <a:p>
            <a:pPr lvl="1" algn="just"/>
            <a:endParaRPr lang="pt-BR" sz="2000" dirty="0"/>
          </a:p>
          <a:p>
            <a:pPr algn="just"/>
            <a:r>
              <a:rPr lang="pt-BR" sz="2000" dirty="0" smtClean="0"/>
              <a:t>Através desses métodos é possível implementar os métodos de inserção, busca, atualização e </a:t>
            </a:r>
            <a:r>
              <a:rPr lang="pt-BR" sz="2000" dirty="0"/>
              <a:t>remoção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1747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0031"/>
            <a:ext cx="8815373" cy="49153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 smtClean="0"/>
              <a:t>Insert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</a:t>
            </a:r>
            <a:r>
              <a:rPr lang="pt-BR" sz="4000" b="1" dirty="0" err="1" smtClean="0"/>
              <a:t>SQLite</a:t>
            </a:r>
            <a:endParaRPr lang="pt-BR" sz="4000" b="1" dirty="0"/>
          </a:p>
        </p:txBody>
      </p:sp>
      <p:sp>
        <p:nvSpPr>
          <p:cNvPr id="8" name="Retângulo 7"/>
          <p:cNvSpPr/>
          <p:nvPr/>
        </p:nvSpPr>
        <p:spPr>
          <a:xfrm>
            <a:off x="611560" y="3645024"/>
            <a:ext cx="5616624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11560" y="4005064"/>
            <a:ext cx="5616624" cy="648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1560" y="4725144"/>
            <a:ext cx="561662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1560" y="5121188"/>
            <a:ext cx="5616624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1560" y="5481228"/>
            <a:ext cx="5616624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1560" y="5985284"/>
            <a:ext cx="5616624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716016" y="3573016"/>
            <a:ext cx="1296144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Tabela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Destino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>
            <a:stCxn id="14" idx="2"/>
          </p:cNvCxnSpPr>
          <p:nvPr/>
        </p:nvCxnSpPr>
        <p:spPr>
          <a:xfrm flipH="1">
            <a:off x="4427984" y="4329100"/>
            <a:ext cx="936104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300192" y="3573016"/>
            <a:ext cx="1296144" cy="7560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Content</a:t>
            </a:r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Values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17" idx="2"/>
          </p:cNvCxnSpPr>
          <p:nvPr/>
        </p:nvCxnSpPr>
        <p:spPr>
          <a:xfrm flipH="1">
            <a:off x="5940152" y="4329100"/>
            <a:ext cx="1008112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7" idx="1"/>
          </p:cNvCxnSpPr>
          <p:nvPr/>
        </p:nvCxnSpPr>
        <p:spPr>
          <a:xfrm flipH="1">
            <a:off x="4427984" y="3951058"/>
            <a:ext cx="1872208" cy="1980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648</Words>
  <Application>Microsoft Office PowerPoint</Application>
  <PresentationFormat>Apresentação na tela (4:3)</PresentationFormat>
  <Paragraphs>132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Persistência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josias</dc:creator>
  <cp:lastModifiedBy>Josias Junior</cp:lastModifiedBy>
  <cp:revision>194</cp:revision>
  <dcterms:created xsi:type="dcterms:W3CDTF">2011-12-20T12:51:02Z</dcterms:created>
  <dcterms:modified xsi:type="dcterms:W3CDTF">2014-10-08T18:13:03Z</dcterms:modified>
</cp:coreProperties>
</file>