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8" r:id="rId3"/>
    <p:sldId id="259" r:id="rId4"/>
    <p:sldId id="260" r:id="rId5"/>
    <p:sldId id="261" r:id="rId6"/>
    <p:sldId id="262" r:id="rId7"/>
    <p:sldId id="275" r:id="rId8"/>
    <p:sldId id="264" r:id="rId9"/>
    <p:sldId id="276" r:id="rId10"/>
    <p:sldId id="266" r:id="rId11"/>
    <p:sldId id="267" r:id="rId12"/>
    <p:sldId id="271" r:id="rId13"/>
    <p:sldId id="280" r:id="rId14"/>
    <p:sldId id="278" r:id="rId15"/>
    <p:sldId id="277" r:id="rId16"/>
    <p:sldId id="272" r:id="rId17"/>
    <p:sldId id="279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87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6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7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56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2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7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56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4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90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2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58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1163" y="1124744"/>
            <a:ext cx="6509349" cy="1470025"/>
          </a:xfrm>
        </p:spPr>
        <p:txBody>
          <a:bodyPr/>
          <a:lstStyle/>
          <a:p>
            <a:pPr algn="r"/>
            <a:r>
              <a:rPr lang="pt-BR" b="1" smtClean="0">
                <a:solidFill>
                  <a:schemeClr val="accent3">
                    <a:lumMod val="50000"/>
                  </a:schemeClr>
                </a:solidFill>
              </a:rPr>
              <a:t>Service (Serviço)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059832" y="2612504"/>
            <a:ext cx="6048672" cy="103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800" smtClean="0">
                <a:solidFill>
                  <a:schemeClr val="bg1">
                    <a:lumMod val="65000"/>
                  </a:schemeClr>
                </a:solidFill>
              </a:rPr>
              <a:t>Programação para Dispositivos Móveis</a:t>
            </a:r>
            <a:endParaRPr lang="pt-BR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804248" y="4725144"/>
            <a:ext cx="225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Slides produzidos por: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Prof. Josias Paes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7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cs typeface="Courier New" pitchFamily="49" charset="0"/>
              </a:rPr>
              <a:t>O SDK do </a:t>
            </a:r>
            <a:r>
              <a:rPr lang="pt-BR" sz="2000" dirty="0" err="1">
                <a:cs typeface="Courier New" pitchFamily="49" charset="0"/>
              </a:rPr>
              <a:t>Android</a:t>
            </a:r>
            <a:r>
              <a:rPr lang="pt-BR" sz="2000" dirty="0">
                <a:cs typeface="Courier New" pitchFamily="49" charset="0"/>
              </a:rPr>
              <a:t> fornece meios para o acesso local através </a:t>
            </a:r>
            <a:r>
              <a:rPr lang="pt-BR" sz="2000" dirty="0" smtClean="0">
                <a:cs typeface="Courier New" pitchFamily="49" charset="0"/>
              </a:rPr>
              <a:t>de GPS presentes em todos os aparelhos com a plataforma </a:t>
            </a:r>
            <a:r>
              <a:rPr lang="pt-BR" sz="2000" dirty="0" err="1" smtClean="0">
                <a:cs typeface="Courier New" pitchFamily="49" charset="0"/>
              </a:rPr>
              <a:t>Android</a:t>
            </a:r>
            <a:r>
              <a:rPr lang="pt-BR" sz="2000" dirty="0" smtClean="0">
                <a:cs typeface="Courier New" pitchFamily="49" charset="0"/>
              </a:rPr>
              <a:t>.</a:t>
            </a:r>
          </a:p>
          <a:p>
            <a:pPr algn="just"/>
            <a:endParaRPr lang="pt-BR" sz="2000" dirty="0" smtClean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O </a:t>
            </a:r>
            <a:r>
              <a:rPr lang="pt-BR" sz="2000" dirty="0" err="1">
                <a:cs typeface="Courier New" pitchFamily="49" charset="0"/>
              </a:rPr>
              <a:t>Android</a:t>
            </a:r>
            <a:r>
              <a:rPr lang="pt-BR" sz="2000" dirty="0">
                <a:cs typeface="Courier New" pitchFamily="49" charset="0"/>
              </a:rPr>
              <a:t> SDK fornece </a:t>
            </a:r>
            <a:r>
              <a:rPr lang="pt-BR" sz="2000" dirty="0" err="1">
                <a:cs typeface="Courier New" pitchFamily="49" charset="0"/>
              </a:rPr>
              <a:t>APIs</a:t>
            </a:r>
            <a:r>
              <a:rPr lang="pt-BR" sz="2000" dirty="0">
                <a:cs typeface="Courier New" pitchFamily="49" charset="0"/>
              </a:rPr>
              <a:t> adicionais para </a:t>
            </a:r>
            <a:r>
              <a:rPr lang="pt-BR" sz="2000" dirty="0" smtClean="0">
                <a:cs typeface="Courier New" pitchFamily="49" charset="0"/>
              </a:rPr>
              <a:t>determinar prestadores </a:t>
            </a:r>
            <a:r>
              <a:rPr lang="pt-BR" sz="2000" dirty="0">
                <a:cs typeface="Courier New" pitchFamily="49" charset="0"/>
              </a:rPr>
              <a:t>de local alternativo </a:t>
            </a:r>
            <a:r>
              <a:rPr lang="pt-BR" sz="2000" dirty="0" smtClean="0">
                <a:cs typeface="Courier New" pitchFamily="49" charset="0"/>
              </a:rPr>
              <a:t>denominados </a:t>
            </a:r>
            <a:r>
              <a:rPr lang="pt-BR" sz="2000" b="1" dirty="0" err="1" smtClean="0">
                <a:cs typeface="Courier New" pitchFamily="49" charset="0"/>
              </a:rPr>
              <a:t>providers</a:t>
            </a:r>
            <a:r>
              <a:rPr lang="pt-BR" sz="2000" dirty="0" smtClean="0">
                <a:cs typeface="Courier New" pitchFamily="49" charset="0"/>
              </a:rPr>
              <a:t>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b="1" dirty="0" err="1" smtClean="0">
                <a:cs typeface="Courier New" pitchFamily="49" charset="0"/>
              </a:rPr>
              <a:t>Providers</a:t>
            </a:r>
            <a:r>
              <a:rPr lang="pt-BR" sz="2000" dirty="0" smtClean="0">
                <a:cs typeface="Courier New" pitchFamily="49" charset="0"/>
              </a:rPr>
              <a:t> possuem suas vantagens </a:t>
            </a:r>
            <a:r>
              <a:rPr lang="pt-BR" sz="2000" dirty="0">
                <a:cs typeface="Courier New" pitchFamily="49" charset="0"/>
              </a:rPr>
              <a:t>e </a:t>
            </a:r>
            <a:r>
              <a:rPr lang="pt-BR" sz="2000" dirty="0" smtClean="0">
                <a:cs typeface="Courier New" pitchFamily="49" charset="0"/>
              </a:rPr>
              <a:t>desvantagens em </a:t>
            </a:r>
            <a:r>
              <a:rPr lang="pt-BR" sz="2000" dirty="0">
                <a:cs typeface="Courier New" pitchFamily="49" charset="0"/>
              </a:rPr>
              <a:t>termos de consumo de energia, velocidade e precisão dos relatórios</a:t>
            </a:r>
            <a:r>
              <a:rPr lang="pt-BR" sz="2000" dirty="0" smtClean="0">
                <a:cs typeface="Courier New" pitchFamily="49" charset="0"/>
              </a:rPr>
              <a:t>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lvl="1" algn="just"/>
            <a:r>
              <a:rPr lang="pt-BR" sz="2000" b="1" dirty="0" smtClean="0">
                <a:cs typeface="Courier New" pitchFamily="49" charset="0"/>
              </a:rPr>
              <a:t>GPS </a:t>
            </a:r>
            <a:r>
              <a:rPr lang="pt-BR" sz="2000" b="1" dirty="0" err="1" smtClean="0">
                <a:cs typeface="Courier New" pitchFamily="49" charset="0"/>
              </a:rPr>
              <a:t>Provider</a:t>
            </a:r>
            <a:endParaRPr lang="pt-BR" sz="2000" b="1" dirty="0" smtClean="0">
              <a:cs typeface="Courier New" pitchFamily="49" charset="0"/>
            </a:endParaRPr>
          </a:p>
          <a:p>
            <a:pPr lvl="2" algn="just"/>
            <a:r>
              <a:rPr lang="pt-BR" sz="2000" dirty="0" smtClean="0">
                <a:cs typeface="Courier New" pitchFamily="49" charset="0"/>
              </a:rPr>
              <a:t>Bastante preciso e veloz porém consume muita bateria</a:t>
            </a:r>
          </a:p>
          <a:p>
            <a:pPr lvl="1" algn="just"/>
            <a:endParaRPr lang="pt-BR" sz="2000" dirty="0" smtClean="0">
              <a:cs typeface="Courier New" pitchFamily="49" charset="0"/>
            </a:endParaRPr>
          </a:p>
          <a:p>
            <a:pPr lvl="1" algn="just"/>
            <a:r>
              <a:rPr lang="pt-BR" sz="2000" b="1" dirty="0" smtClean="0">
                <a:cs typeface="Courier New" pitchFamily="49" charset="0"/>
              </a:rPr>
              <a:t>Network </a:t>
            </a:r>
            <a:r>
              <a:rPr lang="pt-BR" sz="2000" b="1" dirty="0" err="1" smtClean="0">
                <a:cs typeface="Courier New" pitchFamily="49" charset="0"/>
              </a:rPr>
              <a:t>Provider</a:t>
            </a:r>
            <a:endParaRPr lang="pt-BR" sz="2000" b="1" dirty="0" smtClean="0">
              <a:cs typeface="Courier New" pitchFamily="49" charset="0"/>
            </a:endParaRPr>
          </a:p>
          <a:p>
            <a:pPr lvl="2" algn="just"/>
            <a:r>
              <a:rPr lang="pt-BR" sz="2000" dirty="0" smtClean="0">
                <a:cs typeface="Courier New" pitchFamily="49" charset="0"/>
              </a:rPr>
              <a:t>Impreciso e um pouco mais lento, porém mais econômico em relação a bateria</a:t>
            </a:r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GPS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2615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Obtendo sua</a:t>
            </a:r>
            <a:r>
              <a:rPr lang="pt-BR" sz="2000" dirty="0"/>
              <a:t> </a:t>
            </a:r>
            <a:r>
              <a:rPr lang="pt-BR" sz="2000" dirty="0" smtClean="0"/>
              <a:t>Localização</a:t>
            </a:r>
          </a:p>
          <a:p>
            <a:pPr algn="just"/>
            <a:r>
              <a:rPr lang="pt-BR" sz="2000" dirty="0" smtClean="0"/>
              <a:t>Você </a:t>
            </a:r>
            <a:r>
              <a:rPr lang="pt-BR" sz="2000" dirty="0"/>
              <a:t>pode obter a </a:t>
            </a:r>
            <a:r>
              <a:rPr lang="pt-BR" sz="2000" dirty="0" smtClean="0"/>
              <a:t>sua localização da seguinte forma.</a:t>
            </a:r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GPS</a:t>
            </a:r>
            <a:endParaRPr lang="pt-BR" sz="4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9" y="2143116"/>
            <a:ext cx="8839261" cy="34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primeiro parâmetro na </a:t>
            </a:r>
            <a:r>
              <a:rPr lang="pt-BR" sz="2000" b="1" dirty="0" err="1" smtClean="0"/>
              <a:t>requestLocationUpdates</a:t>
            </a:r>
            <a:r>
              <a:rPr lang="pt-BR" sz="2000" b="1" dirty="0" smtClean="0"/>
              <a:t>()</a:t>
            </a:r>
            <a:r>
              <a:rPr lang="pt-BR" sz="2000" dirty="0"/>
              <a:t> é o tipo de </a:t>
            </a:r>
            <a:r>
              <a:rPr lang="pt-BR" sz="2000" dirty="0" smtClean="0"/>
              <a:t>provedor (</a:t>
            </a:r>
            <a:r>
              <a:rPr lang="pt-BR" sz="2000" b="1" dirty="0" err="1" smtClean="0"/>
              <a:t>Provider</a:t>
            </a:r>
            <a:r>
              <a:rPr lang="pt-BR" sz="2000" dirty="0" smtClean="0"/>
              <a:t>) </a:t>
            </a:r>
            <a:r>
              <a:rPr lang="pt-BR" sz="2000" dirty="0"/>
              <a:t>de localização de usar (neste caso, o Provedor Local de Rede </a:t>
            </a:r>
            <a:r>
              <a:rPr lang="pt-BR" sz="2000" dirty="0" smtClean="0"/>
              <a:t>do celular</a:t>
            </a:r>
            <a:r>
              <a:rPr lang="pt-BR" sz="2000" dirty="0"/>
              <a:t> </a:t>
            </a:r>
            <a:r>
              <a:rPr lang="pt-BR" sz="2000" dirty="0" smtClean="0"/>
              <a:t>ou</a:t>
            </a:r>
            <a:r>
              <a:rPr lang="pt-BR" sz="2000" dirty="0"/>
              <a:t> </a:t>
            </a:r>
            <a:r>
              <a:rPr lang="pt-BR" sz="2000" dirty="0" smtClean="0"/>
              <a:t>Wi-Fi).</a:t>
            </a:r>
            <a:r>
              <a:rPr lang="pt-BR" sz="2000" dirty="0"/>
              <a:t> 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 solicitar atualizações de localização </a:t>
            </a:r>
            <a:r>
              <a:rPr lang="pt-BR" sz="2000" dirty="0" smtClean="0"/>
              <a:t>pelo GPS você deve</a:t>
            </a:r>
            <a:r>
              <a:rPr lang="pt-BR" sz="2000" dirty="0"/>
              <a:t> substituir </a:t>
            </a:r>
            <a:r>
              <a:rPr lang="pt-BR" sz="2000" dirty="0" smtClean="0"/>
              <a:t>o</a:t>
            </a:r>
            <a:r>
              <a:rPr lang="pt-BR" sz="2000" dirty="0"/>
              <a:t> </a:t>
            </a:r>
            <a:r>
              <a:rPr lang="pt-BR" sz="2000" b="1" dirty="0" smtClean="0"/>
              <a:t>NETWORK_PROVIDER </a:t>
            </a:r>
            <a:r>
              <a:rPr lang="pt-BR" sz="2000" dirty="0" smtClean="0"/>
              <a:t>por </a:t>
            </a:r>
            <a:r>
              <a:rPr lang="pt-BR" sz="2000" b="1" dirty="0"/>
              <a:t>GPS_PROVIDER</a:t>
            </a:r>
            <a:r>
              <a:rPr lang="pt-BR" sz="2000" dirty="0" smtClean="0"/>
              <a:t>.</a:t>
            </a:r>
            <a:r>
              <a:rPr lang="pt-BR" sz="2000" dirty="0"/>
              <a:t> 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Também é possível solicitar </a:t>
            </a:r>
            <a:r>
              <a:rPr lang="pt-BR" sz="2000" dirty="0"/>
              <a:t>atualizações localização </a:t>
            </a:r>
            <a:r>
              <a:rPr lang="pt-BR" sz="2000" dirty="0" smtClean="0"/>
              <a:t>utilizando os dois mecanismos. Para isso é necessário</a:t>
            </a:r>
            <a:r>
              <a:rPr lang="pt-BR" sz="2000" dirty="0"/>
              <a:t> </a:t>
            </a:r>
            <a:r>
              <a:rPr lang="pt-BR" sz="2000" dirty="0" smtClean="0"/>
              <a:t>chamar o método </a:t>
            </a:r>
            <a:r>
              <a:rPr lang="pt-BR" sz="2000" b="1" dirty="0" err="1" smtClean="0"/>
              <a:t>requestLocationUpdates</a:t>
            </a:r>
            <a:r>
              <a:rPr lang="pt-BR" sz="2000" b="1" dirty="0" smtClean="0"/>
              <a:t>()</a:t>
            </a:r>
            <a:r>
              <a:rPr lang="pt-BR" sz="2000" dirty="0" smtClean="0"/>
              <a:t> </a:t>
            </a:r>
            <a:r>
              <a:rPr lang="pt-BR" sz="2000" dirty="0"/>
              <a:t>duas </a:t>
            </a:r>
            <a:r>
              <a:rPr lang="pt-BR" sz="2000" dirty="0" smtClean="0"/>
              <a:t>vezes:</a:t>
            </a:r>
          </a:p>
          <a:p>
            <a:pPr lvl="1" algn="just"/>
            <a:r>
              <a:rPr lang="pt-BR" sz="2000" dirty="0" smtClean="0"/>
              <a:t>uma vez para o </a:t>
            </a:r>
            <a:r>
              <a:rPr lang="pt-BR" sz="2000" dirty="0"/>
              <a:t> </a:t>
            </a:r>
            <a:r>
              <a:rPr lang="pt-BR" sz="2000" b="1" dirty="0" smtClean="0"/>
              <a:t>NETWORK_PROVIDER</a:t>
            </a:r>
            <a:endParaRPr lang="pt-BR" sz="2000" dirty="0"/>
          </a:p>
          <a:p>
            <a:pPr lvl="1" algn="just"/>
            <a:r>
              <a:rPr lang="pt-BR" sz="2000" dirty="0" smtClean="0"/>
              <a:t>uma </a:t>
            </a:r>
            <a:r>
              <a:rPr lang="pt-BR" sz="2000" dirty="0"/>
              <a:t>vez </a:t>
            </a:r>
            <a:r>
              <a:rPr lang="pt-BR" sz="2000" dirty="0" err="1" smtClean="0"/>
              <a:t>parao</a:t>
            </a:r>
            <a:r>
              <a:rPr lang="pt-BR" sz="2000" dirty="0" smtClean="0"/>
              <a:t> </a:t>
            </a:r>
            <a:r>
              <a:rPr lang="pt-BR" sz="2000" dirty="0"/>
              <a:t> </a:t>
            </a:r>
            <a:r>
              <a:rPr lang="pt-BR" sz="2000" b="1" dirty="0"/>
              <a:t>GPS_PROVIDER</a:t>
            </a:r>
            <a:r>
              <a:rPr lang="pt-BR" sz="2000" dirty="0"/>
              <a:t>.</a:t>
            </a:r>
            <a:endParaRPr lang="pt-BR" sz="20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GPS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1" y="5611874"/>
            <a:ext cx="780027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Permissões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FINE_LOCATION</a:t>
            </a:r>
          </a:p>
          <a:p>
            <a:pPr marL="0" indent="0" algn="just">
              <a:buNone/>
            </a:pPr>
            <a:r>
              <a:rPr lang="pt-BR" sz="2000" dirty="0"/>
              <a:t>Permite </a:t>
            </a:r>
            <a:r>
              <a:rPr lang="pt-BR" sz="2000" dirty="0" smtClean="0"/>
              <a:t>acessar uma fonte precisa de localização como: </a:t>
            </a:r>
            <a:r>
              <a:rPr lang="pt-BR" sz="2000" dirty="0"/>
              <a:t>GPS, torres de celular e Wi-Fi.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COARSE_LOCATION:</a:t>
            </a:r>
          </a:p>
          <a:p>
            <a:pPr marL="0" indent="0" algn="just">
              <a:buNone/>
            </a:pPr>
            <a:r>
              <a:rPr lang="pt-BR" sz="2000" dirty="0"/>
              <a:t>Permite </a:t>
            </a:r>
            <a:r>
              <a:rPr lang="pt-BR" sz="2000" dirty="0" smtClean="0"/>
              <a:t>acessar derivada </a:t>
            </a:r>
            <a:r>
              <a:rPr lang="pt-BR" sz="2000" dirty="0"/>
              <a:t>de fontes de localização da </a:t>
            </a:r>
            <a:r>
              <a:rPr lang="pt-BR" sz="2000" dirty="0" smtClean="0"/>
              <a:t>rede aproximadas, </a:t>
            </a:r>
            <a:r>
              <a:rPr lang="pt-BR" sz="2000" dirty="0"/>
              <a:t>como torres de celulares e Wi-Fi.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endParaRPr lang="pt-BR" sz="20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GPS</a:t>
            </a:r>
            <a:endParaRPr lang="pt-BR" sz="4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7" y="1628800"/>
            <a:ext cx="8712957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Antes de praticarmos vamos entender um pouco melhor a Classe </a:t>
            </a:r>
            <a:r>
              <a:rPr lang="pt-BR" sz="2000" b="1" dirty="0" err="1" smtClean="0"/>
              <a:t>Location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Quando o </a:t>
            </a:r>
            <a:r>
              <a:rPr lang="pt-BR" sz="2000" b="1" dirty="0" err="1" smtClean="0"/>
              <a:t>LocationManager</a:t>
            </a:r>
            <a:r>
              <a:rPr lang="pt-BR" sz="2000" dirty="0" smtClean="0"/>
              <a:t> consegue capturar informações do GPS, estas são representadas pela classe </a:t>
            </a:r>
            <a:r>
              <a:rPr lang="pt-BR" sz="2000" b="1" dirty="0" err="1" smtClean="0"/>
              <a:t>Location</a:t>
            </a:r>
            <a:r>
              <a:rPr lang="pt-BR" sz="2000" dirty="0" smtClean="0"/>
              <a:t> que são passadas para o método </a:t>
            </a:r>
            <a:r>
              <a:rPr lang="pt-BR" sz="2000" b="1" dirty="0" err="1" smtClean="0"/>
              <a:t>onLocationChanged</a:t>
            </a:r>
            <a:r>
              <a:rPr lang="pt-BR" sz="2000" b="1" dirty="0" smtClean="0"/>
              <a:t>()</a:t>
            </a:r>
            <a:r>
              <a:rPr lang="pt-BR" sz="2000" dirty="0" smtClean="0"/>
              <a:t>. Sendo assim, para utilizar estas informações precisamos solicitá-las a </a:t>
            </a:r>
            <a:r>
              <a:rPr lang="pt-BR" sz="2000" b="1" dirty="0" err="1" smtClean="0"/>
              <a:t>Location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GPS</a:t>
            </a:r>
            <a:endParaRPr lang="pt-BR" sz="4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21" y="3645024"/>
            <a:ext cx="493167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Crie uma aplicação que assim que executada capture a sua localização e escreva o resultado no Log.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Esta informação deve ser capturada e exibida no método </a:t>
            </a:r>
            <a:r>
              <a:rPr lang="pt-BR" sz="2000" dirty="0" err="1" smtClean="0">
                <a:cs typeface="Courier New" pitchFamily="49" charset="0"/>
              </a:rPr>
              <a:t>onLocationChanged</a:t>
            </a:r>
            <a:r>
              <a:rPr lang="pt-BR" sz="2000" dirty="0" smtClean="0">
                <a:cs typeface="Courier New" pitchFamily="49" charset="0"/>
              </a:rPr>
              <a:t>().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Vamos praticar (20 min)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0957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Ainda é possível refinar a precisão da busca da sua locação através do conceito de critérios.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GPS</a:t>
            </a:r>
            <a:endParaRPr lang="pt-BR" sz="40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84" y="2636912"/>
            <a:ext cx="628934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Para a questão anterior refine a precisão referente a sua localização 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Vamos praticar (20 min)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7536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Vamos somar o poder dos Serviços com o de Localização.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A captura de localização como vimos anteriormente funciona perfeitamente. Entretanto se você colocar sua aplicação em espera (</a:t>
            </a:r>
            <a:r>
              <a:rPr lang="pt-BR" sz="2000" b="1" i="1" dirty="0" smtClean="0">
                <a:cs typeface="Courier New" pitchFamily="49" charset="0"/>
              </a:rPr>
              <a:t>background</a:t>
            </a:r>
            <a:r>
              <a:rPr lang="pt-BR" sz="2000" dirty="0" smtClean="0">
                <a:cs typeface="Courier New" pitchFamily="49" charset="0"/>
              </a:rPr>
              <a:t>) a captura de informação e localização irá </a:t>
            </a:r>
            <a:r>
              <a:rPr lang="pt-BR" sz="2000" b="1" dirty="0" smtClean="0">
                <a:cs typeface="Courier New" pitchFamily="49" charset="0"/>
              </a:rPr>
              <a:t>pausar</a:t>
            </a:r>
            <a:r>
              <a:rPr lang="pt-BR" sz="2000" dirty="0" smtClean="0">
                <a:cs typeface="Courier New" pitchFamily="49" charset="0"/>
              </a:rPr>
              <a:t>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Só existe uma forma de deixar a captura de localização atualizando informações mesmo com a aplicação em </a:t>
            </a:r>
            <a:r>
              <a:rPr lang="pt-BR" sz="2000" b="1" i="1" dirty="0" smtClean="0">
                <a:cs typeface="Courier New" pitchFamily="49" charset="0"/>
              </a:rPr>
              <a:t>background</a:t>
            </a:r>
            <a:r>
              <a:rPr lang="pt-BR" sz="2000" dirty="0" smtClean="0">
                <a:cs typeface="Courier New" pitchFamily="49" charset="0"/>
              </a:rPr>
              <a:t>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UTILIZANDO O SERVIÇO!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Vamos ver o código a seguir!</a:t>
            </a:r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LOCATION SERVICE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9526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LOCATION SERVICE</a:t>
            </a:r>
            <a:endParaRPr lang="pt-BR" sz="40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18356"/>
            <a:ext cx="10829451" cy="7128792"/>
          </a:xfrm>
        </p:spPr>
      </p:pic>
    </p:spTree>
    <p:extLst>
      <p:ext uri="{BB962C8B-B14F-4D97-AF65-F5344CB8AC3E}">
        <p14:creationId xmlns:p14="http://schemas.microsoft.com/office/powerpoint/2010/main" val="3366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Um serviço é um componente de aplicação que pode executar operações de longa duração em segundo plano e não fornece uma interface de usuário. 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Um </a:t>
            </a:r>
            <a:r>
              <a:rPr lang="pt-BR" sz="2000" dirty="0"/>
              <a:t>componente </a:t>
            </a:r>
            <a:r>
              <a:rPr lang="pt-BR" sz="2000" dirty="0" smtClean="0"/>
              <a:t>qualquer do</a:t>
            </a:r>
            <a:r>
              <a:rPr lang="pt-BR" sz="2000" dirty="0"/>
              <a:t> </a:t>
            </a:r>
            <a:r>
              <a:rPr lang="pt-BR" sz="2000" dirty="0" smtClean="0"/>
              <a:t>aplicativo (botão por exemplo) </a:t>
            </a:r>
            <a:r>
              <a:rPr lang="pt-BR" sz="2000" dirty="0"/>
              <a:t>pode iniciar um serviço e ele continuará a ser executado em segundo plano, mesmo se o usuário muda para outro aplicativo. 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Um </a:t>
            </a:r>
            <a:r>
              <a:rPr lang="pt-BR" sz="2000" dirty="0"/>
              <a:t>serviço pode lidar com transações de rede, tocar música, executar arquivo </a:t>
            </a:r>
            <a:r>
              <a:rPr lang="pt-BR" sz="2000" dirty="0" smtClean="0"/>
              <a:t>I/O</a:t>
            </a:r>
            <a:r>
              <a:rPr lang="pt-BR" sz="2000" dirty="0"/>
              <a:t>, ou interagir com um </a:t>
            </a:r>
            <a:r>
              <a:rPr lang="pt-BR" sz="2000" dirty="0" err="1" smtClean="0"/>
              <a:t>Content</a:t>
            </a:r>
            <a:r>
              <a:rPr lang="pt-BR" sz="2000" dirty="0" smtClean="0"/>
              <a:t> </a:t>
            </a:r>
            <a:r>
              <a:rPr lang="pt-BR" sz="2000" dirty="0" err="1" smtClean="0"/>
              <a:t>Provider</a:t>
            </a:r>
            <a:r>
              <a:rPr lang="pt-BR" sz="2000" dirty="0" smtClean="0"/>
              <a:t>, </a:t>
            </a:r>
            <a:r>
              <a:rPr lang="pt-BR" sz="2000" dirty="0"/>
              <a:t>todos </a:t>
            </a:r>
            <a:r>
              <a:rPr lang="pt-BR" sz="2000" dirty="0" smtClean="0"/>
              <a:t>em </a:t>
            </a:r>
            <a:r>
              <a:rPr lang="pt-BR" sz="2000" b="1" dirty="0" smtClean="0"/>
              <a:t>background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SERVICE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8167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Crie um novo projeto </a:t>
            </a:r>
            <a:r>
              <a:rPr lang="pt-BR" sz="2000" dirty="0" err="1" smtClean="0">
                <a:cs typeface="Courier New" pitchFamily="49" charset="0"/>
              </a:rPr>
              <a:t>HelloLocationService</a:t>
            </a:r>
            <a:r>
              <a:rPr lang="pt-BR" sz="2000" dirty="0" smtClean="0">
                <a:cs typeface="Courier New" pitchFamily="49" charset="0"/>
              </a:rPr>
              <a:t>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Implemente o seu </a:t>
            </a:r>
            <a:r>
              <a:rPr lang="pt-BR" sz="2000" dirty="0" err="1" smtClean="0">
                <a:cs typeface="Courier New" pitchFamily="49" charset="0"/>
              </a:rPr>
              <a:t>LocationService</a:t>
            </a:r>
            <a:endParaRPr lang="pt-BR" sz="2000" dirty="0" smtClean="0">
              <a:cs typeface="Courier New" pitchFamily="49" charset="0"/>
            </a:endParaRP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Ao iniciar sua aplicação inicie o serviço.</a:t>
            </a:r>
            <a:endParaRPr lang="pt-BR" sz="2000" dirty="0">
              <a:cs typeface="Courier New" pitchFamily="49" charset="0"/>
            </a:endParaRPr>
          </a:p>
          <a:p>
            <a:pPr algn="just"/>
            <a:endParaRPr lang="pt-BR" sz="2000" dirty="0" smtClean="0">
              <a:cs typeface="Courier New" pitchFamily="49" charset="0"/>
            </a:endParaRPr>
          </a:p>
          <a:p>
            <a:pPr algn="just"/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Vamos praticar (20min)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0425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criar um serviço, você deve criar uma subclasse de </a:t>
            </a:r>
            <a:r>
              <a:rPr lang="pt-BR" sz="2000" dirty="0" smtClean="0"/>
              <a:t>Service.</a:t>
            </a:r>
            <a:r>
              <a:rPr lang="pt-BR" sz="2000" dirty="0"/>
              <a:t> 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Na </a:t>
            </a:r>
            <a:r>
              <a:rPr lang="pt-BR" sz="2000" dirty="0"/>
              <a:t>sua </a:t>
            </a:r>
            <a:r>
              <a:rPr lang="pt-BR" sz="2000" dirty="0" smtClean="0"/>
              <a:t>implementação é </a:t>
            </a:r>
            <a:r>
              <a:rPr lang="pt-BR" sz="2000" dirty="0"/>
              <a:t>preciso </a:t>
            </a:r>
            <a:r>
              <a:rPr lang="pt-BR" sz="2000" dirty="0" smtClean="0"/>
              <a:t>implementar</a:t>
            </a:r>
            <a:r>
              <a:rPr lang="pt-BR" sz="2000" dirty="0"/>
              <a:t> alguns métodos de </a:t>
            </a:r>
            <a:r>
              <a:rPr lang="pt-BR" sz="2000" i="1" dirty="0" err="1"/>
              <a:t>callback</a:t>
            </a:r>
            <a:r>
              <a:rPr lang="pt-BR" sz="2000" dirty="0"/>
              <a:t> que lidam com </a:t>
            </a:r>
            <a:r>
              <a:rPr lang="pt-BR" sz="2000" dirty="0" smtClean="0"/>
              <a:t>aspectos chaves </a:t>
            </a:r>
            <a:r>
              <a:rPr lang="pt-BR" sz="2000" dirty="0"/>
              <a:t>do ciclo de vida do </a:t>
            </a:r>
            <a:r>
              <a:rPr lang="pt-BR" sz="2000" dirty="0" smtClean="0"/>
              <a:t>serviço.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Os </a:t>
            </a:r>
            <a:r>
              <a:rPr lang="pt-BR" sz="2000" dirty="0"/>
              <a:t>métodos de </a:t>
            </a:r>
            <a:r>
              <a:rPr lang="pt-BR" sz="2000" i="1" dirty="0" err="1"/>
              <a:t>callback</a:t>
            </a:r>
            <a:r>
              <a:rPr lang="pt-BR" sz="2000" dirty="0"/>
              <a:t> mais importantes que você deve </a:t>
            </a:r>
            <a:r>
              <a:rPr lang="pt-BR" sz="2000" dirty="0" smtClean="0"/>
              <a:t>implementar</a:t>
            </a:r>
            <a:r>
              <a:rPr lang="pt-BR" sz="2000" dirty="0"/>
              <a:t> são</a:t>
            </a:r>
            <a:r>
              <a:rPr lang="pt-BR" sz="2000" dirty="0" smtClean="0"/>
              <a:t>: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2000" dirty="0" err="1" smtClean="0"/>
              <a:t>onStartCommand</a:t>
            </a:r>
            <a:r>
              <a:rPr lang="pt-BR" sz="2000" dirty="0" smtClean="0"/>
              <a:t>()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err="1" smtClean="0"/>
              <a:t>onBind</a:t>
            </a:r>
            <a:r>
              <a:rPr lang="pt-BR" sz="2000" dirty="0" smtClean="0"/>
              <a:t>()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err="1" smtClean="0"/>
              <a:t>onCreate</a:t>
            </a:r>
            <a:r>
              <a:rPr lang="pt-BR" sz="2000" dirty="0" smtClean="0"/>
              <a:t>()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err="1" smtClean="0"/>
              <a:t>onDestroy</a:t>
            </a:r>
            <a:r>
              <a:rPr lang="pt-BR" sz="2000" dirty="0" smtClean="0"/>
              <a:t>()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lvl="1" algn="just"/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SERVICE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6933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lvl="1" algn="just"/>
            <a:r>
              <a:rPr lang="pt-BR" sz="1600" b="1" dirty="0" err="1" smtClean="0"/>
              <a:t>onStartCommand</a:t>
            </a:r>
            <a:r>
              <a:rPr lang="pt-BR" sz="1600" b="1" dirty="0" smtClean="0"/>
              <a:t>()</a:t>
            </a:r>
            <a:r>
              <a:rPr lang="pt-BR" sz="1600" dirty="0" smtClean="0"/>
              <a:t>: </a:t>
            </a:r>
            <a:r>
              <a:rPr lang="pt-BR" sz="1600" dirty="0"/>
              <a:t>O sistema chama este método quando um outro </a:t>
            </a:r>
            <a:r>
              <a:rPr lang="pt-BR" sz="1600" dirty="0" smtClean="0"/>
              <a:t>componente (como</a:t>
            </a:r>
            <a:r>
              <a:rPr lang="pt-BR" sz="1600" dirty="0"/>
              <a:t> uma </a:t>
            </a:r>
            <a:r>
              <a:rPr lang="pt-BR" sz="1600" dirty="0" smtClean="0"/>
              <a:t>atividade), </a:t>
            </a:r>
            <a:r>
              <a:rPr lang="pt-BR" sz="1600" dirty="0"/>
              <a:t>solicita que o serviço seja iniciado, através do método </a:t>
            </a:r>
            <a:r>
              <a:rPr lang="pt-BR" sz="1600" b="1" dirty="0" err="1"/>
              <a:t>startService</a:t>
            </a:r>
            <a:r>
              <a:rPr lang="pt-BR" sz="1600" b="1" dirty="0"/>
              <a:t>()</a:t>
            </a:r>
            <a:r>
              <a:rPr lang="pt-BR" sz="1600" dirty="0"/>
              <a:t>. Uma vez que este método é executado, o serviço é iniciado e pode ser executado em segundo plano por tempo indeterminado. Se você implementar esse método, é sua a responsabilidade de parar  chamando o método </a:t>
            </a:r>
            <a:r>
              <a:rPr lang="pt-BR" sz="1600" b="1" dirty="0" err="1"/>
              <a:t>stopService</a:t>
            </a:r>
            <a:r>
              <a:rPr lang="pt-BR" sz="1600" b="1" dirty="0"/>
              <a:t>()</a:t>
            </a:r>
            <a:r>
              <a:rPr lang="pt-BR" sz="1600" dirty="0"/>
              <a:t>.</a:t>
            </a:r>
          </a:p>
          <a:p>
            <a:pPr lvl="1" algn="just"/>
            <a:endParaRPr lang="pt-BR" sz="1600" dirty="0"/>
          </a:p>
          <a:p>
            <a:pPr lvl="1" algn="just"/>
            <a:r>
              <a:rPr lang="pt-BR" sz="1600" b="1" dirty="0" err="1"/>
              <a:t>onBind</a:t>
            </a:r>
            <a:r>
              <a:rPr lang="pt-BR" sz="1600" b="1" dirty="0"/>
              <a:t>()</a:t>
            </a:r>
            <a:r>
              <a:rPr lang="pt-BR" sz="1600" dirty="0"/>
              <a:t>: O sistema chama este método quando um outro componente </a:t>
            </a:r>
            <a:r>
              <a:rPr lang="pt-BR" sz="1600" dirty="0" smtClean="0"/>
              <a:t>quer</a:t>
            </a:r>
            <a:r>
              <a:rPr lang="pt-BR" sz="1600" dirty="0"/>
              <a:t> </a:t>
            </a:r>
            <a:r>
              <a:rPr lang="pt-BR" sz="1600" dirty="0" smtClean="0"/>
              <a:t>se </a:t>
            </a:r>
            <a:r>
              <a:rPr lang="pt-BR" sz="1600" dirty="0"/>
              <a:t>vincular com o serviço, chamando o método </a:t>
            </a:r>
            <a:r>
              <a:rPr lang="pt-BR" sz="1600" b="1" dirty="0" err="1"/>
              <a:t>bindService</a:t>
            </a:r>
            <a:r>
              <a:rPr lang="pt-BR" sz="1600" b="1" dirty="0"/>
              <a:t>()</a:t>
            </a:r>
            <a:r>
              <a:rPr lang="pt-BR" sz="1600" dirty="0"/>
              <a:t>. Na implementação deste método, você deve fornecer uma interface que os clientes usam para se comunicar com o </a:t>
            </a:r>
            <a:r>
              <a:rPr lang="pt-BR" sz="1600" dirty="0" smtClean="0"/>
              <a:t>serviço.</a:t>
            </a:r>
          </a:p>
          <a:p>
            <a:pPr lvl="1" algn="just"/>
            <a:endParaRPr lang="pt-BR" sz="1600" b="1" dirty="0" smtClean="0"/>
          </a:p>
          <a:p>
            <a:pPr lvl="1" algn="just"/>
            <a:r>
              <a:rPr lang="pt-BR" sz="1600" b="1" dirty="0" err="1" smtClean="0"/>
              <a:t>onCreate</a:t>
            </a:r>
            <a:r>
              <a:rPr lang="pt-BR" sz="1600" b="1" dirty="0" smtClean="0"/>
              <a:t>()</a:t>
            </a:r>
            <a:r>
              <a:rPr lang="pt-BR" sz="1600" dirty="0" smtClean="0"/>
              <a:t>: </a:t>
            </a:r>
            <a:r>
              <a:rPr lang="pt-BR" sz="1600" dirty="0"/>
              <a:t>O sistema chama este método quando o serviço é criado, para realizar os procedimentos de configuração única (antes </a:t>
            </a:r>
            <a:r>
              <a:rPr lang="pt-BR" sz="1600" dirty="0" smtClean="0"/>
              <a:t>chamar </a:t>
            </a:r>
            <a:r>
              <a:rPr lang="pt-BR" sz="1600" dirty="0"/>
              <a:t>um </a:t>
            </a:r>
            <a:r>
              <a:rPr lang="pt-BR" sz="1600" b="1" dirty="0" err="1" smtClean="0"/>
              <a:t>onStartCommand</a:t>
            </a:r>
            <a:r>
              <a:rPr lang="pt-BR" sz="1600" b="1" dirty="0" smtClean="0"/>
              <a:t>() </a:t>
            </a:r>
            <a:r>
              <a:rPr lang="pt-BR" sz="1600" dirty="0"/>
              <a:t>ou </a:t>
            </a:r>
            <a:r>
              <a:rPr lang="pt-BR" sz="1600" b="1" dirty="0" err="1"/>
              <a:t>onBind</a:t>
            </a:r>
            <a:r>
              <a:rPr lang="pt-BR" sz="1600" b="1" dirty="0"/>
              <a:t> ()</a:t>
            </a:r>
            <a:r>
              <a:rPr lang="pt-BR" sz="1600" dirty="0"/>
              <a:t>). Se o serviço já está rodando, este método não é chamado</a:t>
            </a:r>
            <a:r>
              <a:rPr lang="pt-BR" sz="1600" dirty="0" smtClean="0"/>
              <a:t>.</a:t>
            </a:r>
          </a:p>
          <a:p>
            <a:pPr lvl="1" algn="just"/>
            <a:endParaRPr lang="pt-BR" sz="1600" dirty="0"/>
          </a:p>
          <a:p>
            <a:pPr lvl="1" algn="just"/>
            <a:r>
              <a:rPr lang="pt-BR" sz="1600" b="1" dirty="0" err="1" smtClean="0"/>
              <a:t>onDestroy</a:t>
            </a:r>
            <a:r>
              <a:rPr lang="pt-BR" sz="1600" b="1" dirty="0" smtClean="0"/>
              <a:t>()</a:t>
            </a:r>
            <a:r>
              <a:rPr lang="pt-BR" sz="1600" dirty="0" smtClean="0"/>
              <a:t>: </a:t>
            </a:r>
            <a:r>
              <a:rPr lang="pt-BR" sz="1600" dirty="0"/>
              <a:t>O sistema chama este método quando o serviço não é mais utilizado e </a:t>
            </a:r>
            <a:r>
              <a:rPr lang="pt-BR" sz="1600" dirty="0" smtClean="0"/>
              <a:t>deve ser</a:t>
            </a:r>
            <a:r>
              <a:rPr lang="pt-BR" sz="1600" dirty="0"/>
              <a:t> destruído. Seu serviço deve implementar </a:t>
            </a:r>
            <a:r>
              <a:rPr lang="pt-BR" sz="1600" dirty="0" smtClean="0"/>
              <a:t>este método para</a:t>
            </a:r>
            <a:r>
              <a:rPr lang="pt-BR" sz="1600" dirty="0"/>
              <a:t> limpar quaisquer recursos </a:t>
            </a:r>
            <a:r>
              <a:rPr lang="pt-BR" sz="1600" dirty="0" smtClean="0"/>
              <a:t>que possam estar consumindo bateria sem necessidade. Esta </a:t>
            </a:r>
            <a:r>
              <a:rPr lang="pt-BR" sz="1600" dirty="0"/>
              <a:t>é a última chamada o serviço recebe.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SERVICE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3362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Declarando um serviço no </a:t>
            </a:r>
            <a:r>
              <a:rPr lang="pt-BR" sz="2000" dirty="0" smtClean="0"/>
              <a:t>manifesto</a:t>
            </a:r>
          </a:p>
          <a:p>
            <a:pPr algn="just"/>
            <a:r>
              <a:rPr lang="pt-BR" sz="2000" dirty="0" smtClean="0"/>
              <a:t>Como as atividades</a:t>
            </a:r>
            <a:r>
              <a:rPr lang="pt-BR" sz="2000" dirty="0"/>
              <a:t> (e outros componentes), você deve declarar todos os serviços no </a:t>
            </a:r>
            <a:r>
              <a:rPr lang="pt-BR" sz="2000" dirty="0" smtClean="0"/>
              <a:t>manifesto.</a:t>
            </a:r>
          </a:p>
          <a:p>
            <a:pPr algn="just"/>
            <a:r>
              <a:rPr lang="pt-BR" sz="2000" dirty="0" smtClean="0"/>
              <a:t>Para </a:t>
            </a:r>
            <a:r>
              <a:rPr lang="pt-BR" sz="2000" dirty="0"/>
              <a:t>declarar o seu serviço, </a:t>
            </a:r>
            <a:r>
              <a:rPr lang="pt-BR" sz="2000" dirty="0" smtClean="0"/>
              <a:t>adicione </a:t>
            </a:r>
            <a:r>
              <a:rPr lang="pt-BR" sz="2000" dirty="0"/>
              <a:t>um elemento &lt;</a:t>
            </a:r>
            <a:r>
              <a:rPr lang="pt-BR" sz="2000" dirty="0" err="1"/>
              <a:t>service</a:t>
            </a:r>
            <a:r>
              <a:rPr lang="pt-BR" sz="2000" dirty="0"/>
              <a:t>&gt; como um filho do elemento &lt;</a:t>
            </a:r>
            <a:r>
              <a:rPr lang="pt-BR" sz="2000" dirty="0" err="1"/>
              <a:t>application</a:t>
            </a:r>
            <a:r>
              <a:rPr lang="pt-BR" sz="2000" dirty="0"/>
              <a:t>&gt;. Por exemplo: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SERVICE</a:t>
            </a:r>
            <a:endParaRPr lang="pt-BR" sz="4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93" y="3356992"/>
            <a:ext cx="726792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Criando o Serviço (Service)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O </a:t>
            </a:r>
            <a:r>
              <a:rPr lang="pt-BR" sz="2000" dirty="0"/>
              <a:t>código </a:t>
            </a:r>
            <a:r>
              <a:rPr lang="pt-BR" sz="2000" dirty="0" smtClean="0"/>
              <a:t>a </a:t>
            </a:r>
            <a:r>
              <a:rPr lang="pt-BR" sz="2000" dirty="0"/>
              <a:t>seguir é uma implementação da classe de </a:t>
            </a:r>
            <a:r>
              <a:rPr lang="pt-BR" sz="2000" dirty="0" smtClean="0"/>
              <a:t>Service</a:t>
            </a:r>
            <a:r>
              <a:rPr lang="pt-BR" sz="2000" dirty="0"/>
              <a:t> </a:t>
            </a:r>
            <a:r>
              <a:rPr lang="pt-BR" sz="2000" dirty="0" smtClean="0"/>
              <a:t>Para </a:t>
            </a:r>
            <a:r>
              <a:rPr lang="pt-BR" sz="2000" dirty="0"/>
              <a:t>cada solicitação de início, ele usa um segmento de trabalho para executar o trabalho e os processos de solicitação de apenas um de cada vez.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SERVICE</a:t>
            </a:r>
            <a:endParaRPr lang="pt-BR" sz="40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50" y="0"/>
            <a:ext cx="9155589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cs typeface="Courier New" pitchFamily="49" charset="0"/>
              </a:rPr>
              <a:t>Vamos criar </a:t>
            </a:r>
            <a:r>
              <a:rPr lang="pt-BR" sz="2000" dirty="0" smtClean="0">
                <a:cs typeface="Courier New" pitchFamily="49" charset="0"/>
              </a:rPr>
              <a:t>um projeto chamado </a:t>
            </a:r>
            <a:r>
              <a:rPr lang="pt-BR" sz="2000" dirty="0" err="1">
                <a:cs typeface="Courier New" pitchFamily="49" charset="0"/>
              </a:rPr>
              <a:t>HelloService</a:t>
            </a:r>
            <a:r>
              <a:rPr lang="pt-BR" sz="2000" dirty="0" smtClean="0">
                <a:cs typeface="Courier New" pitchFamily="49" charset="0"/>
              </a:rPr>
              <a:t>.</a:t>
            </a:r>
          </a:p>
          <a:p>
            <a:pPr algn="just"/>
            <a:r>
              <a:rPr lang="pt-BR" sz="2000" dirty="0" smtClean="0">
                <a:cs typeface="Courier New" pitchFamily="49" charset="0"/>
              </a:rPr>
              <a:t>Crie o serviço chamado </a:t>
            </a:r>
            <a:r>
              <a:rPr lang="pt-BR" sz="2000" dirty="0" err="1" smtClean="0">
                <a:cs typeface="Courier New" pitchFamily="49" charset="0"/>
              </a:rPr>
              <a:t>TesteService</a:t>
            </a:r>
            <a:endParaRPr lang="pt-BR" sz="2000" dirty="0" smtClean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Registre-o no </a:t>
            </a:r>
            <a:r>
              <a:rPr lang="pt-BR" sz="2000" dirty="0" err="1" smtClean="0">
                <a:cs typeface="Courier New" pitchFamily="49" charset="0"/>
              </a:rPr>
              <a:t>manifest</a:t>
            </a:r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Vamos praticar (20 min)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6251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Iniciando um Service</a:t>
            </a:r>
          </a:p>
          <a:p>
            <a:pPr lvl="1" algn="just"/>
            <a:r>
              <a:rPr lang="pt-BR" sz="2000" dirty="0" smtClean="0"/>
              <a:t>Para iniciar um serviço utilizamos as </a:t>
            </a:r>
            <a:r>
              <a:rPr lang="pt-BR" sz="2000" dirty="0" err="1" smtClean="0"/>
              <a:t>Intents</a:t>
            </a:r>
            <a:r>
              <a:rPr lang="pt-BR" sz="2000" dirty="0" smtClean="0"/>
              <a:t>, a final de contas vamos realizar uma ação.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lvl="1" algn="just"/>
            <a:r>
              <a:rPr lang="pt-BR" sz="2000" dirty="0" smtClean="0"/>
              <a:t>Esse trecho de código deve ser escrito no componente que irá iniciar o serviço. Este pode iniciado assim que a aplicação iniciar ou quando um evento de um botão for disparado por exemplo.</a:t>
            </a:r>
          </a:p>
          <a:p>
            <a:pPr lvl="1" algn="just"/>
            <a:endParaRPr lang="pt-BR" sz="2000" dirty="0"/>
          </a:p>
          <a:p>
            <a:pPr algn="just"/>
            <a:r>
              <a:rPr lang="pt-BR" sz="2000" dirty="0" smtClean="0"/>
              <a:t>Parando um Service</a:t>
            </a:r>
          </a:p>
          <a:p>
            <a:pPr lvl="1" algn="just"/>
            <a:r>
              <a:rPr lang="pt-BR" sz="2000" dirty="0" smtClean="0"/>
              <a:t>A mesma </a:t>
            </a:r>
            <a:r>
              <a:rPr lang="pt-BR" sz="2000" dirty="0" err="1"/>
              <a:t>I</a:t>
            </a:r>
            <a:r>
              <a:rPr lang="pt-BR" sz="2000" dirty="0" err="1" smtClean="0"/>
              <a:t>ntent</a:t>
            </a:r>
            <a:r>
              <a:rPr lang="pt-BR" sz="2000" dirty="0" smtClean="0"/>
              <a:t> criada para iniciar o serviço deve ser usada para finalizá-lo.</a:t>
            </a:r>
          </a:p>
          <a:p>
            <a:pPr marL="457200" lvl="1" indent="0" algn="just">
              <a:buNone/>
            </a:pPr>
            <a:endParaRPr lang="pt-BR" sz="2000" dirty="0"/>
          </a:p>
          <a:p>
            <a:pPr marL="457200" lvl="1" indent="0" algn="just">
              <a:buNone/>
            </a:pPr>
            <a:r>
              <a:rPr lang="pt-BR" sz="2000" dirty="0" smtClean="0"/>
              <a:t>	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stopService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SERVICE</a:t>
            </a:r>
            <a:endParaRPr lang="pt-BR" sz="4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07062"/>
            <a:ext cx="771011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237312"/>
            <a:ext cx="1403648" cy="105273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10944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cs typeface="Courier New" pitchFamily="49" charset="0"/>
              </a:rPr>
              <a:t>Ainda no projeto </a:t>
            </a:r>
            <a:r>
              <a:rPr lang="pt-BR" sz="2000" dirty="0" err="1" smtClean="0">
                <a:cs typeface="Courier New" pitchFamily="49" charset="0"/>
              </a:rPr>
              <a:t>HelloService</a:t>
            </a:r>
            <a:r>
              <a:rPr lang="pt-BR" sz="2000" dirty="0" smtClean="0">
                <a:cs typeface="Courier New" pitchFamily="49" charset="0"/>
              </a:rPr>
              <a:t>, crie uma tela com dois botões:</a:t>
            </a:r>
          </a:p>
          <a:p>
            <a:pPr lvl="1" algn="just"/>
            <a:r>
              <a:rPr lang="pt-BR" sz="2000" dirty="0" smtClean="0">
                <a:cs typeface="Courier New" pitchFamily="49" charset="0"/>
              </a:rPr>
              <a:t>Um botão deve iniciar o serviço quando clicado </a:t>
            </a:r>
          </a:p>
          <a:p>
            <a:pPr lvl="1" algn="just"/>
            <a:r>
              <a:rPr lang="pt-BR" sz="2000" dirty="0" smtClean="0">
                <a:cs typeface="Courier New" pitchFamily="49" charset="0"/>
              </a:rPr>
              <a:t>O outro deve parar o serviço quando clicado</a:t>
            </a:r>
          </a:p>
          <a:p>
            <a:pPr lvl="1"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Quando o serviço for iniciado o mesmo deve escrever no Log que foi iniciado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r>
              <a:rPr lang="pt-BR" sz="2000" dirty="0" smtClean="0">
                <a:cs typeface="Courier New" pitchFamily="49" charset="0"/>
              </a:rPr>
              <a:t>Quando o serviço for parado ou destruído o mesmo deve escrever o Log que foi parado.</a:t>
            </a:r>
          </a:p>
          <a:p>
            <a:pPr algn="just"/>
            <a:endParaRPr lang="pt-BR" sz="2000" dirty="0">
              <a:cs typeface="Courier New" pitchFamily="49" charset="0"/>
            </a:endParaRPr>
          </a:p>
          <a:p>
            <a:pPr algn="just"/>
            <a:endParaRPr lang="pt-BR" sz="2000" dirty="0"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80512" cy="836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 smtClean="0"/>
              <a:t>&gt; Vamos praticar (20 min)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5625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573</Words>
  <Application>Microsoft Office PowerPoint</Application>
  <PresentationFormat>Apresentação na tela (4:3)</PresentationFormat>
  <Paragraphs>129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Service (Serviço)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josias</dc:creator>
  <cp:lastModifiedBy>Josias Junior</cp:lastModifiedBy>
  <cp:revision>229</cp:revision>
  <dcterms:created xsi:type="dcterms:W3CDTF">2011-12-20T12:51:02Z</dcterms:created>
  <dcterms:modified xsi:type="dcterms:W3CDTF">2014-11-04T22:02:44Z</dcterms:modified>
</cp:coreProperties>
</file>