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1" r:id="rId6"/>
    <p:sldId id="262" r:id="rId7"/>
    <p:sldId id="264"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48077F7-B25C-FAB8-7562-FC1CC5AA2376}" name="Rory Byrne" initials="RB" userId="S::rory@cct3034.onmicrosoft.com::7e3102b0-dd80-42ef-ae89-080ed3727b8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75710"/>
  </p:normalViewPr>
  <p:slideViewPr>
    <p:cSldViewPr snapToGrid="0">
      <p:cViewPr varScale="1">
        <p:scale>
          <a:sx n="115" d="100"/>
          <a:sy n="115" d="100"/>
        </p:scale>
        <p:origin x="16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7f7a953ee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7f7a953ee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7f7a953e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7f7a953e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7f7a953ee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7f7a953ee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7f7a953ee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7f7a953ee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7f7a953ee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7f7a953ee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7f7a953ee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7f7a953ee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899736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f7a953ee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f7a953ee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mt="42000"/>
          </a:blip>
          <a:srcRect t="62079" b="34626"/>
          <a:stretch/>
        </p:blipFill>
        <p:spPr>
          <a:xfrm>
            <a:off x="0" y="4831850"/>
            <a:ext cx="9144000" cy="301151"/>
          </a:xfrm>
          <a:prstGeom prst="rect">
            <a:avLst/>
          </a:prstGeom>
          <a:noFill/>
          <a:ln>
            <a:noFill/>
          </a:ln>
        </p:spPr>
      </p:pic>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3">
            <a:alphaModFix/>
          </a:blip>
          <a:stretch>
            <a:fillRect/>
          </a:stretch>
        </p:blipFill>
        <p:spPr>
          <a:xfrm>
            <a:off x="7072975" y="4219750"/>
            <a:ext cx="1655112" cy="572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music-ir.org/mirex/"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zenodo.org/record/1289786" TargetMode="External"/><Relationship Id="rId4" Type="http://schemas.openxmlformats.org/officeDocument/2006/relationships/hyperlink" Target="http://millionsongdatase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8" y="1327900"/>
            <a:ext cx="8520600" cy="2052600"/>
          </a:xfrm>
          <a:prstGeom prst="rect">
            <a:avLst/>
          </a:prstGeom>
        </p:spPr>
        <p:txBody>
          <a:bodyPr spcFirstLastPara="1" wrap="square" lIns="91425" tIns="91425" rIns="91425" bIns="91425" anchor="b" anchorCtr="0">
            <a:normAutofit fontScale="90000"/>
          </a:bodyPr>
          <a:lstStyle/>
          <a:p>
            <a:pPr marL="0" lvl="0" indent="0" rtl="0">
              <a:spcBef>
                <a:spcPts val="0"/>
              </a:spcBef>
              <a:spcAft>
                <a:spcPts val="0"/>
              </a:spcAft>
              <a:buNone/>
            </a:pPr>
            <a:r>
              <a:rPr lang="en-GB" dirty="0"/>
              <a:t>Research &amp; Professional Ethics</a:t>
            </a:r>
            <a:endParaRPr dirty="0"/>
          </a:p>
          <a:p>
            <a:pPr marL="0" lvl="0" indent="0" algn="ctr" rtl="0">
              <a:spcBef>
                <a:spcPts val="0"/>
              </a:spcBef>
              <a:spcAft>
                <a:spcPts val="0"/>
              </a:spcAft>
              <a:buNone/>
            </a:pPr>
            <a:r>
              <a:rPr lang="en-GB" dirty="0"/>
              <a:t>CA1 - Modified </a:t>
            </a:r>
            <a:endParaRPr dirty="0"/>
          </a:p>
        </p:txBody>
      </p:sp>
      <p:sp>
        <p:nvSpPr>
          <p:cNvPr id="57" name="Google Shape;57;p13"/>
          <p:cNvSpPr txBox="1">
            <a:spLocks noGrp="1"/>
          </p:cNvSpPr>
          <p:nvPr>
            <p:ph type="subTitle" idx="1"/>
          </p:nvPr>
        </p:nvSpPr>
        <p:spPr>
          <a:xfrm>
            <a:off x="311700" y="371427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GB" dirty="0"/>
              <a:t>Arthur Lubambo</a:t>
            </a:r>
            <a:endParaRPr dirty="0"/>
          </a:p>
          <a:p>
            <a:pPr marL="0" lvl="0" indent="0" algn="ctr" rtl="0">
              <a:spcBef>
                <a:spcPts val="0"/>
              </a:spcBef>
              <a:spcAft>
                <a:spcPts val="0"/>
              </a:spcAft>
              <a:buNone/>
            </a:pPr>
            <a:r>
              <a:rPr lang="en-GB" dirty="0"/>
              <a:t>Sep 2023</a:t>
            </a:r>
            <a:endParaRPr dirty="0"/>
          </a:p>
        </p:txBody>
      </p:sp>
      <p:pic>
        <p:nvPicPr>
          <p:cNvPr id="58" name="Google Shape;58;p13"/>
          <p:cNvPicPr preferRelativeResize="0"/>
          <p:nvPr/>
        </p:nvPicPr>
        <p:blipFill>
          <a:blip r:embed="rId3">
            <a:alphaModFix/>
          </a:blip>
          <a:stretch>
            <a:fillRect/>
          </a:stretch>
        </p:blipFill>
        <p:spPr>
          <a:xfrm>
            <a:off x="2556900" y="0"/>
            <a:ext cx="3837650" cy="13279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2124"/>
    </mc:Choice>
    <mc:Fallback xmlns="">
      <p:transition spd="slow" advTm="2212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420">
                <a:solidFill>
                  <a:schemeClr val="dk2"/>
                </a:solidFill>
              </a:rPr>
              <a:t>Proposed Research Title</a:t>
            </a:r>
            <a:endParaRPr sz="2420"/>
          </a:p>
        </p:txBody>
      </p:sp>
      <p:sp>
        <p:nvSpPr>
          <p:cNvPr id="64" name="Google Shape;64;p14"/>
          <p:cNvSpPr txBox="1">
            <a:spLocks noGrp="1"/>
          </p:cNvSpPr>
          <p:nvPr>
            <p:ph type="body" idx="1"/>
          </p:nvPr>
        </p:nvSpPr>
        <p:spPr>
          <a:xfrm>
            <a:off x="311700" y="1997725"/>
            <a:ext cx="8520600" cy="19971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3100" b="1" dirty="0"/>
              <a:t>Fast and Accurate Method to Calculate Melodic Similarity using Probabilistic Data Structures</a:t>
            </a:r>
            <a:endParaRPr sz="3100" b="1" dirty="0"/>
          </a:p>
        </p:txBody>
      </p:sp>
    </p:spTree>
  </p:cSld>
  <p:clrMapOvr>
    <a:masterClrMapping/>
  </p:clrMapOvr>
  <mc:AlternateContent xmlns:mc="http://schemas.openxmlformats.org/markup-compatibility/2006" xmlns:p14="http://schemas.microsoft.com/office/powerpoint/2010/main">
    <mc:Choice Requires="p14">
      <p:transition spd="slow" p14:dur="2000" advTm="15210"/>
    </mc:Choice>
    <mc:Fallback xmlns="">
      <p:transition spd="slow" advTm="1521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 of topic</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b="1" dirty="0"/>
              <a:t>Music information retrieval </a:t>
            </a:r>
            <a:r>
              <a:rPr lang="en-GB" dirty="0"/>
              <a:t>is an interdisciplinary area between data analytics and music.</a:t>
            </a:r>
            <a:br>
              <a:rPr lang="en-GB" dirty="0"/>
            </a:br>
            <a:br>
              <a:rPr lang="en-GB" dirty="0"/>
            </a:br>
            <a:r>
              <a:rPr lang="en-GB" dirty="0"/>
              <a:t>Music contains multiple elements such as: </a:t>
            </a:r>
            <a:r>
              <a:rPr lang="en-GB" b="1" dirty="0"/>
              <a:t>rhythm, melody, harmony, and others</a:t>
            </a:r>
            <a:r>
              <a:rPr lang="en-GB" dirty="0"/>
              <a:t>.</a:t>
            </a:r>
            <a:br>
              <a:rPr lang="en-GB" dirty="0"/>
            </a:br>
            <a:br>
              <a:rPr lang="en-GB" dirty="0"/>
            </a:br>
            <a:r>
              <a:rPr lang="en-GB" dirty="0"/>
              <a:t>In the capstone project it will be proposed a method to calculate </a:t>
            </a:r>
            <a:r>
              <a:rPr lang="en-GB" b="1" dirty="0"/>
              <a:t>similarity </a:t>
            </a:r>
            <a:r>
              <a:rPr lang="en-GB" dirty="0"/>
              <a:t>between </a:t>
            </a:r>
            <a:r>
              <a:rPr lang="en-GB" b="1" dirty="0"/>
              <a:t>melodies</a:t>
            </a:r>
            <a:r>
              <a:rPr lang="en-GB" dirty="0"/>
              <a:t>, using </a:t>
            </a:r>
            <a:r>
              <a:rPr lang="en-GB" b="1" dirty="0"/>
              <a:t>probabilistic data structures </a:t>
            </a:r>
            <a:r>
              <a:rPr lang="en-GB" dirty="0"/>
              <a:t>such as </a:t>
            </a:r>
            <a:r>
              <a:rPr lang="en-GB" b="1" dirty="0" err="1"/>
              <a:t>HyperLogLog</a:t>
            </a:r>
            <a:r>
              <a:rPr lang="en-GB" b="1" dirty="0"/>
              <a:t>. </a:t>
            </a:r>
            <a:br>
              <a:rPr lang="en-GB" b="1" dirty="0"/>
            </a:br>
            <a:r>
              <a:rPr lang="en-GB" b="1" dirty="0"/>
              <a:t>The Goal is to produce a Fast and Accurate Algorithm for this Problem.</a:t>
            </a:r>
          </a:p>
        </p:txBody>
      </p:sp>
    </p:spTree>
  </p:cSld>
  <p:clrMapOvr>
    <a:masterClrMapping/>
  </p:clrMapOvr>
  <mc:AlternateContent xmlns:mc="http://schemas.openxmlformats.org/markup-compatibility/2006" xmlns:p14="http://schemas.microsoft.com/office/powerpoint/2010/main">
    <mc:Choice Requires="p14">
      <p:transition spd="slow" p14:dur="2000" advTm="65409"/>
    </mc:Choice>
    <mc:Fallback xmlns="">
      <p:transition spd="slow" advTm="6540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GB" b="1" dirty="0"/>
              <a:t>Probabilistic Data Structures</a:t>
            </a:r>
            <a:r>
              <a:rPr lang="en-GB" dirty="0"/>
              <a:t> is a promising methodology as alternative for traditional computation algorithms that requires a big amount of memory and processing power, with approximations that requires extremely low memory and processing power to be computed.</a:t>
            </a:r>
            <a:br>
              <a:rPr lang="en-GB" dirty="0"/>
            </a:br>
            <a:r>
              <a:rPr lang="en-GB" dirty="0"/>
              <a:t>It is being applied in many areas in Big Data such as Natural Language Processing, Genomic, Networking, Realtime Fraud Detection, Games.</a:t>
            </a:r>
            <a:br>
              <a:rPr lang="en-GB" dirty="0"/>
            </a:br>
            <a:br>
              <a:rPr lang="en-GB" dirty="0"/>
            </a:br>
            <a:r>
              <a:rPr lang="en-GB" dirty="0"/>
              <a:t>This project aims to explore this Type of Data Structure used in a Musical Context.</a:t>
            </a:r>
          </a:p>
          <a:p>
            <a:pPr marL="0" lvl="0" indent="0" algn="l" rtl="0">
              <a:spcBef>
                <a:spcPts val="0"/>
              </a:spcBef>
              <a:spcAft>
                <a:spcPts val="1200"/>
              </a:spcAft>
              <a:buNone/>
            </a:pPr>
            <a:r>
              <a:rPr lang="en-GB" dirty="0"/>
              <a:t>The Artifact will be an implementation of this new method and a comparison analysis with traditional methods in melodic similarity.</a:t>
            </a:r>
          </a:p>
          <a:p>
            <a:pPr marL="0" lvl="0" indent="0" algn="l" rtl="0">
              <a:spcBef>
                <a:spcPts val="0"/>
              </a:spcBef>
              <a:spcAft>
                <a:spcPts val="1200"/>
              </a:spcAft>
              <a:buNone/>
            </a:pPr>
            <a:r>
              <a:rPr lang="en-GB" dirty="0"/>
              <a:t>It can be used as a Fast, Accurate, and Parallelizable way for Query By Humming or Plagiarism Detection in Melodies.</a:t>
            </a:r>
          </a:p>
          <a:p>
            <a:pPr marL="0" lvl="0" indent="0" algn="l" rtl="0">
              <a:spcBef>
                <a:spcPts val="0"/>
              </a:spcBef>
              <a:spcAft>
                <a:spcPts val="12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81403"/>
    </mc:Choice>
    <mc:Fallback xmlns="">
      <p:transition spd="slow" advTm="814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Objectives</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GB" dirty="0"/>
              <a:t>Compare and Contrast Different Similarity Calculation Methods from the Algorithm Complexity Perspective</a:t>
            </a:r>
            <a:br>
              <a:rPr lang="en-GB" dirty="0"/>
            </a:br>
            <a:endParaRPr lang="en-GB" dirty="0"/>
          </a:p>
          <a:p>
            <a:pPr marL="457200" lvl="0" indent="-342900" algn="l" rtl="0">
              <a:spcBef>
                <a:spcPts val="0"/>
              </a:spcBef>
              <a:spcAft>
                <a:spcPts val="0"/>
              </a:spcAft>
              <a:buSzPts val="1800"/>
              <a:buChar char="●"/>
            </a:pPr>
            <a:r>
              <a:rPr lang="en-GB" dirty="0"/>
              <a:t>Compare the accuracy of the new Method Proposed, in relation to traditional State of Art Algorithms</a:t>
            </a:r>
            <a:br>
              <a:rPr lang="en-GB" dirty="0"/>
            </a:br>
            <a:endParaRPr lang="en-GB" dirty="0"/>
          </a:p>
          <a:p>
            <a:pPr marL="457200" lvl="0" indent="-342900" algn="l" rtl="0">
              <a:spcBef>
                <a:spcPts val="0"/>
              </a:spcBef>
              <a:spcAft>
                <a:spcPts val="0"/>
              </a:spcAft>
              <a:buSzPts val="1800"/>
              <a:buChar char="●"/>
            </a:pPr>
            <a:r>
              <a:rPr lang="en-GB" dirty="0"/>
              <a:t>Run experiments to assess how the new method proposed performs in query by humming problem</a:t>
            </a:r>
            <a:br>
              <a:rPr lang="en-GB" dirty="0"/>
            </a:br>
            <a:endParaRPr lang="en-GB" dirty="0"/>
          </a:p>
          <a:p>
            <a:pPr marL="457200" lvl="0" indent="-342900" algn="l" rtl="0">
              <a:spcBef>
                <a:spcPts val="0"/>
              </a:spcBef>
              <a:spcAft>
                <a:spcPts val="0"/>
              </a:spcAft>
              <a:buSzPts val="1800"/>
              <a:buChar char="●"/>
            </a:pPr>
            <a:r>
              <a:rPr lang="en-GB" dirty="0"/>
              <a:t>Implement an Engine to Retrieve the Top Similar Pair of Melodies from a given Dataset, with experimental analysis of Execution Performance (memory usage, execution time)</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43215"/>
    </mc:Choice>
    <mc:Fallback xmlns="">
      <p:transition spd="slow" advTm="432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Components</a:t>
            </a:r>
            <a:endParaRPr/>
          </a:p>
        </p:txBody>
      </p:sp>
      <p:pic>
        <p:nvPicPr>
          <p:cNvPr id="94" name="Google Shape;94;p19"/>
          <p:cNvPicPr preferRelativeResize="0"/>
          <p:nvPr/>
        </p:nvPicPr>
        <p:blipFill>
          <a:blip r:embed="rId3">
            <a:alphaModFix/>
          </a:blip>
          <a:stretch>
            <a:fillRect/>
          </a:stretch>
        </p:blipFill>
        <p:spPr>
          <a:xfrm>
            <a:off x="516600" y="1087875"/>
            <a:ext cx="5394149" cy="35109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37006"/>
    </mc:Choice>
    <mc:Fallback xmlns="">
      <p:transition spd="slow" advTm="13700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Components of Validity</a:t>
            </a:r>
          </a:p>
        </p:txBody>
      </p:sp>
      <p:sp>
        <p:nvSpPr>
          <p:cNvPr id="3" name="Google Shape;88;p18">
            <a:extLst>
              <a:ext uri="{FF2B5EF4-FFF2-40B4-BE49-F238E27FC236}">
                <a16:creationId xmlns:a16="http://schemas.microsoft.com/office/drawing/2014/main" id="{B7DE6020-0BB5-1220-A493-494E2627138D}"/>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342900" algn="l" rtl="0">
              <a:spcBef>
                <a:spcPts val="0"/>
              </a:spcBef>
              <a:spcAft>
                <a:spcPts val="0"/>
              </a:spcAft>
              <a:buSzPts val="1800"/>
              <a:buChar char="●"/>
            </a:pPr>
            <a:r>
              <a:rPr lang="en-GB" dirty="0"/>
              <a:t>Accurate: The Research will run experiments comparing the accuracy of the new proposed method with traditional algorithms, and the results will be verified using proper statistical tests.</a:t>
            </a:r>
          </a:p>
          <a:p>
            <a:pPr marL="457200" lvl="0" indent="-342900" algn="l" rtl="0">
              <a:spcBef>
                <a:spcPts val="0"/>
              </a:spcBef>
              <a:spcAft>
                <a:spcPts val="0"/>
              </a:spcAft>
              <a:buSzPts val="1800"/>
              <a:buChar char="●"/>
            </a:pPr>
            <a:r>
              <a:rPr lang="en-GB" dirty="0"/>
              <a:t>Relevant: The Problem is relevant, and the new method (using </a:t>
            </a:r>
            <a:r>
              <a:rPr lang="en-GB" dirty="0" err="1"/>
              <a:t>HyperLogLog</a:t>
            </a:r>
            <a:r>
              <a:rPr lang="en-GB" dirty="0"/>
              <a:t>, or similar) is not well explored in this context.</a:t>
            </a:r>
          </a:p>
          <a:p>
            <a:pPr marL="457200" lvl="0" indent="-342900" algn="l" rtl="0">
              <a:spcBef>
                <a:spcPts val="0"/>
              </a:spcBef>
              <a:spcAft>
                <a:spcPts val="0"/>
              </a:spcAft>
              <a:buSzPts val="1800"/>
              <a:buChar char="●"/>
            </a:pPr>
            <a:r>
              <a:rPr lang="en-GB" dirty="0"/>
              <a:t>Reliable: The Research will be based on widely used dataset in area, to benchmark the method consistently</a:t>
            </a:r>
          </a:p>
          <a:p>
            <a:pPr marL="457200" lvl="0" indent="-342900" algn="l" rtl="0">
              <a:spcBef>
                <a:spcPts val="0"/>
              </a:spcBef>
              <a:spcAft>
                <a:spcPts val="0"/>
              </a:spcAft>
              <a:buSzPts val="1800"/>
              <a:buChar char="●"/>
            </a:pPr>
            <a:r>
              <a:rPr lang="en-GB" dirty="0"/>
              <a:t>Current: The Musical Context is relatively stable, where the sequence of pitches is the main key characteristic of a melody. The characteristics of data in scope will still be relevant.</a:t>
            </a:r>
          </a:p>
          <a:p>
            <a:pPr marL="457200" lvl="0" indent="-342900" algn="l" rtl="0">
              <a:spcBef>
                <a:spcPts val="0"/>
              </a:spcBef>
              <a:spcAft>
                <a:spcPts val="0"/>
              </a:spcAft>
              <a:buSzPts val="1800"/>
              <a:buChar char="●"/>
            </a:pPr>
            <a:r>
              <a:rPr lang="en-GB" dirty="0"/>
              <a:t>Compatible: No Concern about compatibility, the formats in music are very standardized.</a:t>
            </a:r>
          </a:p>
          <a:p>
            <a:pPr marL="457200" lvl="0" indent="-342900" algn="l" rtl="0">
              <a:spcBef>
                <a:spcPts val="0"/>
              </a:spcBef>
              <a:spcAft>
                <a:spcPts val="0"/>
              </a:spcAft>
              <a:buSzPts val="1800"/>
              <a:buChar char="●"/>
            </a:pPr>
            <a:r>
              <a:rPr lang="en-GB" dirty="0"/>
              <a:t>Non-Bias: There is a clear level of Bias related to Western Music (twelve pitches, chromatic scale), so Microtonal music or pitch-less songs will not be covered in this research, due to the lack of data, and complexity involved. This BIAS will be tackled delimiting the context where this algorithm can be applied. </a:t>
            </a:r>
          </a:p>
          <a:p>
            <a:pPr marL="114300" lvl="0" indent="0" algn="l" rtl="0">
              <a:spcBef>
                <a:spcPts val="0"/>
              </a:spcBef>
              <a:spcAft>
                <a:spcPts val="0"/>
              </a:spcAft>
              <a:buSzPts val="1800"/>
              <a:buNone/>
            </a:pPr>
            <a:endParaRPr dirty="0"/>
          </a:p>
        </p:txBody>
      </p:sp>
    </p:spTree>
    <p:extLst>
      <p:ext uri="{BB962C8B-B14F-4D97-AF65-F5344CB8AC3E}">
        <p14:creationId xmlns:p14="http://schemas.microsoft.com/office/powerpoint/2010/main" val="3366755583"/>
      </p:ext>
    </p:extLst>
  </p:cSld>
  <p:clrMapOvr>
    <a:masterClrMapping/>
  </p:clrMapOvr>
  <mc:AlternateContent xmlns:mc="http://schemas.openxmlformats.org/markup-compatibility/2006" xmlns:p14="http://schemas.microsoft.com/office/powerpoint/2010/main">
    <mc:Choice Requires="p14">
      <p:transition spd="slow" p14:dur="2000" advTm="137006"/>
    </mc:Choice>
    <mc:Fallback xmlns="">
      <p:transition spd="slow" advTm="13700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Possible Datasets</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None/>
            </a:pPr>
            <a:r>
              <a:rPr lang="en-GB">
                <a:solidFill>
                  <a:schemeClr val="dk1"/>
                </a:solidFill>
              </a:rPr>
              <a:t>MIREX (</a:t>
            </a:r>
            <a:r>
              <a:rPr lang="en-GB" u="sng">
                <a:solidFill>
                  <a:schemeClr val="hlink"/>
                </a:solidFill>
                <a:hlinkClick r:id="rId3"/>
              </a:rPr>
              <a:t>https://www.music-ir.org/mirex/</a:t>
            </a:r>
            <a:r>
              <a:rPr lang="en-GB">
                <a:solidFill>
                  <a:schemeClr val="dk1"/>
                </a:solidFill>
              </a:rPr>
              <a:t>)</a:t>
            </a:r>
            <a:endParaRPr>
              <a:solidFill>
                <a:schemeClr val="dk1"/>
              </a:solidFill>
            </a:endParaRPr>
          </a:p>
          <a:p>
            <a:pPr marL="0" lvl="0" indent="0" algn="l" rtl="0">
              <a:lnSpc>
                <a:spcPct val="120000"/>
              </a:lnSpc>
              <a:spcBef>
                <a:spcPts val="200"/>
              </a:spcBef>
              <a:spcAft>
                <a:spcPts val="0"/>
              </a:spcAft>
              <a:buNone/>
            </a:pPr>
            <a:endParaRPr>
              <a:solidFill>
                <a:schemeClr val="dk1"/>
              </a:solidFill>
            </a:endParaRPr>
          </a:p>
          <a:p>
            <a:pPr marL="0" lvl="0" indent="0" algn="l" rtl="0">
              <a:lnSpc>
                <a:spcPct val="120000"/>
              </a:lnSpc>
              <a:spcBef>
                <a:spcPts val="200"/>
              </a:spcBef>
              <a:spcAft>
                <a:spcPts val="0"/>
              </a:spcAft>
              <a:buNone/>
            </a:pPr>
            <a:r>
              <a:rPr lang="en-GB">
                <a:solidFill>
                  <a:schemeClr val="dk1"/>
                </a:solidFill>
              </a:rPr>
              <a:t>Million Song Dataset (</a:t>
            </a:r>
            <a:r>
              <a:rPr lang="en-GB" u="sng">
                <a:solidFill>
                  <a:schemeClr val="hlink"/>
                </a:solidFill>
                <a:hlinkClick r:id="rId4"/>
              </a:rPr>
              <a:t>http://millionsongdataset.com/</a:t>
            </a:r>
            <a:r>
              <a:rPr lang="en-GB">
                <a:solidFill>
                  <a:schemeClr val="dk1"/>
                </a:solidFill>
              </a:rPr>
              <a:t>)</a:t>
            </a:r>
            <a:endParaRPr>
              <a:solidFill>
                <a:schemeClr val="dk1"/>
              </a:solidFill>
            </a:endParaRPr>
          </a:p>
          <a:p>
            <a:pPr marL="0" lvl="0" indent="0" algn="l" rtl="0">
              <a:lnSpc>
                <a:spcPct val="120000"/>
              </a:lnSpc>
              <a:spcBef>
                <a:spcPts val="200"/>
              </a:spcBef>
              <a:spcAft>
                <a:spcPts val="0"/>
              </a:spcAft>
              <a:buNone/>
            </a:pPr>
            <a:endParaRPr>
              <a:solidFill>
                <a:schemeClr val="dk1"/>
              </a:solidFill>
            </a:endParaRPr>
          </a:p>
          <a:p>
            <a:pPr marL="0" lvl="0" indent="0" algn="l" rtl="0">
              <a:lnSpc>
                <a:spcPct val="120000"/>
              </a:lnSpc>
              <a:spcBef>
                <a:spcPts val="200"/>
              </a:spcBef>
              <a:spcAft>
                <a:spcPts val="0"/>
              </a:spcAft>
              <a:buNone/>
            </a:pPr>
            <a:r>
              <a:rPr lang="en-GB">
                <a:solidFill>
                  <a:schemeClr val="dk1"/>
                </a:solidFill>
              </a:rPr>
              <a:t>ORCHSET: a dataset for melody extraction in symphonic music recordings (</a:t>
            </a:r>
            <a:r>
              <a:rPr lang="en-GB" u="sng">
                <a:solidFill>
                  <a:schemeClr val="hlink"/>
                </a:solidFill>
                <a:hlinkClick r:id="rId5"/>
              </a:rPr>
              <a:t>https://zenodo.org/record/1289786</a:t>
            </a:r>
            <a:r>
              <a:rPr lang="en-GB">
                <a:solidFill>
                  <a:schemeClr val="dk1"/>
                </a:solidFill>
              </a:rPr>
              <a:t>)</a:t>
            </a:r>
            <a:endParaRPr>
              <a:solidFill>
                <a:schemeClr val="dk1"/>
              </a:solidFill>
            </a:endParaRPr>
          </a:p>
          <a:p>
            <a:pPr marL="0" lvl="0" indent="0" algn="l" rtl="0">
              <a:lnSpc>
                <a:spcPct val="120000"/>
              </a:lnSpc>
              <a:spcBef>
                <a:spcPts val="200"/>
              </a:spcBef>
              <a:spcAft>
                <a:spcPts val="200"/>
              </a:spcAft>
              <a:buNone/>
            </a:pP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5518"/>
    </mc:Choice>
    <mc:Fallback xmlns="">
      <p:transition spd="slow" advTm="45518"/>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540</Words>
  <Application>Microsoft Macintosh PowerPoint</Application>
  <PresentationFormat>On-screen Show (16:9)</PresentationFormat>
  <Paragraphs>31</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Research &amp; Professional Ethics CA1 - Modified </vt:lpstr>
      <vt:lpstr>Proposed Research Title</vt:lpstr>
      <vt:lpstr>Introduction of topic</vt:lpstr>
      <vt:lpstr>Why</vt:lpstr>
      <vt:lpstr>Objectives</vt:lpstr>
      <vt:lpstr>Components</vt:lpstr>
      <vt:lpstr>Components of Validity</vt:lpstr>
      <vt:lpstr>Possible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&amp; Professional Ethics CA1 </dc:title>
  <cp:lastModifiedBy>Arthur Lubambo</cp:lastModifiedBy>
  <cp:revision>4</cp:revision>
  <dcterms:modified xsi:type="dcterms:W3CDTF">2023-10-25T09:56:41Z</dcterms:modified>
</cp:coreProperties>
</file>