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9753600" cx="13004800"/>
  <p:notesSz cx="6858000" cy="9144000"/>
  <p:embeddedFontLst>
    <p:embeddedFont>
      <p:font typeface="Arial Narrow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  <p:embeddedFont>
      <p:font typeface="Helvetica Neue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nftpovvrTBllmbxzu56Fs4tTl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22" Type="http://schemas.openxmlformats.org/officeDocument/2006/relationships/font" Target="fonts/HelveticaNeueLight-bold.fntdata"/><Relationship Id="rId21" Type="http://schemas.openxmlformats.org/officeDocument/2006/relationships/font" Target="fonts/HelveticaNeueLight-regular.fntdata"/><Relationship Id="rId24" Type="http://schemas.openxmlformats.org/officeDocument/2006/relationships/font" Target="fonts/HelveticaNeueLight-boldItalic.fntdata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rialNarrow-regular.fntdata"/><Relationship Id="rId12" Type="http://schemas.openxmlformats.org/officeDocument/2006/relationships/slide" Target="slides/slide8.xml"/><Relationship Id="rId15" Type="http://schemas.openxmlformats.org/officeDocument/2006/relationships/font" Target="fonts/ArialNarrow-italic.fntdata"/><Relationship Id="rId14" Type="http://schemas.openxmlformats.org/officeDocument/2006/relationships/font" Target="fonts/ArialNarrow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ArialNarrow-boldItalic.fntdata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7863de515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47863de515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 showMasterSp="0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  <a:defRPr sz="3800"/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showMasterSp="0">
  <p:cSld name="Defau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fal" id="25" name="Google Shape;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493" y="8778240"/>
            <a:ext cx="388338" cy="67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657" y="8950931"/>
            <a:ext cx="530655" cy="50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1475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875159" y="8881139"/>
            <a:ext cx="432906" cy="7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66506" y="9000455"/>
            <a:ext cx="529445" cy="50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/>
          <p:nvPr/>
        </p:nvSpPr>
        <p:spPr>
          <a:xfrm>
            <a:off x="246097" y="3964294"/>
            <a:ext cx="12512607" cy="10063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Narrow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Algoritmo A</a:t>
            </a:r>
            <a:r>
              <a:rPr b="1" lang="en-US" sz="6000"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33" name="Google Shape;33;p1"/>
          <p:cNvSpPr/>
          <p:nvPr/>
        </p:nvSpPr>
        <p:spPr>
          <a:xfrm>
            <a:off x="121925" y="4970649"/>
            <a:ext cx="12761100" cy="4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Equipe</a:t>
            </a:r>
            <a:endParaRPr b="1" i="0" sz="4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  <a:t>Itallo Patrick</a:t>
            </a:r>
            <a:endParaRPr b="1" sz="40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  <a:t>Lucas Buarque</a:t>
            </a:r>
            <a:endParaRPr b="1" sz="40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  <a:t>Jeferson Fernando</a:t>
            </a:r>
            <a:endParaRPr b="1" sz="40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t/>
            </a:r>
            <a:endParaRPr b="1" sz="40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r>
              <a:rPr b="1" lang="en-US" sz="3400">
                <a:latin typeface="Arial Narrow"/>
                <a:ea typeface="Arial Narrow"/>
                <a:cs typeface="Arial Narrow"/>
                <a:sym typeface="Arial Narrow"/>
              </a:rPr>
              <a:t>https://github.com/nLucasx/Huffman</a:t>
            </a: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946" y="944423"/>
            <a:ext cx="1987680" cy="188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174" y="466804"/>
            <a:ext cx="1656076" cy="28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/>
          </a:p>
        </p:txBody>
      </p:sp>
      <p:sp>
        <p:nvSpPr>
          <p:cNvPr id="41" name="Google Shape;41;p2"/>
          <p:cNvSpPr txBox="1"/>
          <p:nvPr>
            <p:ph idx="1" type="body"/>
          </p:nvPr>
        </p:nvSpPr>
        <p:spPr>
          <a:xfrm>
            <a:off x="471100" y="1838625"/>
            <a:ext cx="116043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Podemos representar a existência de vários caminhos entre dois pontos por meio de um grafo de arestas com peso. Para descobrirmos a menor distância entre esses dois pontos, precisamos verificar um caminho existente utilizando as arestas de menor peso.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>
                <a:solidFill>
                  <a:schemeClr val="dk1"/>
                </a:solidFill>
              </a:rPr>
              <a:t>A partir disso, o algoritmo A* é frequentemente utilizado para resolver esse tipo de problema. Esse algoritmo é uma extensão do algoritmo de </a:t>
            </a:r>
            <a:r>
              <a:rPr lang="en-US">
                <a:solidFill>
                  <a:schemeClr val="dk1"/>
                </a:solidFill>
              </a:rPr>
              <a:t>Dijkstra</a:t>
            </a:r>
            <a:r>
              <a:rPr lang="en-US">
                <a:solidFill>
                  <a:schemeClr val="dk1"/>
                </a:solidFill>
              </a:rPr>
              <a:t>.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Algoritmo A*</a:t>
            </a:r>
            <a:endParaRPr/>
          </a:p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28625" lvl="0" marL="3429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>
                <a:solidFill>
                  <a:schemeClr val="dk1"/>
                </a:solidFill>
              </a:rPr>
              <a:t>É um algoritmo </a:t>
            </a:r>
            <a:r>
              <a:rPr lang="en-US">
                <a:solidFill>
                  <a:schemeClr val="dk1"/>
                </a:solidFill>
              </a:rPr>
              <a:t>criado com o intuito de percorrer o menor caminho em um grafo. </a:t>
            </a:r>
            <a:endParaRPr/>
          </a:p>
          <a:p>
            <a:pPr indent="0" lvl="0" marL="1714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</a:rPr>
              <a:t>A</a:t>
            </a:r>
            <a:r>
              <a:rPr lang="en-US">
                <a:solidFill>
                  <a:schemeClr val="dk1"/>
                </a:solidFill>
              </a:rPr>
              <a:t>tualmente, é muito usado em aplicações, que precisam encontrar caminhos em jogos eletrônicos. Ainda convém lembrar que é utilizado, também, para determinar a menor distância entre cidades.</a:t>
            </a:r>
            <a:endParaRPr/>
          </a:p>
          <a:p>
            <a:pPr indent="-1714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  <a:endParaRPr/>
          </a:p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Vértices;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Arestas;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Peso nas arestas;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Função Heurística;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Função de Avaliação;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7863de515_0_2"/>
          <p:cNvSpPr txBox="1"/>
          <p:nvPr>
            <p:ph type="title"/>
          </p:nvPr>
        </p:nvSpPr>
        <p:spPr>
          <a:xfrm>
            <a:off x="70390" y="-9355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/>
          </a:p>
        </p:txBody>
      </p:sp>
      <p:sp>
        <p:nvSpPr>
          <p:cNvPr id="59" name="Google Shape;59;g47863de515_0_2"/>
          <p:cNvSpPr txBox="1"/>
          <p:nvPr>
            <p:ph idx="1" type="body"/>
          </p:nvPr>
        </p:nvSpPr>
        <p:spPr>
          <a:xfrm>
            <a:off x="357650" y="1519500"/>
            <a:ext cx="14534400" cy="82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47863de515_0_2"/>
          <p:cNvSpPr txBox="1"/>
          <p:nvPr/>
        </p:nvSpPr>
        <p:spPr>
          <a:xfrm>
            <a:off x="192550" y="882500"/>
            <a:ext cx="13004700" cy="90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NODE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item;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cost;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fx;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NODE *next;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NODE *previous;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}NODE;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GRAPH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NODE *elements[MAX];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visited[MAX];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heuristic[MAX];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}GRAPH;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QUEUE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NODE* head;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size;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}QUEUE;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calculate_distance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(NODE* current)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(current-&gt;previous != </a:t>
            </a:r>
            <a:r>
              <a:rPr b="1" lang="en-US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current-&gt;cost + </a:t>
            </a:r>
            <a:r>
              <a:rPr b="1" lang="en-US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calculate_distance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(current-&gt;previous);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>
            <p:ph type="title"/>
          </p:nvPr>
        </p:nvSpPr>
        <p:spPr>
          <a:xfrm>
            <a:off x="70390" y="-9355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/>
          </a:p>
        </p:txBody>
      </p:sp>
      <p:sp>
        <p:nvSpPr>
          <p:cNvPr id="66" name="Google Shape;66;p5"/>
          <p:cNvSpPr txBox="1"/>
          <p:nvPr>
            <p:ph idx="1" type="body"/>
          </p:nvPr>
        </p:nvSpPr>
        <p:spPr>
          <a:xfrm>
            <a:off x="357650" y="1519500"/>
            <a:ext cx="14534400" cy="82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 txBox="1"/>
          <p:nvPr/>
        </p:nvSpPr>
        <p:spPr>
          <a:xfrm>
            <a:off x="70400" y="789425"/>
            <a:ext cx="13004700" cy="86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Astar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(GRAPH *graph, </a:t>
            </a: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begin, </a:t>
            </a: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end)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QUEUE* priority_queue = </a:t>
            </a:r>
            <a:r>
              <a:rPr b="1" lang="en-US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create_queue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NODE* dequeued;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NODE* adj_list;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(priority_queue, begin, graph-&gt;heuristic[begin],</a:t>
            </a:r>
            <a:r>
              <a:rPr b="1" lang="en-US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b="1" lang="en-US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is_empty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(priority_queue))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dequeued = </a:t>
            </a:r>
            <a:r>
              <a:rPr b="1" lang="en-US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(priority_queue);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(dequeued-&gt;item == end)</a:t>
            </a: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(!graph-&gt;visited[dequeued-&gt;item])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graph-&gt;visited[dequeued-&gt;item]=</a:t>
            </a:r>
            <a:r>
              <a:rPr b="1" lang="en-US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adj_list = graph-&gt;elements[dequeued-&gt;item];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(adj_list != </a:t>
            </a:r>
            <a:r>
              <a:rPr b="1" lang="en-US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{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adj_list-&gt;previous = dequeued;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-US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(priority_queue, adj_list-&gt;item, (</a:t>
            </a:r>
            <a:r>
              <a:rPr b="1" lang="en-US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calculate_distance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(adj_list) + graph-&gt;heuristic[adj_list-&gt;item]), dequeued, adj_list-&gt;cost);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adj_list=adj_list-&gt;next;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print_way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(dequeued);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"\n\n"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calculate_distance</a:t>
            </a: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(dequeued);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Animação</a:t>
            </a:r>
            <a:endParaRPr/>
          </a:p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00" y="2864038"/>
            <a:ext cx="5048525" cy="504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2475" y="2864050"/>
            <a:ext cx="6916975" cy="52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volta à Motivação…</a:t>
            </a:r>
            <a:endParaRPr/>
          </a:p>
        </p:txBody>
      </p:sp>
      <p:sp>
        <p:nvSpPr>
          <p:cNvPr id="81" name="Google Shape;81;p7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Portanto, sabendo que o algoritmo sempre irá priorizar o menor valor da função de avaliação em relação aos nós vizinhos, garantimos que sempre iremos percorrer o caminho de menor distância entre dois pontos.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