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7" r:id="rId4"/>
    <p:sldId id="258" r:id="rId5"/>
    <p:sldId id="270" r:id="rId6"/>
    <p:sldId id="269" r:id="rId7"/>
    <p:sldId id="265" r:id="rId8"/>
    <p:sldId id="267" r:id="rId9"/>
    <p:sldId id="266" r:id="rId10"/>
    <p:sldId id="262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1" autoAdjust="0"/>
    <p:restoredTop sz="94660"/>
  </p:normalViewPr>
  <p:slideViewPr>
    <p:cSldViewPr snapToGrid="0">
      <p:cViewPr>
        <p:scale>
          <a:sx n="42" d="100"/>
          <a:sy n="42" d="100"/>
        </p:scale>
        <p:origin x="148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>
    <p:dissolve/>
  </p:transition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dirty="0" err="1"/>
              <a:t>Algoritmo</a:t>
            </a:r>
            <a:r>
              <a:rPr lang="pt-BR" dirty="0"/>
              <a:t> A*(estrela)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3055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Arthur Miguel Barros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Lilian </a:t>
            </a:r>
            <a:r>
              <a:rPr lang="pt-BR" dirty="0" err="1"/>
              <a:t>Giselly</a:t>
            </a:r>
            <a:r>
              <a:rPr lang="pt-BR" dirty="0"/>
              <a:t> Pereira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Maria Fernanda Herculano</a:t>
            </a: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https://github.com/arthurmiguelb/Projeto-Estrutura-de-Dados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946" y="1023936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2174" y="387291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pic>
        <p:nvPicPr>
          <p:cNvPr id="7" name="Imagem 6" descr="Tela de computado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AB2E738B-5C7E-456A-9EB2-7080897B1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91" y="2588798"/>
            <a:ext cx="4576003" cy="4576003"/>
          </a:xfrm>
          <a:prstGeom prst="rect">
            <a:avLst/>
          </a:prstGeom>
        </p:spPr>
      </p:pic>
      <p:pic>
        <p:nvPicPr>
          <p:cNvPr id="9" name="Imagem 8" descr="Tela de computado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1A902F72-6FAB-4B11-BD56-5E3BBF3D2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17" y="2588798"/>
            <a:ext cx="4576003" cy="457600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2C09568-9540-48AA-A0AB-F01623004E3B}"/>
              </a:ext>
            </a:extLst>
          </p:cNvPr>
          <p:cNvSpPr/>
          <p:nvPr/>
        </p:nvSpPr>
        <p:spPr>
          <a:xfrm>
            <a:off x="2372848" y="7587774"/>
            <a:ext cx="1611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hangingPunct="1">
              <a:spcBef>
                <a:spcPts val="1000"/>
              </a:spcBef>
              <a:buSzPct val="75000"/>
            </a:pPr>
            <a:r>
              <a:rPr lang="pt-BR" dirty="0" err="1">
                <a:latin typeface="Calibri"/>
                <a:cs typeface="Calibri"/>
                <a:sym typeface="Calibri"/>
              </a:rPr>
              <a:t>Dijkstra</a:t>
            </a:r>
            <a:endParaRPr lang="pt-BR" dirty="0">
              <a:latin typeface="Calibri"/>
              <a:cs typeface="Calibri"/>
              <a:sym typeface="Calibri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38A7C9-E822-49B6-B164-861B3421026A}"/>
              </a:ext>
            </a:extLst>
          </p:cNvPr>
          <p:cNvSpPr/>
          <p:nvPr/>
        </p:nvSpPr>
        <p:spPr>
          <a:xfrm>
            <a:off x="8299632" y="7587773"/>
            <a:ext cx="22413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hangingPunct="1">
              <a:spcBef>
                <a:spcPts val="1000"/>
              </a:spcBef>
              <a:buSzPct val="75000"/>
            </a:pPr>
            <a:r>
              <a:rPr lang="pt-BR" dirty="0">
                <a:latin typeface="Calibri"/>
                <a:cs typeface="Calibri"/>
                <a:sym typeface="Calibri"/>
              </a:rPr>
              <a:t>A*(estrela)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Achar o melhor caminho entre dois nós de um grafo</a:t>
            </a:r>
          </a:p>
        </p:txBody>
      </p:sp>
      <p:pic>
        <p:nvPicPr>
          <p:cNvPr id="1026" name="Picture 2" descr="Resultado de imagem para Gps mapa">
            <a:extLst>
              <a:ext uri="{FF2B5EF4-FFF2-40B4-BE49-F238E27FC236}">
                <a16:creationId xmlns:a16="http://schemas.microsoft.com/office/drawing/2014/main" id="{2E1AD6FD-C420-493C-A7C4-2408D5CE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9" y="3518037"/>
            <a:ext cx="4926296" cy="49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labirinto">
            <a:extLst>
              <a:ext uri="{FF2B5EF4-FFF2-40B4-BE49-F238E27FC236}">
                <a16:creationId xmlns:a16="http://schemas.microsoft.com/office/drawing/2014/main" id="{76B39DD0-2528-4D2A-B923-4852C2692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27"/>
          <a:stretch/>
        </p:blipFill>
        <p:spPr bwMode="auto">
          <a:xfrm>
            <a:off x="6405548" y="3518037"/>
            <a:ext cx="5501199" cy="49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777612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2305877"/>
            <a:ext cx="11339515" cy="7003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pt-BR" sz="3600" b="1" dirty="0"/>
              <a:t>Busca Exaustiva: </a:t>
            </a:r>
          </a:p>
          <a:p>
            <a:pPr lvl="2"/>
            <a:r>
              <a:rPr lang="pt-BR" sz="3400" dirty="0"/>
              <a:t>Considera todas as soluções possíveis</a:t>
            </a:r>
          </a:p>
          <a:p>
            <a:pPr lvl="2"/>
            <a:r>
              <a:rPr lang="pt-BR" sz="3400" dirty="0"/>
              <a:t>Não conduz para o objetivo</a:t>
            </a:r>
          </a:p>
          <a:p>
            <a:pPr lvl="1"/>
            <a:r>
              <a:rPr lang="pt-BR" sz="3600" b="1" dirty="0"/>
              <a:t>Busca Gulosa</a:t>
            </a:r>
            <a:r>
              <a:rPr lang="pt-BR" sz="3600" dirty="0"/>
              <a:t>: </a:t>
            </a:r>
          </a:p>
          <a:p>
            <a:pPr lvl="2"/>
            <a:r>
              <a:rPr lang="pt-BR" sz="3400" dirty="0"/>
              <a:t>Considera o nó aparentemente mais próximo do objetivo</a:t>
            </a:r>
          </a:p>
          <a:p>
            <a:pPr lvl="2"/>
            <a:r>
              <a:rPr lang="pt-BR" sz="3400" dirty="0"/>
              <a:t>Pode entrar em loop se não detectar a repetição dos nós</a:t>
            </a:r>
          </a:p>
          <a:p>
            <a:pPr lvl="2"/>
            <a:r>
              <a:rPr lang="pt-BR" sz="3400" dirty="0"/>
              <a:t>Caminho mais econômico, mas não o menos custoso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AABF2958-0762-4656-901F-6083F2E2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Algoritmos</a:t>
            </a:r>
            <a:endParaRPr dirty="0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Algoritmo A*(estrela)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Tipo de busca heurística:</a:t>
            </a:r>
          </a:p>
          <a:p>
            <a:pPr lvl="1"/>
            <a:r>
              <a:rPr lang="pt-BR" dirty="0"/>
              <a:t>Utiliza conhecimento específico sobre o problema para encontrar soluções de forma mais eficiente através de uma função de avaliação</a:t>
            </a:r>
          </a:p>
          <a:p>
            <a:pPr lvl="1"/>
            <a:r>
              <a:rPr lang="pt-BR" dirty="0"/>
              <a:t>Exemplo: barco perdido - considera as correntes marítimas, vento,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Ideia: evitar expandir caminhos que já são custosos</a:t>
            </a:r>
          </a:p>
          <a:p>
            <a:r>
              <a:rPr lang="pt-BR" dirty="0"/>
              <a:t>Função de avaliação </a:t>
            </a:r>
            <a:r>
              <a:rPr lang="pt-BR" i="1" dirty="0"/>
              <a:t>f(n) = g(n) + h(n)</a:t>
            </a:r>
          </a:p>
          <a:p>
            <a:pPr lvl="1"/>
            <a:r>
              <a:rPr lang="pt-BR" i="1" dirty="0"/>
              <a:t>g(n)</a:t>
            </a:r>
            <a:r>
              <a:rPr lang="pt-BR" dirty="0"/>
              <a:t> = custo do caminho do nó inicial até o nó n.</a:t>
            </a:r>
          </a:p>
          <a:p>
            <a:pPr lvl="1"/>
            <a:r>
              <a:rPr lang="pt-BR" i="1" dirty="0"/>
              <a:t>h(n)</a:t>
            </a:r>
            <a:r>
              <a:rPr lang="pt-BR" dirty="0"/>
              <a:t> = custo do caminho estimado do nó n até o nó final.</a:t>
            </a:r>
          </a:p>
          <a:p>
            <a:pPr lvl="1"/>
            <a:r>
              <a:rPr lang="pt-BR" i="1" dirty="0"/>
              <a:t> f(n)</a:t>
            </a:r>
            <a:r>
              <a:rPr lang="pt-BR" dirty="0"/>
              <a:t> = custo do caminho total estimado.</a:t>
            </a:r>
          </a:p>
          <a:p>
            <a:endParaRPr lang="pt-BR" dirty="0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E0D78-6778-46AA-B638-7CCE0500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9BBE82-AB4C-414A-8608-D9B46A82A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2653856"/>
          </a:xfrm>
        </p:spPr>
        <p:txBody>
          <a:bodyPr/>
          <a:lstStyle/>
          <a:p>
            <a:r>
              <a:rPr lang="pt-BR" dirty="0"/>
              <a:t>Aplicativos para encontrar rotas de deslocamento entre localidades</a:t>
            </a:r>
          </a:p>
          <a:p>
            <a:r>
              <a:rPr lang="pt-BR" dirty="0"/>
              <a:t>Resolução de quebra-cabeças </a:t>
            </a:r>
          </a:p>
          <a:p>
            <a:r>
              <a:rPr lang="pt-BR" dirty="0"/>
              <a:t>Jogos</a:t>
            </a:r>
          </a:p>
        </p:txBody>
      </p:sp>
      <p:pic>
        <p:nvPicPr>
          <p:cNvPr id="5" name="Imagem 4" descr="Uma imagem contendo circuito&#10;&#10;Descrição gerada com muito alta confiança">
            <a:extLst>
              <a:ext uri="{FF2B5EF4-FFF2-40B4-BE49-F238E27FC236}">
                <a16:creationId xmlns:a16="http://schemas.microsoft.com/office/drawing/2014/main" id="{08704C63-D562-4928-9A6E-14A48DEE5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1" y="4811626"/>
            <a:ext cx="4308889" cy="4725415"/>
          </a:xfrm>
          <a:prstGeom prst="rect">
            <a:avLst/>
          </a:prstGeom>
        </p:spPr>
      </p:pic>
      <p:pic>
        <p:nvPicPr>
          <p:cNvPr id="1026" name="Picture 2" descr="Resultado de imagem para desenho rotas gps">
            <a:extLst>
              <a:ext uri="{FF2B5EF4-FFF2-40B4-BE49-F238E27FC236}">
                <a16:creationId xmlns:a16="http://schemas.microsoft.com/office/drawing/2014/main" id="{164247ED-C29D-45CE-8723-B9FE6538E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5"/>
          <a:stretch/>
        </p:blipFill>
        <p:spPr bwMode="auto">
          <a:xfrm>
            <a:off x="6087495" y="4811625"/>
            <a:ext cx="5457953" cy="47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605677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dirty="0" err="1"/>
              <a:t>Vértices</a:t>
            </a:r>
            <a:r>
              <a:rPr lang="en-US" dirty="0"/>
              <a:t> – </a:t>
            </a:r>
            <a:r>
              <a:rPr lang="en-US" dirty="0" err="1"/>
              <a:t>nós</a:t>
            </a:r>
            <a:r>
              <a:rPr lang="en-US" dirty="0"/>
              <a:t> do </a:t>
            </a:r>
            <a:r>
              <a:rPr lang="en-US" dirty="0" err="1"/>
              <a:t>grafo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dirty="0" err="1"/>
              <a:t>Caminhos</a:t>
            </a:r>
            <a:r>
              <a:rPr lang="en-US" dirty="0"/>
              <a:t> – </a:t>
            </a:r>
            <a:r>
              <a:rPr lang="en-US" dirty="0" err="1"/>
              <a:t>arestas</a:t>
            </a:r>
            <a:r>
              <a:rPr lang="en-US" dirty="0"/>
              <a:t> que </a:t>
            </a:r>
            <a:r>
              <a:rPr lang="en-US" dirty="0" err="1"/>
              <a:t>ligam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vértices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dirty="0" err="1"/>
              <a:t>Custo</a:t>
            </a:r>
            <a:r>
              <a:rPr lang="en-US" dirty="0"/>
              <a:t> –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pré-determinados</a:t>
            </a:r>
            <a:r>
              <a:rPr lang="en-US" dirty="0"/>
              <a:t> dos </a:t>
            </a:r>
            <a:r>
              <a:rPr lang="en-US" dirty="0" err="1"/>
              <a:t>caminhos</a:t>
            </a:r>
            <a:r>
              <a:rPr lang="en-US" dirty="0"/>
              <a:t> 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endParaRPr dirty="0"/>
          </a:p>
          <a:p>
            <a:pPr marL="457200" indent="-457200" rtl="0">
              <a:buSzPts val="3600"/>
            </a:pP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r>
              <a:rPr lang="en-US" dirty="0"/>
              <a:t> -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Heurística</a:t>
            </a:r>
            <a:endParaRPr lang="en-US"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3689F-EDBB-48AA-8719-9B0BA0C1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73C2B-249E-4A3F-AC37-638BCEF87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432" y="2047255"/>
            <a:ext cx="5731785" cy="7261845"/>
          </a:xfrm>
        </p:spPr>
        <p:txBody>
          <a:bodyPr>
            <a:normAutofit fontScale="70000" lnSpcReduction="20000"/>
          </a:bodyPr>
          <a:lstStyle/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struct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NODE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{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int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vertice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int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cost;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int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fx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NODE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*next;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NODE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*previous;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};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struct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GRAPH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{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NODE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*	vertices[MAX];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int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visitado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[MAX];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int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heuristica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[MAX];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};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  <a:sym typeface="Courier New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0E93ADA-CB45-4D06-B06D-72BB755C41B7}"/>
              </a:ext>
            </a:extLst>
          </p:cNvPr>
          <p:cNvSpPr/>
          <p:nvPr/>
        </p:nvSpPr>
        <p:spPr>
          <a:xfrm>
            <a:off x="6909020" y="1519494"/>
            <a:ext cx="5168348" cy="335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42857"/>
              </a:lnSpc>
            </a:pPr>
            <a:endParaRPr lang="en-US" sz="2500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lvl="0" algn="l">
              <a:lnSpc>
                <a:spcPct val="142857"/>
              </a:lnSpc>
            </a:pPr>
            <a:r>
              <a:rPr lang="en-US" sz="2500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struct</a:t>
            </a:r>
            <a:r>
              <a:rPr lang="en-US" sz="25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US" sz="2500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QUEUE</a:t>
            </a:r>
          </a:p>
          <a:p>
            <a:pPr lvl="0" algn="l">
              <a:lnSpc>
                <a:spcPct val="142857"/>
              </a:lnSpc>
            </a:pPr>
            <a:r>
              <a:rPr lang="en-US" sz="25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{</a:t>
            </a:r>
          </a:p>
          <a:p>
            <a:pPr lvl="0" algn="l">
              <a:lnSpc>
                <a:spcPct val="142857"/>
              </a:lnSpc>
            </a:pPr>
            <a:r>
              <a:rPr lang="en-US" sz="25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	</a:t>
            </a:r>
            <a:r>
              <a:rPr lang="en-US" sz="2500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NODE</a:t>
            </a:r>
            <a:r>
              <a:rPr lang="en-US" sz="25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* head;</a:t>
            </a:r>
          </a:p>
          <a:p>
            <a:pPr lvl="0" algn="l">
              <a:lnSpc>
                <a:spcPct val="142857"/>
              </a:lnSpc>
            </a:pPr>
            <a:r>
              <a:rPr lang="en-US" sz="25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	</a:t>
            </a:r>
            <a:r>
              <a:rPr lang="en-US" sz="2500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int</a:t>
            </a:r>
            <a:r>
              <a:rPr lang="en-US" sz="25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US" sz="2500" dirty="0" err="1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tamanho</a:t>
            </a:r>
            <a:r>
              <a:rPr lang="en-US" sz="25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;</a:t>
            </a:r>
          </a:p>
          <a:p>
            <a:pPr lvl="0" algn="l">
              <a:lnSpc>
                <a:spcPct val="142857"/>
              </a:lnSpc>
            </a:pPr>
            <a:r>
              <a:rPr lang="en-US" sz="25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85006965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FBF8B-02B1-4CB4-9DCC-021B722AB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34" y="2809358"/>
            <a:ext cx="12706331" cy="4134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 </a:t>
            </a:r>
            <a:r>
              <a:rPr lang="en-US" b="1" dirty="0" err="1"/>
              <a:t>calculate_distance</a:t>
            </a:r>
            <a:r>
              <a:rPr lang="en-US" dirty="0"/>
              <a:t>(</a:t>
            </a:r>
            <a:r>
              <a:rPr lang="en-US" b="1" dirty="0"/>
              <a:t>NODE </a:t>
            </a:r>
            <a:r>
              <a:rPr lang="en-US" dirty="0"/>
              <a:t>*current)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if</a:t>
            </a:r>
            <a:r>
              <a:rPr lang="en-US" dirty="0"/>
              <a:t>(current-&gt;previous != </a:t>
            </a:r>
            <a:r>
              <a:rPr lang="en-US" b="1" dirty="0"/>
              <a:t>NULL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b="1" dirty="0"/>
              <a:t>return</a:t>
            </a:r>
            <a:r>
              <a:rPr lang="en-US" dirty="0"/>
              <a:t> (current-&gt;cost) + </a:t>
            </a:r>
            <a:r>
              <a:rPr lang="en-US" b="1" dirty="0" err="1"/>
              <a:t>calculate_distance</a:t>
            </a:r>
            <a:r>
              <a:rPr lang="en-US" dirty="0"/>
              <a:t>(current-&gt;previous);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return</a:t>
            </a:r>
            <a:r>
              <a:rPr lang="en-US" dirty="0"/>
              <a:t> 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8932966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B63BBD-EF3E-4069-BFA0-EEDE32FD3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234" y="159025"/>
            <a:ext cx="12428331" cy="9435549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endParaRPr lang="pt-B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Astar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*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*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priority_queue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create_queue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*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*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priority_queue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heuristica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],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 0);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priority_queue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!=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  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priority_queue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vertice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==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 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-&gt;visitado[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vertice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]==0)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  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-&gt;visitado[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vertice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]=1;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  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vertices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vertice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  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!= 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   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    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	  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aux_fx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(calculate_distance(aux_node) + graph-&gt;heuristica[aux_node-&gt;vertice]);</a:t>
            </a:r>
          </a:p>
          <a:p>
            <a:pPr marL="0" indent="0">
              <a:lnSpc>
                <a:spcPct val="60000"/>
              </a:lnSpc>
              <a:buNone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    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priority_queue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 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vertice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aux_fx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 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    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   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    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 }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calculate_distance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1563708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249</Words>
  <Application>Microsoft Office PowerPoint</Application>
  <PresentationFormat>Personalizar</PresentationFormat>
  <Paragraphs>98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Helvetica Light</vt:lpstr>
      <vt:lpstr>Helvetica Neue</vt:lpstr>
      <vt:lpstr>White</vt:lpstr>
      <vt:lpstr>Apresentação do PowerPoint</vt:lpstr>
      <vt:lpstr>Motivação</vt:lpstr>
      <vt:lpstr>Algoritmos</vt:lpstr>
      <vt:lpstr>Algoritmo A*(estrela)</vt:lpstr>
      <vt:lpstr>Aplicações</vt:lpstr>
      <vt:lpstr>Definições</vt:lpstr>
      <vt:lpstr>Código</vt:lpstr>
      <vt:lpstr>Apresentação do PowerPoint</vt:lpstr>
      <vt:lpstr>Apresentação do PowerPoint</vt:lpstr>
      <vt:lpstr>De volta à Motivação…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Fernanda Gitaí</cp:lastModifiedBy>
  <cp:revision>30</cp:revision>
  <dcterms:modified xsi:type="dcterms:W3CDTF">2020-02-11T17:59:09Z</dcterms:modified>
</cp:coreProperties>
</file>