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4" r:id="rId8"/>
    <p:sldId id="265" r:id="rId9"/>
    <p:sldId id="266" r:id="rId10"/>
    <p:sldId id="269" r:id="rId11"/>
    <p:sldId id="267" r:id="rId12"/>
    <p:sldId id="270" r:id="rId13"/>
    <p:sldId id="271" r:id="rId14"/>
    <p:sldId id="261"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EA42D7-5DA6-433D-A024-147B0768B713}" v="8" dt="2020-06-12T05:01:35.1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thur Wang" userId="eec3899d8ea973a4" providerId="LiveId" clId="{3FEA42D7-5DA6-433D-A024-147B0768B713}"/>
    <pc:docChg chg="undo custSel addSld delSld modSld">
      <pc:chgData name="Arthur Wang" userId="eec3899d8ea973a4" providerId="LiveId" clId="{3FEA42D7-5DA6-433D-A024-147B0768B713}" dt="2020-06-12T05:10:12.561" v="3322" actId="20577"/>
      <pc:docMkLst>
        <pc:docMk/>
      </pc:docMkLst>
      <pc:sldChg chg="modSp mod">
        <pc:chgData name="Arthur Wang" userId="eec3899d8ea973a4" providerId="LiveId" clId="{3FEA42D7-5DA6-433D-A024-147B0768B713}" dt="2020-06-12T05:10:12.561" v="3322" actId="20577"/>
        <pc:sldMkLst>
          <pc:docMk/>
          <pc:sldMk cId="454960561" sldId="256"/>
        </pc:sldMkLst>
        <pc:spChg chg="mod">
          <ac:chgData name="Arthur Wang" userId="eec3899d8ea973a4" providerId="LiveId" clId="{3FEA42D7-5DA6-433D-A024-147B0768B713}" dt="2020-06-12T05:10:12.561" v="3322" actId="20577"/>
          <ac:spMkLst>
            <pc:docMk/>
            <pc:sldMk cId="454960561" sldId="256"/>
            <ac:spMk id="3" creationId="{B60523A1-FE9E-432F-88AF-69B8D9A54B16}"/>
          </ac:spMkLst>
        </pc:spChg>
      </pc:sldChg>
      <pc:sldChg chg="modSp mod">
        <pc:chgData name="Arthur Wang" userId="eec3899d8ea973a4" providerId="LiveId" clId="{3FEA42D7-5DA6-433D-A024-147B0768B713}" dt="2020-06-12T05:07:50.058" v="3256" actId="20577"/>
        <pc:sldMkLst>
          <pc:docMk/>
          <pc:sldMk cId="2507235674" sldId="257"/>
        </pc:sldMkLst>
        <pc:spChg chg="mod">
          <ac:chgData name="Arthur Wang" userId="eec3899d8ea973a4" providerId="LiveId" clId="{3FEA42D7-5DA6-433D-A024-147B0768B713}" dt="2020-06-12T05:07:50.058" v="3256" actId="20577"/>
          <ac:spMkLst>
            <pc:docMk/>
            <pc:sldMk cId="2507235674" sldId="257"/>
            <ac:spMk id="3" creationId="{8DB18A94-7FDB-4F9A-B9E1-936D915F6281}"/>
          </ac:spMkLst>
        </pc:spChg>
      </pc:sldChg>
      <pc:sldChg chg="modSp mod">
        <pc:chgData name="Arthur Wang" userId="eec3899d8ea973a4" providerId="LiveId" clId="{3FEA42D7-5DA6-433D-A024-147B0768B713}" dt="2020-06-12T05:07:21.841" v="3246" actId="20577"/>
        <pc:sldMkLst>
          <pc:docMk/>
          <pc:sldMk cId="2512563534" sldId="261"/>
        </pc:sldMkLst>
        <pc:spChg chg="mod">
          <ac:chgData name="Arthur Wang" userId="eec3899d8ea973a4" providerId="LiveId" clId="{3FEA42D7-5DA6-433D-A024-147B0768B713}" dt="2020-06-12T04:58:03.793" v="2442" actId="20577"/>
          <ac:spMkLst>
            <pc:docMk/>
            <pc:sldMk cId="2512563534" sldId="261"/>
            <ac:spMk id="2" creationId="{CA9CB489-C41D-4FE7-82AE-E62C367B178F}"/>
          </ac:spMkLst>
        </pc:spChg>
        <pc:spChg chg="mod">
          <ac:chgData name="Arthur Wang" userId="eec3899d8ea973a4" providerId="LiveId" clId="{3FEA42D7-5DA6-433D-A024-147B0768B713}" dt="2020-06-12T05:07:21.841" v="3246" actId="20577"/>
          <ac:spMkLst>
            <pc:docMk/>
            <pc:sldMk cId="2512563534" sldId="261"/>
            <ac:spMk id="3" creationId="{E370FF38-6626-4397-A8DB-5B2FD9F0E660}"/>
          </ac:spMkLst>
        </pc:spChg>
      </pc:sldChg>
      <pc:sldChg chg="modSp mod">
        <pc:chgData name="Arthur Wang" userId="eec3899d8ea973a4" providerId="LiveId" clId="{3FEA42D7-5DA6-433D-A024-147B0768B713}" dt="2020-06-12T05:07:44.992" v="3254" actId="20577"/>
        <pc:sldMkLst>
          <pc:docMk/>
          <pc:sldMk cId="4028070846" sldId="263"/>
        </pc:sldMkLst>
        <pc:spChg chg="mod">
          <ac:chgData name="Arthur Wang" userId="eec3899d8ea973a4" providerId="LiveId" clId="{3FEA42D7-5DA6-433D-A024-147B0768B713}" dt="2020-06-12T05:07:44.992" v="3254" actId="20577"/>
          <ac:spMkLst>
            <pc:docMk/>
            <pc:sldMk cId="4028070846" sldId="263"/>
            <ac:spMk id="2" creationId="{9998B48E-6F21-4C5C-9AC7-80048FB35460}"/>
          </ac:spMkLst>
        </pc:spChg>
      </pc:sldChg>
      <pc:sldChg chg="modSp mod">
        <pc:chgData name="Arthur Wang" userId="eec3899d8ea973a4" providerId="LiveId" clId="{3FEA42D7-5DA6-433D-A024-147B0768B713}" dt="2020-06-12T05:09:26.260" v="3257" actId="6549"/>
        <pc:sldMkLst>
          <pc:docMk/>
          <pc:sldMk cId="2013972587" sldId="265"/>
        </pc:sldMkLst>
        <pc:spChg chg="mod">
          <ac:chgData name="Arthur Wang" userId="eec3899d8ea973a4" providerId="LiveId" clId="{3FEA42D7-5DA6-433D-A024-147B0768B713}" dt="2020-06-12T05:09:26.260" v="3257" actId="6549"/>
          <ac:spMkLst>
            <pc:docMk/>
            <pc:sldMk cId="2013972587" sldId="265"/>
            <ac:spMk id="3" creationId="{7A7DADAB-BA36-4D4D-ADDF-EE48970B19F7}"/>
          </ac:spMkLst>
        </pc:spChg>
      </pc:sldChg>
      <pc:sldChg chg="modSp mod">
        <pc:chgData name="Arthur Wang" userId="eec3899d8ea973a4" providerId="LiveId" clId="{3FEA42D7-5DA6-433D-A024-147B0768B713}" dt="2020-06-12T05:09:53.561" v="3289" actId="20577"/>
        <pc:sldMkLst>
          <pc:docMk/>
          <pc:sldMk cId="3888506048" sldId="266"/>
        </pc:sldMkLst>
        <pc:spChg chg="mod">
          <ac:chgData name="Arthur Wang" userId="eec3899d8ea973a4" providerId="LiveId" clId="{3FEA42D7-5DA6-433D-A024-147B0768B713}" dt="2020-06-12T05:09:53.561" v="3289" actId="20577"/>
          <ac:spMkLst>
            <pc:docMk/>
            <pc:sldMk cId="3888506048" sldId="266"/>
            <ac:spMk id="4" creationId="{5524CCDB-2894-4066-B019-1C1B5B30E9E4}"/>
          </ac:spMkLst>
        </pc:spChg>
      </pc:sldChg>
      <pc:sldChg chg="modSp mod">
        <pc:chgData name="Arthur Wang" userId="eec3899d8ea973a4" providerId="LiveId" clId="{3FEA42D7-5DA6-433D-A024-147B0768B713}" dt="2020-06-12T04:45:20.512" v="650" actId="5793"/>
        <pc:sldMkLst>
          <pc:docMk/>
          <pc:sldMk cId="2650268519" sldId="267"/>
        </pc:sldMkLst>
        <pc:spChg chg="mod">
          <ac:chgData name="Arthur Wang" userId="eec3899d8ea973a4" providerId="LiveId" clId="{3FEA42D7-5DA6-433D-A024-147B0768B713}" dt="2020-06-12T04:45:20.512" v="650" actId="5793"/>
          <ac:spMkLst>
            <pc:docMk/>
            <pc:sldMk cId="2650268519" sldId="267"/>
            <ac:spMk id="6" creationId="{B502A156-5974-4BBF-9791-2A2A892339E8}"/>
          </ac:spMkLst>
        </pc:spChg>
      </pc:sldChg>
      <pc:sldChg chg="modSp del">
        <pc:chgData name="Arthur Wang" userId="eec3899d8ea973a4" providerId="LiveId" clId="{3FEA42D7-5DA6-433D-A024-147B0768B713}" dt="2020-06-12T05:06:41.329" v="3118" actId="47"/>
        <pc:sldMkLst>
          <pc:docMk/>
          <pc:sldMk cId="1366011357" sldId="268"/>
        </pc:sldMkLst>
        <pc:spChg chg="mod">
          <ac:chgData name="Arthur Wang" userId="eec3899d8ea973a4" providerId="LiveId" clId="{3FEA42D7-5DA6-433D-A024-147B0768B713}" dt="2020-06-12T04:59:03.959" v="2454"/>
          <ac:spMkLst>
            <pc:docMk/>
            <pc:sldMk cId="1366011357" sldId="268"/>
            <ac:spMk id="3" creationId="{4FB91923-E3CF-4F05-82BB-635348CAEAD8}"/>
          </ac:spMkLst>
        </pc:spChg>
      </pc:sldChg>
      <pc:sldChg chg="modSp mod">
        <pc:chgData name="Arthur Wang" userId="eec3899d8ea973a4" providerId="LiveId" clId="{3FEA42D7-5DA6-433D-A024-147B0768B713}" dt="2020-06-12T04:51:16.389" v="1430" actId="27636"/>
        <pc:sldMkLst>
          <pc:docMk/>
          <pc:sldMk cId="276536698" sldId="269"/>
        </pc:sldMkLst>
        <pc:spChg chg="mod">
          <ac:chgData name="Arthur Wang" userId="eec3899d8ea973a4" providerId="LiveId" clId="{3FEA42D7-5DA6-433D-A024-147B0768B713}" dt="2020-06-12T04:51:16.389" v="1430" actId="27636"/>
          <ac:spMkLst>
            <pc:docMk/>
            <pc:sldMk cId="276536698" sldId="269"/>
            <ac:spMk id="3" creationId="{9BFA1708-12E7-461E-9781-9A6F7AFB22B1}"/>
          </ac:spMkLst>
        </pc:spChg>
      </pc:sldChg>
      <pc:sldChg chg="addSp delSp modSp new mod modClrScheme chgLayout">
        <pc:chgData name="Arthur Wang" userId="eec3899d8ea973a4" providerId="LiveId" clId="{3FEA42D7-5DA6-433D-A024-147B0768B713}" dt="2020-06-12T05:00:38.538" v="2504" actId="20577"/>
        <pc:sldMkLst>
          <pc:docMk/>
          <pc:sldMk cId="356092340" sldId="270"/>
        </pc:sldMkLst>
        <pc:spChg chg="mod ord">
          <ac:chgData name="Arthur Wang" userId="eec3899d8ea973a4" providerId="LiveId" clId="{3FEA42D7-5DA6-433D-A024-147B0768B713}" dt="2020-06-12T04:54:09.952" v="1861" actId="20577"/>
          <ac:spMkLst>
            <pc:docMk/>
            <pc:sldMk cId="356092340" sldId="270"/>
            <ac:spMk id="2" creationId="{C9C0F8B9-5BA0-40B2-B893-06CDE23FECF3}"/>
          </ac:spMkLst>
        </pc:spChg>
        <pc:spChg chg="mod ord">
          <ac:chgData name="Arthur Wang" userId="eec3899d8ea973a4" providerId="LiveId" clId="{3FEA42D7-5DA6-433D-A024-147B0768B713}" dt="2020-06-12T05:00:38.538" v="2504" actId="20577"/>
          <ac:spMkLst>
            <pc:docMk/>
            <pc:sldMk cId="356092340" sldId="270"/>
            <ac:spMk id="3" creationId="{A24721E5-199D-4F63-B7E1-A2BA83D3D4F8}"/>
          </ac:spMkLst>
        </pc:spChg>
        <pc:spChg chg="add del mod ord">
          <ac:chgData name="Arthur Wang" userId="eec3899d8ea973a4" providerId="LiveId" clId="{3FEA42D7-5DA6-433D-A024-147B0768B713}" dt="2020-06-12T04:49:17.795" v="1381"/>
          <ac:spMkLst>
            <pc:docMk/>
            <pc:sldMk cId="356092340" sldId="270"/>
            <ac:spMk id="4" creationId="{B98CEF9C-33F2-4AF9-AE63-EF94B7883AE7}"/>
          </ac:spMkLst>
        </pc:spChg>
        <pc:spChg chg="add mod">
          <ac:chgData name="Arthur Wang" userId="eec3899d8ea973a4" providerId="LiveId" clId="{3FEA42D7-5DA6-433D-A024-147B0768B713}" dt="2020-06-12T04:53:49.989" v="1843" actId="20577"/>
          <ac:spMkLst>
            <pc:docMk/>
            <pc:sldMk cId="356092340" sldId="270"/>
            <ac:spMk id="7" creationId="{05C488E5-0CAF-4C93-8048-B533EF092A0E}"/>
          </ac:spMkLst>
        </pc:spChg>
        <pc:picChg chg="add mod">
          <ac:chgData name="Arthur Wang" userId="eec3899d8ea973a4" providerId="LiveId" clId="{3FEA42D7-5DA6-433D-A024-147B0768B713}" dt="2020-06-12T04:49:26.586" v="1384" actId="1076"/>
          <ac:picMkLst>
            <pc:docMk/>
            <pc:sldMk cId="356092340" sldId="270"/>
            <ac:picMk id="6" creationId="{34108409-E4C7-488A-B2CD-99CAA32E0C30}"/>
          </ac:picMkLst>
        </pc:picChg>
      </pc:sldChg>
      <pc:sldChg chg="addSp delSp modSp new mod modClrScheme chgLayout">
        <pc:chgData name="Arthur Wang" userId="eec3899d8ea973a4" providerId="LiveId" clId="{3FEA42D7-5DA6-433D-A024-147B0768B713}" dt="2020-06-12T05:06:28.744" v="3117" actId="20577"/>
        <pc:sldMkLst>
          <pc:docMk/>
          <pc:sldMk cId="3728811220" sldId="271"/>
        </pc:sldMkLst>
        <pc:spChg chg="mod ord">
          <ac:chgData name="Arthur Wang" userId="eec3899d8ea973a4" providerId="LiveId" clId="{3FEA42D7-5DA6-433D-A024-147B0768B713}" dt="2020-06-12T05:00:23.023" v="2496" actId="20577"/>
          <ac:spMkLst>
            <pc:docMk/>
            <pc:sldMk cId="3728811220" sldId="271"/>
            <ac:spMk id="2" creationId="{DB4C47AB-8BCF-447A-811E-CC7514F20F4F}"/>
          </ac:spMkLst>
        </pc:spChg>
        <pc:spChg chg="del mod ord">
          <ac:chgData name="Arthur Wang" userId="eec3899d8ea973a4" providerId="LiveId" clId="{3FEA42D7-5DA6-433D-A024-147B0768B713}" dt="2020-06-12T04:54:57.110" v="1907" actId="700"/>
          <ac:spMkLst>
            <pc:docMk/>
            <pc:sldMk cId="3728811220" sldId="271"/>
            <ac:spMk id="3" creationId="{8D94FE84-98B7-4A79-BF98-CD526ED06512}"/>
          </ac:spMkLst>
        </pc:spChg>
        <pc:spChg chg="del">
          <ac:chgData name="Arthur Wang" userId="eec3899d8ea973a4" providerId="LiveId" clId="{3FEA42D7-5DA6-433D-A024-147B0768B713}" dt="2020-06-12T04:54:57.110" v="1907" actId="700"/>
          <ac:spMkLst>
            <pc:docMk/>
            <pc:sldMk cId="3728811220" sldId="271"/>
            <ac:spMk id="4" creationId="{2B4B9767-953C-48A6-8307-61C1ED17D1C1}"/>
          </ac:spMkLst>
        </pc:spChg>
        <pc:spChg chg="add mod ord">
          <ac:chgData name="Arthur Wang" userId="eec3899d8ea973a4" providerId="LiveId" clId="{3FEA42D7-5DA6-433D-A024-147B0768B713}" dt="2020-06-12T05:06:28.744" v="3117" actId="20577"/>
          <ac:spMkLst>
            <pc:docMk/>
            <pc:sldMk cId="3728811220" sldId="271"/>
            <ac:spMk id="5" creationId="{F51314B0-7520-4BE8-96A1-1F294AEA56A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B1CD5-C76A-434B-A9E5-A6CA24CE2789}"/>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EF395905-3CF7-4212-86FD-DCAE93CECD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E16468-4E0E-449B-9A41-7DF7C42D4F79}"/>
              </a:ext>
            </a:extLst>
          </p:cNvPr>
          <p:cNvSpPr>
            <a:spLocks noGrp="1"/>
          </p:cNvSpPr>
          <p:nvPr>
            <p:ph type="dt" sz="half" idx="10"/>
          </p:nvPr>
        </p:nvSpPr>
        <p:spPr/>
        <p:txBody>
          <a:bodyPr/>
          <a:lstStyle/>
          <a:p>
            <a:fld id="{73617F46-E103-40DC-A065-B4C8EADA48EF}" type="datetimeFigureOut">
              <a:rPr lang="en-US" smtClean="0"/>
              <a:t>6/11/2020</a:t>
            </a:fld>
            <a:endParaRPr lang="en-US"/>
          </a:p>
        </p:txBody>
      </p:sp>
      <p:sp>
        <p:nvSpPr>
          <p:cNvPr id="5" name="Footer Placeholder 4">
            <a:extLst>
              <a:ext uri="{FF2B5EF4-FFF2-40B4-BE49-F238E27FC236}">
                <a16:creationId xmlns:a16="http://schemas.microsoft.com/office/drawing/2014/main" id="{168DA6B8-A5C6-4547-A6C4-33EC397AA4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4C126-E3C7-42E0-AF68-8316440D852C}"/>
              </a:ext>
            </a:extLst>
          </p:cNvPr>
          <p:cNvSpPr>
            <a:spLocks noGrp="1"/>
          </p:cNvSpPr>
          <p:nvPr>
            <p:ph type="sldNum" sz="quarter" idx="12"/>
          </p:nvPr>
        </p:nvSpPr>
        <p:spPr/>
        <p:txBody>
          <a:bodyPr/>
          <a:lstStyle/>
          <a:p>
            <a:fld id="{0321DAF9-8A45-4DE7-8E8A-CEE07F4A3CFB}" type="slidenum">
              <a:rPr lang="en-US" smtClean="0"/>
              <a:t>‹#›</a:t>
            </a:fld>
            <a:endParaRPr lang="en-US"/>
          </a:p>
        </p:txBody>
      </p:sp>
    </p:spTree>
    <p:extLst>
      <p:ext uri="{BB962C8B-B14F-4D97-AF65-F5344CB8AC3E}">
        <p14:creationId xmlns:p14="http://schemas.microsoft.com/office/powerpoint/2010/main" val="1310607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FC0A7-9DB4-4F93-B988-1EAB74C188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1C9AB0-9CB3-4C05-8A77-83ADC1C155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DB5EE-74C7-49EA-A74A-242B43FD4B44}"/>
              </a:ext>
            </a:extLst>
          </p:cNvPr>
          <p:cNvSpPr>
            <a:spLocks noGrp="1"/>
          </p:cNvSpPr>
          <p:nvPr>
            <p:ph type="dt" sz="half" idx="10"/>
          </p:nvPr>
        </p:nvSpPr>
        <p:spPr/>
        <p:txBody>
          <a:bodyPr/>
          <a:lstStyle/>
          <a:p>
            <a:fld id="{73617F46-E103-40DC-A065-B4C8EADA48EF}" type="datetimeFigureOut">
              <a:rPr lang="en-US" smtClean="0"/>
              <a:t>6/11/2020</a:t>
            </a:fld>
            <a:endParaRPr lang="en-US"/>
          </a:p>
        </p:txBody>
      </p:sp>
      <p:sp>
        <p:nvSpPr>
          <p:cNvPr id="5" name="Footer Placeholder 4">
            <a:extLst>
              <a:ext uri="{FF2B5EF4-FFF2-40B4-BE49-F238E27FC236}">
                <a16:creationId xmlns:a16="http://schemas.microsoft.com/office/drawing/2014/main" id="{A9F6CFCF-39F6-440F-9C3D-3529AD1D55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DC4DB9-3461-42C8-AB16-43B3B55FC90F}"/>
              </a:ext>
            </a:extLst>
          </p:cNvPr>
          <p:cNvSpPr>
            <a:spLocks noGrp="1"/>
          </p:cNvSpPr>
          <p:nvPr>
            <p:ph type="sldNum" sz="quarter" idx="12"/>
          </p:nvPr>
        </p:nvSpPr>
        <p:spPr/>
        <p:txBody>
          <a:bodyPr/>
          <a:lstStyle/>
          <a:p>
            <a:fld id="{0321DAF9-8A45-4DE7-8E8A-CEE07F4A3CFB}" type="slidenum">
              <a:rPr lang="en-US" smtClean="0"/>
              <a:t>‹#›</a:t>
            </a:fld>
            <a:endParaRPr lang="en-US"/>
          </a:p>
        </p:txBody>
      </p:sp>
    </p:spTree>
    <p:extLst>
      <p:ext uri="{BB962C8B-B14F-4D97-AF65-F5344CB8AC3E}">
        <p14:creationId xmlns:p14="http://schemas.microsoft.com/office/powerpoint/2010/main" val="3622125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EA5744-859D-4CD1-BB0E-E3867E7D7C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BB0CF1-40DD-4EB2-BF7F-8A19704094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DE7083-1AD9-4893-B003-C46BAF02B614}"/>
              </a:ext>
            </a:extLst>
          </p:cNvPr>
          <p:cNvSpPr>
            <a:spLocks noGrp="1"/>
          </p:cNvSpPr>
          <p:nvPr>
            <p:ph type="dt" sz="half" idx="10"/>
          </p:nvPr>
        </p:nvSpPr>
        <p:spPr/>
        <p:txBody>
          <a:bodyPr/>
          <a:lstStyle/>
          <a:p>
            <a:fld id="{73617F46-E103-40DC-A065-B4C8EADA48EF}" type="datetimeFigureOut">
              <a:rPr lang="en-US" smtClean="0"/>
              <a:t>6/11/2020</a:t>
            </a:fld>
            <a:endParaRPr lang="en-US"/>
          </a:p>
        </p:txBody>
      </p:sp>
      <p:sp>
        <p:nvSpPr>
          <p:cNvPr id="5" name="Footer Placeholder 4">
            <a:extLst>
              <a:ext uri="{FF2B5EF4-FFF2-40B4-BE49-F238E27FC236}">
                <a16:creationId xmlns:a16="http://schemas.microsoft.com/office/drawing/2014/main" id="{7B7DD2D4-D92F-40B9-9A5B-3B9CEDA4DE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37E2CB-AC75-463C-92F5-06F641510B37}"/>
              </a:ext>
            </a:extLst>
          </p:cNvPr>
          <p:cNvSpPr>
            <a:spLocks noGrp="1"/>
          </p:cNvSpPr>
          <p:nvPr>
            <p:ph type="sldNum" sz="quarter" idx="12"/>
          </p:nvPr>
        </p:nvSpPr>
        <p:spPr/>
        <p:txBody>
          <a:bodyPr/>
          <a:lstStyle/>
          <a:p>
            <a:fld id="{0321DAF9-8A45-4DE7-8E8A-CEE07F4A3CFB}" type="slidenum">
              <a:rPr lang="en-US" smtClean="0"/>
              <a:t>‹#›</a:t>
            </a:fld>
            <a:endParaRPr lang="en-US"/>
          </a:p>
        </p:txBody>
      </p:sp>
    </p:spTree>
    <p:extLst>
      <p:ext uri="{BB962C8B-B14F-4D97-AF65-F5344CB8AC3E}">
        <p14:creationId xmlns:p14="http://schemas.microsoft.com/office/powerpoint/2010/main" val="1855479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7D01A-D725-4339-A64F-6F8ED2365A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E1ECF5-AD44-4A5A-8C0A-2C59B012BA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243976-0207-4CBC-A256-D229E9512658}"/>
              </a:ext>
            </a:extLst>
          </p:cNvPr>
          <p:cNvSpPr>
            <a:spLocks noGrp="1"/>
          </p:cNvSpPr>
          <p:nvPr>
            <p:ph type="dt" sz="half" idx="10"/>
          </p:nvPr>
        </p:nvSpPr>
        <p:spPr/>
        <p:txBody>
          <a:bodyPr/>
          <a:lstStyle/>
          <a:p>
            <a:fld id="{73617F46-E103-40DC-A065-B4C8EADA48EF}" type="datetimeFigureOut">
              <a:rPr lang="en-US" smtClean="0"/>
              <a:t>6/11/2020</a:t>
            </a:fld>
            <a:endParaRPr lang="en-US"/>
          </a:p>
        </p:txBody>
      </p:sp>
      <p:sp>
        <p:nvSpPr>
          <p:cNvPr id="5" name="Footer Placeholder 4">
            <a:extLst>
              <a:ext uri="{FF2B5EF4-FFF2-40B4-BE49-F238E27FC236}">
                <a16:creationId xmlns:a16="http://schemas.microsoft.com/office/drawing/2014/main" id="{C9960D2E-20BC-40F8-A396-C40E55E5C0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79B82B-2282-4D54-BEB7-96E3AE69AB3E}"/>
              </a:ext>
            </a:extLst>
          </p:cNvPr>
          <p:cNvSpPr>
            <a:spLocks noGrp="1"/>
          </p:cNvSpPr>
          <p:nvPr>
            <p:ph type="sldNum" sz="quarter" idx="12"/>
          </p:nvPr>
        </p:nvSpPr>
        <p:spPr/>
        <p:txBody>
          <a:bodyPr/>
          <a:lstStyle/>
          <a:p>
            <a:fld id="{0321DAF9-8A45-4DE7-8E8A-CEE07F4A3CFB}" type="slidenum">
              <a:rPr lang="en-US" smtClean="0"/>
              <a:t>‹#›</a:t>
            </a:fld>
            <a:endParaRPr lang="en-US"/>
          </a:p>
        </p:txBody>
      </p:sp>
    </p:spTree>
    <p:extLst>
      <p:ext uri="{BB962C8B-B14F-4D97-AF65-F5344CB8AC3E}">
        <p14:creationId xmlns:p14="http://schemas.microsoft.com/office/powerpoint/2010/main" val="841605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3146B-CC51-454E-BC43-C925617D32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D2A700-CF51-4EBE-9272-D2840C6043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E3BFA6-2F17-46F4-8256-881CDBBE2B7B}"/>
              </a:ext>
            </a:extLst>
          </p:cNvPr>
          <p:cNvSpPr>
            <a:spLocks noGrp="1"/>
          </p:cNvSpPr>
          <p:nvPr>
            <p:ph type="dt" sz="half" idx="10"/>
          </p:nvPr>
        </p:nvSpPr>
        <p:spPr/>
        <p:txBody>
          <a:bodyPr/>
          <a:lstStyle/>
          <a:p>
            <a:fld id="{73617F46-E103-40DC-A065-B4C8EADA48EF}" type="datetimeFigureOut">
              <a:rPr lang="en-US" smtClean="0"/>
              <a:t>6/11/2020</a:t>
            </a:fld>
            <a:endParaRPr lang="en-US"/>
          </a:p>
        </p:txBody>
      </p:sp>
      <p:sp>
        <p:nvSpPr>
          <p:cNvPr id="5" name="Footer Placeholder 4">
            <a:extLst>
              <a:ext uri="{FF2B5EF4-FFF2-40B4-BE49-F238E27FC236}">
                <a16:creationId xmlns:a16="http://schemas.microsoft.com/office/drawing/2014/main" id="{4DC68755-A0D0-4B05-A137-449B1557DB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43DB53-DC69-4C0C-85A3-F628A58F7E77}"/>
              </a:ext>
            </a:extLst>
          </p:cNvPr>
          <p:cNvSpPr>
            <a:spLocks noGrp="1"/>
          </p:cNvSpPr>
          <p:nvPr>
            <p:ph type="sldNum" sz="quarter" idx="12"/>
          </p:nvPr>
        </p:nvSpPr>
        <p:spPr/>
        <p:txBody>
          <a:bodyPr/>
          <a:lstStyle/>
          <a:p>
            <a:fld id="{0321DAF9-8A45-4DE7-8E8A-CEE07F4A3CFB}" type="slidenum">
              <a:rPr lang="en-US" smtClean="0"/>
              <a:t>‹#›</a:t>
            </a:fld>
            <a:endParaRPr lang="en-US"/>
          </a:p>
        </p:txBody>
      </p:sp>
    </p:spTree>
    <p:extLst>
      <p:ext uri="{BB962C8B-B14F-4D97-AF65-F5344CB8AC3E}">
        <p14:creationId xmlns:p14="http://schemas.microsoft.com/office/powerpoint/2010/main" val="3906118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0080B-7E43-497D-A642-30EE60749A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286278-3CE9-49E4-8789-1FC4BCC421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19303B-7937-4AD6-BC6F-67C76DF88E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2E8A06-DA14-4FA1-829C-808CB609CF55}"/>
              </a:ext>
            </a:extLst>
          </p:cNvPr>
          <p:cNvSpPr>
            <a:spLocks noGrp="1"/>
          </p:cNvSpPr>
          <p:nvPr>
            <p:ph type="dt" sz="half" idx="10"/>
          </p:nvPr>
        </p:nvSpPr>
        <p:spPr/>
        <p:txBody>
          <a:bodyPr/>
          <a:lstStyle/>
          <a:p>
            <a:fld id="{73617F46-E103-40DC-A065-B4C8EADA48EF}" type="datetimeFigureOut">
              <a:rPr lang="en-US" smtClean="0"/>
              <a:t>6/11/2020</a:t>
            </a:fld>
            <a:endParaRPr lang="en-US"/>
          </a:p>
        </p:txBody>
      </p:sp>
      <p:sp>
        <p:nvSpPr>
          <p:cNvPr id="6" name="Footer Placeholder 5">
            <a:extLst>
              <a:ext uri="{FF2B5EF4-FFF2-40B4-BE49-F238E27FC236}">
                <a16:creationId xmlns:a16="http://schemas.microsoft.com/office/drawing/2014/main" id="{89C75526-855D-4CFE-B256-5BE7C67CCD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5A1795-7701-412B-A43A-FB8AC54B6B45}"/>
              </a:ext>
            </a:extLst>
          </p:cNvPr>
          <p:cNvSpPr>
            <a:spLocks noGrp="1"/>
          </p:cNvSpPr>
          <p:nvPr>
            <p:ph type="sldNum" sz="quarter" idx="12"/>
          </p:nvPr>
        </p:nvSpPr>
        <p:spPr/>
        <p:txBody>
          <a:bodyPr/>
          <a:lstStyle/>
          <a:p>
            <a:fld id="{0321DAF9-8A45-4DE7-8E8A-CEE07F4A3CFB}" type="slidenum">
              <a:rPr lang="en-US" smtClean="0"/>
              <a:t>‹#›</a:t>
            </a:fld>
            <a:endParaRPr lang="en-US"/>
          </a:p>
        </p:txBody>
      </p:sp>
    </p:spTree>
    <p:extLst>
      <p:ext uri="{BB962C8B-B14F-4D97-AF65-F5344CB8AC3E}">
        <p14:creationId xmlns:p14="http://schemas.microsoft.com/office/powerpoint/2010/main" val="493694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2906C-1396-4E91-9280-4FF0654945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09BC74-A1C4-45E5-A39D-10DF14F4D2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12C464-D00A-415D-A03F-1A2061412A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D002A5-946C-49D2-AD2D-1D09F13129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654CF9-FDE8-4FB6-97C3-4C04CFAB12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FA628F-19D9-464A-9AF0-C6609E04F038}"/>
              </a:ext>
            </a:extLst>
          </p:cNvPr>
          <p:cNvSpPr>
            <a:spLocks noGrp="1"/>
          </p:cNvSpPr>
          <p:nvPr>
            <p:ph type="dt" sz="half" idx="10"/>
          </p:nvPr>
        </p:nvSpPr>
        <p:spPr/>
        <p:txBody>
          <a:bodyPr/>
          <a:lstStyle/>
          <a:p>
            <a:fld id="{73617F46-E103-40DC-A065-B4C8EADA48EF}" type="datetimeFigureOut">
              <a:rPr lang="en-US" smtClean="0"/>
              <a:t>6/11/2020</a:t>
            </a:fld>
            <a:endParaRPr lang="en-US"/>
          </a:p>
        </p:txBody>
      </p:sp>
      <p:sp>
        <p:nvSpPr>
          <p:cNvPr id="8" name="Footer Placeholder 7">
            <a:extLst>
              <a:ext uri="{FF2B5EF4-FFF2-40B4-BE49-F238E27FC236}">
                <a16:creationId xmlns:a16="http://schemas.microsoft.com/office/drawing/2014/main" id="{EE6E508D-EC36-4A75-BF30-294606C374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F8D507-714A-4467-A20C-CCF4626C820F}"/>
              </a:ext>
            </a:extLst>
          </p:cNvPr>
          <p:cNvSpPr>
            <a:spLocks noGrp="1"/>
          </p:cNvSpPr>
          <p:nvPr>
            <p:ph type="sldNum" sz="quarter" idx="12"/>
          </p:nvPr>
        </p:nvSpPr>
        <p:spPr/>
        <p:txBody>
          <a:bodyPr/>
          <a:lstStyle/>
          <a:p>
            <a:fld id="{0321DAF9-8A45-4DE7-8E8A-CEE07F4A3CFB}" type="slidenum">
              <a:rPr lang="en-US" smtClean="0"/>
              <a:t>‹#›</a:t>
            </a:fld>
            <a:endParaRPr lang="en-US"/>
          </a:p>
        </p:txBody>
      </p:sp>
    </p:spTree>
    <p:extLst>
      <p:ext uri="{BB962C8B-B14F-4D97-AF65-F5344CB8AC3E}">
        <p14:creationId xmlns:p14="http://schemas.microsoft.com/office/powerpoint/2010/main" val="2880713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074A2-18CA-4A4A-9C3B-49F023E2AE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49CA71-A489-4DFD-937B-E91CF7F6A3E2}"/>
              </a:ext>
            </a:extLst>
          </p:cNvPr>
          <p:cNvSpPr>
            <a:spLocks noGrp="1"/>
          </p:cNvSpPr>
          <p:nvPr>
            <p:ph type="dt" sz="half" idx="10"/>
          </p:nvPr>
        </p:nvSpPr>
        <p:spPr/>
        <p:txBody>
          <a:bodyPr/>
          <a:lstStyle/>
          <a:p>
            <a:fld id="{73617F46-E103-40DC-A065-B4C8EADA48EF}" type="datetimeFigureOut">
              <a:rPr lang="en-US" smtClean="0"/>
              <a:t>6/11/2020</a:t>
            </a:fld>
            <a:endParaRPr lang="en-US"/>
          </a:p>
        </p:txBody>
      </p:sp>
      <p:sp>
        <p:nvSpPr>
          <p:cNvPr id="4" name="Footer Placeholder 3">
            <a:extLst>
              <a:ext uri="{FF2B5EF4-FFF2-40B4-BE49-F238E27FC236}">
                <a16:creationId xmlns:a16="http://schemas.microsoft.com/office/drawing/2014/main" id="{0F9D6543-90E7-49FF-8103-C7FAAB210F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3FF40E-DE87-402C-9D10-C619FBB4470E}"/>
              </a:ext>
            </a:extLst>
          </p:cNvPr>
          <p:cNvSpPr>
            <a:spLocks noGrp="1"/>
          </p:cNvSpPr>
          <p:nvPr>
            <p:ph type="sldNum" sz="quarter" idx="12"/>
          </p:nvPr>
        </p:nvSpPr>
        <p:spPr/>
        <p:txBody>
          <a:bodyPr/>
          <a:lstStyle/>
          <a:p>
            <a:fld id="{0321DAF9-8A45-4DE7-8E8A-CEE07F4A3CFB}" type="slidenum">
              <a:rPr lang="en-US" smtClean="0"/>
              <a:t>‹#›</a:t>
            </a:fld>
            <a:endParaRPr lang="en-US"/>
          </a:p>
        </p:txBody>
      </p:sp>
    </p:spTree>
    <p:extLst>
      <p:ext uri="{BB962C8B-B14F-4D97-AF65-F5344CB8AC3E}">
        <p14:creationId xmlns:p14="http://schemas.microsoft.com/office/powerpoint/2010/main" val="4182694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75B96A-C454-473E-A49E-CB48F5A262D7}"/>
              </a:ext>
            </a:extLst>
          </p:cNvPr>
          <p:cNvSpPr>
            <a:spLocks noGrp="1"/>
          </p:cNvSpPr>
          <p:nvPr>
            <p:ph type="dt" sz="half" idx="10"/>
          </p:nvPr>
        </p:nvSpPr>
        <p:spPr/>
        <p:txBody>
          <a:bodyPr/>
          <a:lstStyle/>
          <a:p>
            <a:fld id="{73617F46-E103-40DC-A065-B4C8EADA48EF}" type="datetimeFigureOut">
              <a:rPr lang="en-US" smtClean="0"/>
              <a:t>6/11/2020</a:t>
            </a:fld>
            <a:endParaRPr lang="en-US"/>
          </a:p>
        </p:txBody>
      </p:sp>
      <p:sp>
        <p:nvSpPr>
          <p:cNvPr id="3" name="Footer Placeholder 2">
            <a:extLst>
              <a:ext uri="{FF2B5EF4-FFF2-40B4-BE49-F238E27FC236}">
                <a16:creationId xmlns:a16="http://schemas.microsoft.com/office/drawing/2014/main" id="{3BC724FA-66F3-4C7E-9E34-5C1AD2C522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33449D-8DE1-4EF4-BD8F-6EF45A1F8764}"/>
              </a:ext>
            </a:extLst>
          </p:cNvPr>
          <p:cNvSpPr>
            <a:spLocks noGrp="1"/>
          </p:cNvSpPr>
          <p:nvPr>
            <p:ph type="sldNum" sz="quarter" idx="12"/>
          </p:nvPr>
        </p:nvSpPr>
        <p:spPr/>
        <p:txBody>
          <a:bodyPr/>
          <a:lstStyle/>
          <a:p>
            <a:fld id="{0321DAF9-8A45-4DE7-8E8A-CEE07F4A3CFB}" type="slidenum">
              <a:rPr lang="en-US" smtClean="0"/>
              <a:t>‹#›</a:t>
            </a:fld>
            <a:endParaRPr lang="en-US"/>
          </a:p>
        </p:txBody>
      </p:sp>
    </p:spTree>
    <p:extLst>
      <p:ext uri="{BB962C8B-B14F-4D97-AF65-F5344CB8AC3E}">
        <p14:creationId xmlns:p14="http://schemas.microsoft.com/office/powerpoint/2010/main" val="542020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996EE-4379-4FB3-89BF-157AA0ADD1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5BE8E1-E5E3-487B-BD59-AFA59DCAE1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9B1F33-5DD9-4178-96C7-2C5D474388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5EB5EC-DC4F-4984-8758-DD0DDD846A1B}"/>
              </a:ext>
            </a:extLst>
          </p:cNvPr>
          <p:cNvSpPr>
            <a:spLocks noGrp="1"/>
          </p:cNvSpPr>
          <p:nvPr>
            <p:ph type="dt" sz="half" idx="10"/>
          </p:nvPr>
        </p:nvSpPr>
        <p:spPr/>
        <p:txBody>
          <a:bodyPr/>
          <a:lstStyle/>
          <a:p>
            <a:fld id="{73617F46-E103-40DC-A065-B4C8EADA48EF}" type="datetimeFigureOut">
              <a:rPr lang="en-US" smtClean="0"/>
              <a:t>6/11/2020</a:t>
            </a:fld>
            <a:endParaRPr lang="en-US"/>
          </a:p>
        </p:txBody>
      </p:sp>
      <p:sp>
        <p:nvSpPr>
          <p:cNvPr id="6" name="Footer Placeholder 5">
            <a:extLst>
              <a:ext uri="{FF2B5EF4-FFF2-40B4-BE49-F238E27FC236}">
                <a16:creationId xmlns:a16="http://schemas.microsoft.com/office/drawing/2014/main" id="{13AD946A-244F-48D6-9783-A96424267E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A4F7CF-2CFF-4F64-8A99-7E8068B70F23}"/>
              </a:ext>
            </a:extLst>
          </p:cNvPr>
          <p:cNvSpPr>
            <a:spLocks noGrp="1"/>
          </p:cNvSpPr>
          <p:nvPr>
            <p:ph type="sldNum" sz="quarter" idx="12"/>
          </p:nvPr>
        </p:nvSpPr>
        <p:spPr/>
        <p:txBody>
          <a:bodyPr/>
          <a:lstStyle/>
          <a:p>
            <a:fld id="{0321DAF9-8A45-4DE7-8E8A-CEE07F4A3CFB}" type="slidenum">
              <a:rPr lang="en-US" smtClean="0"/>
              <a:t>‹#›</a:t>
            </a:fld>
            <a:endParaRPr lang="en-US"/>
          </a:p>
        </p:txBody>
      </p:sp>
    </p:spTree>
    <p:extLst>
      <p:ext uri="{BB962C8B-B14F-4D97-AF65-F5344CB8AC3E}">
        <p14:creationId xmlns:p14="http://schemas.microsoft.com/office/powerpoint/2010/main" val="3792598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8989-0521-4AB4-8B0C-5564C91CE5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CEA130-FA7E-4E56-B259-37D403EC2C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EFD2D0-5CB3-4F37-A8F0-62080AA97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526D80-6900-4D25-AB3F-879321F4F2F9}"/>
              </a:ext>
            </a:extLst>
          </p:cNvPr>
          <p:cNvSpPr>
            <a:spLocks noGrp="1"/>
          </p:cNvSpPr>
          <p:nvPr>
            <p:ph type="dt" sz="half" idx="10"/>
          </p:nvPr>
        </p:nvSpPr>
        <p:spPr/>
        <p:txBody>
          <a:bodyPr/>
          <a:lstStyle/>
          <a:p>
            <a:fld id="{73617F46-E103-40DC-A065-B4C8EADA48EF}" type="datetimeFigureOut">
              <a:rPr lang="en-US" smtClean="0"/>
              <a:t>6/11/2020</a:t>
            </a:fld>
            <a:endParaRPr lang="en-US"/>
          </a:p>
        </p:txBody>
      </p:sp>
      <p:sp>
        <p:nvSpPr>
          <p:cNvPr id="6" name="Footer Placeholder 5">
            <a:extLst>
              <a:ext uri="{FF2B5EF4-FFF2-40B4-BE49-F238E27FC236}">
                <a16:creationId xmlns:a16="http://schemas.microsoft.com/office/drawing/2014/main" id="{05685E66-360A-4D1A-8BA6-DBC93F281F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9327D3-8B58-4970-BB7B-C2E4B2736064}"/>
              </a:ext>
            </a:extLst>
          </p:cNvPr>
          <p:cNvSpPr>
            <a:spLocks noGrp="1"/>
          </p:cNvSpPr>
          <p:nvPr>
            <p:ph type="sldNum" sz="quarter" idx="12"/>
          </p:nvPr>
        </p:nvSpPr>
        <p:spPr/>
        <p:txBody>
          <a:bodyPr/>
          <a:lstStyle/>
          <a:p>
            <a:fld id="{0321DAF9-8A45-4DE7-8E8A-CEE07F4A3CFB}" type="slidenum">
              <a:rPr lang="en-US" smtClean="0"/>
              <a:t>‹#›</a:t>
            </a:fld>
            <a:endParaRPr lang="en-US"/>
          </a:p>
        </p:txBody>
      </p:sp>
    </p:spTree>
    <p:extLst>
      <p:ext uri="{BB962C8B-B14F-4D97-AF65-F5344CB8AC3E}">
        <p14:creationId xmlns:p14="http://schemas.microsoft.com/office/powerpoint/2010/main" val="3008699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486033-4163-43CA-8D81-7676EF61F1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0FE2B9C-93C0-4945-B0B1-DB6BB8A69F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A6C788-B8F9-4D04-9534-DDF4BE5BB2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617F46-E103-40DC-A065-B4C8EADA48EF}" type="datetimeFigureOut">
              <a:rPr lang="en-US" smtClean="0"/>
              <a:t>6/11/2020</a:t>
            </a:fld>
            <a:endParaRPr lang="en-US"/>
          </a:p>
        </p:txBody>
      </p:sp>
      <p:sp>
        <p:nvSpPr>
          <p:cNvPr id="5" name="Footer Placeholder 4">
            <a:extLst>
              <a:ext uri="{FF2B5EF4-FFF2-40B4-BE49-F238E27FC236}">
                <a16:creationId xmlns:a16="http://schemas.microsoft.com/office/drawing/2014/main" id="{A9931BE1-2EF7-4D9D-BE30-50F302D098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B379CA-FC79-4BF4-A551-CA26ADE7F7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21DAF9-8A45-4DE7-8E8A-CEE07F4A3CFB}" type="slidenum">
              <a:rPr lang="en-US" smtClean="0"/>
              <a:t>‹#›</a:t>
            </a:fld>
            <a:endParaRPr lang="en-US"/>
          </a:p>
        </p:txBody>
      </p:sp>
    </p:spTree>
    <p:extLst>
      <p:ext uri="{BB962C8B-B14F-4D97-AF65-F5344CB8AC3E}">
        <p14:creationId xmlns:p14="http://schemas.microsoft.com/office/powerpoint/2010/main" val="2699751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Roboto Light" panose="02000000000000000000" pitchFamily="2" charset="0"/>
          <a:ea typeface="Roboto Light" panose="02000000000000000000" pitchFamily="2" charset="0"/>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B148C-7D08-4BAF-AAD2-EA31B1112163}"/>
              </a:ext>
            </a:extLst>
          </p:cNvPr>
          <p:cNvSpPr>
            <a:spLocks noGrp="1"/>
          </p:cNvSpPr>
          <p:nvPr>
            <p:ph type="ctrTitle"/>
          </p:nvPr>
        </p:nvSpPr>
        <p:spPr/>
        <p:txBody>
          <a:bodyPr/>
          <a:lstStyle/>
          <a:p>
            <a:r>
              <a:rPr lang="en-US" dirty="0"/>
              <a:t>Applied Analytics Practicum Midterm Report</a:t>
            </a:r>
          </a:p>
        </p:txBody>
      </p:sp>
      <p:sp>
        <p:nvSpPr>
          <p:cNvPr id="3" name="Subtitle 2">
            <a:extLst>
              <a:ext uri="{FF2B5EF4-FFF2-40B4-BE49-F238E27FC236}">
                <a16:creationId xmlns:a16="http://schemas.microsoft.com/office/drawing/2014/main" id="{B60523A1-FE9E-432F-88AF-69B8D9A54B16}"/>
              </a:ext>
            </a:extLst>
          </p:cNvPr>
          <p:cNvSpPr>
            <a:spLocks noGrp="1"/>
          </p:cNvSpPr>
          <p:nvPr>
            <p:ph type="subTitle" idx="1"/>
          </p:nvPr>
        </p:nvSpPr>
        <p:spPr/>
        <p:txBody>
          <a:bodyPr/>
          <a:lstStyle/>
          <a:p>
            <a:r>
              <a:rPr lang="en-US" dirty="0" err="1"/>
              <a:t>OneBlood</a:t>
            </a:r>
            <a:r>
              <a:rPr lang="en-US" dirty="0"/>
              <a:t> Project</a:t>
            </a:r>
          </a:p>
          <a:p>
            <a:r>
              <a:rPr lang="en-US" dirty="0"/>
              <a:t>June 15, </a:t>
            </a:r>
            <a:r>
              <a:rPr lang="en-US"/>
              <a:t>2020 – Arthur Wang</a:t>
            </a:r>
            <a:endParaRPr lang="en-US" dirty="0"/>
          </a:p>
        </p:txBody>
      </p:sp>
    </p:spTree>
    <p:extLst>
      <p:ext uri="{BB962C8B-B14F-4D97-AF65-F5344CB8AC3E}">
        <p14:creationId xmlns:p14="http://schemas.microsoft.com/office/powerpoint/2010/main" val="454960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29B36-A006-4360-BCFA-80AE5A9BC7EA}"/>
              </a:ext>
            </a:extLst>
          </p:cNvPr>
          <p:cNvSpPr>
            <a:spLocks noGrp="1"/>
          </p:cNvSpPr>
          <p:nvPr>
            <p:ph type="title"/>
          </p:nvPr>
        </p:nvSpPr>
        <p:spPr/>
        <p:txBody>
          <a:bodyPr/>
          <a:lstStyle/>
          <a:p>
            <a:r>
              <a:rPr lang="en-US" dirty="0"/>
              <a:t>Eliminating ineligible donors</a:t>
            </a:r>
          </a:p>
        </p:txBody>
      </p:sp>
      <p:sp>
        <p:nvSpPr>
          <p:cNvPr id="3" name="Content Placeholder 2">
            <a:extLst>
              <a:ext uri="{FF2B5EF4-FFF2-40B4-BE49-F238E27FC236}">
                <a16:creationId xmlns:a16="http://schemas.microsoft.com/office/drawing/2014/main" id="{9BFA1708-12E7-461E-9781-9A6F7AFB22B1}"/>
              </a:ext>
            </a:extLst>
          </p:cNvPr>
          <p:cNvSpPr>
            <a:spLocks noGrp="1"/>
          </p:cNvSpPr>
          <p:nvPr>
            <p:ph sz="half" idx="1"/>
          </p:nvPr>
        </p:nvSpPr>
        <p:spPr/>
        <p:txBody>
          <a:bodyPr>
            <a:normAutofit fontScale="85000" lnSpcReduction="20000"/>
          </a:bodyPr>
          <a:lstStyle/>
          <a:p>
            <a:r>
              <a:rPr lang="en-US" dirty="0"/>
              <a:t>Based on the type of that donation, a donor cannot donate more blood until after they have waited a certain number of days</a:t>
            </a:r>
          </a:p>
          <a:p>
            <a:r>
              <a:rPr lang="en-US" dirty="0"/>
              <a:t>Donors who donated too recently prior to a given target window are excluded from the training set</a:t>
            </a:r>
          </a:p>
          <a:p>
            <a:pPr lvl="1"/>
            <a:r>
              <a:rPr lang="en-US" dirty="0"/>
              <a:t>They are not useful data because their negative target is unrelated to their features</a:t>
            </a:r>
          </a:p>
          <a:p>
            <a:pPr lvl="1"/>
            <a:r>
              <a:rPr lang="en-US" dirty="0"/>
              <a:t>Removing them helps prevent swamping of positive targets</a:t>
            </a:r>
          </a:p>
          <a:p>
            <a:r>
              <a:rPr lang="en-US" dirty="0"/>
              <a:t>Generating a recency feature allows this filtering</a:t>
            </a:r>
          </a:p>
        </p:txBody>
      </p:sp>
      <p:pic>
        <p:nvPicPr>
          <p:cNvPr id="5" name="Content Placeholder 4">
            <a:extLst>
              <a:ext uri="{FF2B5EF4-FFF2-40B4-BE49-F238E27FC236}">
                <a16:creationId xmlns:a16="http://schemas.microsoft.com/office/drawing/2014/main" id="{2C9C6494-1C27-4772-AE56-038A6167C871}"/>
              </a:ext>
            </a:extLst>
          </p:cNvPr>
          <p:cNvPicPr>
            <a:picLocks noGrp="1" noChangeAspect="1"/>
          </p:cNvPicPr>
          <p:nvPr>
            <p:ph sz="half" idx="2"/>
          </p:nvPr>
        </p:nvPicPr>
        <p:blipFill>
          <a:blip r:embed="rId2"/>
          <a:stretch>
            <a:fillRect/>
          </a:stretch>
        </p:blipFill>
        <p:spPr>
          <a:xfrm>
            <a:off x="7133997" y="2962924"/>
            <a:ext cx="3258005" cy="2076740"/>
          </a:xfrm>
          <a:prstGeom prst="rect">
            <a:avLst/>
          </a:prstGeom>
        </p:spPr>
      </p:pic>
    </p:spTree>
    <p:extLst>
      <p:ext uri="{BB962C8B-B14F-4D97-AF65-F5344CB8AC3E}">
        <p14:creationId xmlns:p14="http://schemas.microsoft.com/office/powerpoint/2010/main" val="276536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B9B2351-CDC1-4461-BE8A-71E88D863A5F}"/>
              </a:ext>
            </a:extLst>
          </p:cNvPr>
          <p:cNvSpPr>
            <a:spLocks noGrp="1"/>
          </p:cNvSpPr>
          <p:nvPr>
            <p:ph type="title"/>
          </p:nvPr>
        </p:nvSpPr>
        <p:spPr/>
        <p:txBody>
          <a:bodyPr/>
          <a:lstStyle/>
          <a:p>
            <a:r>
              <a:rPr lang="en-US" dirty="0"/>
              <a:t>Exploratory analysis</a:t>
            </a:r>
          </a:p>
        </p:txBody>
      </p:sp>
      <p:sp>
        <p:nvSpPr>
          <p:cNvPr id="6" name="Content Placeholder 5">
            <a:extLst>
              <a:ext uri="{FF2B5EF4-FFF2-40B4-BE49-F238E27FC236}">
                <a16:creationId xmlns:a16="http://schemas.microsoft.com/office/drawing/2014/main" id="{B502A156-5974-4BBF-9791-2A2A892339E8}"/>
              </a:ext>
            </a:extLst>
          </p:cNvPr>
          <p:cNvSpPr>
            <a:spLocks noGrp="1"/>
          </p:cNvSpPr>
          <p:nvPr>
            <p:ph idx="1"/>
          </p:nvPr>
        </p:nvSpPr>
        <p:spPr/>
        <p:txBody>
          <a:bodyPr/>
          <a:lstStyle/>
          <a:p>
            <a:r>
              <a:rPr lang="en-US" dirty="0"/>
              <a:t>In order to better understand the newly formed data and gauge usefulness of features, I performed basic exploratory analysis:</a:t>
            </a:r>
          </a:p>
          <a:p>
            <a:pPr lvl="1"/>
            <a:r>
              <a:rPr lang="en-US" dirty="0"/>
              <a:t>Performed a basic 80/20 train/test split</a:t>
            </a:r>
          </a:p>
          <a:p>
            <a:pPr lvl="1"/>
            <a:r>
              <a:rPr lang="en-US" dirty="0"/>
              <a:t>Trained a logistic regression model on:</a:t>
            </a:r>
          </a:p>
          <a:p>
            <a:pPr lvl="2"/>
            <a:r>
              <a:rPr lang="en-US" dirty="0"/>
              <a:t>Recency</a:t>
            </a:r>
          </a:p>
          <a:p>
            <a:pPr lvl="2"/>
            <a:r>
              <a:rPr lang="en-US" dirty="0"/>
              <a:t>Frequency</a:t>
            </a:r>
          </a:p>
          <a:p>
            <a:pPr lvl="2"/>
            <a:r>
              <a:rPr lang="en-US" dirty="0"/>
              <a:t>Time</a:t>
            </a:r>
          </a:p>
          <a:p>
            <a:pPr lvl="2"/>
            <a:r>
              <a:rPr lang="en-US" dirty="0"/>
              <a:t>Whether the donor’s modal donation location is a center (as opposed to a mobile location)</a:t>
            </a:r>
          </a:p>
          <a:p>
            <a:pPr lvl="2"/>
            <a:r>
              <a:rPr lang="en-US" dirty="0"/>
              <a:t>Percent of days in the 30-day target window during which the donor was eligible</a:t>
            </a:r>
          </a:p>
        </p:txBody>
      </p:sp>
    </p:spTree>
    <p:extLst>
      <p:ext uri="{BB962C8B-B14F-4D97-AF65-F5344CB8AC3E}">
        <p14:creationId xmlns:p14="http://schemas.microsoft.com/office/powerpoint/2010/main" val="2650268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0F8B9-5BA0-40B2-B893-06CDE23FECF3}"/>
              </a:ext>
            </a:extLst>
          </p:cNvPr>
          <p:cNvSpPr>
            <a:spLocks noGrp="1"/>
          </p:cNvSpPr>
          <p:nvPr>
            <p:ph type="title"/>
          </p:nvPr>
        </p:nvSpPr>
        <p:spPr/>
        <p:txBody>
          <a:bodyPr/>
          <a:lstStyle/>
          <a:p>
            <a:r>
              <a:rPr lang="en-US" dirty="0"/>
              <a:t>Exploratory analysis: initial findings</a:t>
            </a:r>
          </a:p>
        </p:txBody>
      </p:sp>
      <p:sp>
        <p:nvSpPr>
          <p:cNvPr id="3" name="Content Placeholder 2">
            <a:extLst>
              <a:ext uri="{FF2B5EF4-FFF2-40B4-BE49-F238E27FC236}">
                <a16:creationId xmlns:a16="http://schemas.microsoft.com/office/drawing/2014/main" id="{A24721E5-199D-4F63-B7E1-A2BA83D3D4F8}"/>
              </a:ext>
            </a:extLst>
          </p:cNvPr>
          <p:cNvSpPr>
            <a:spLocks noGrp="1"/>
          </p:cNvSpPr>
          <p:nvPr>
            <p:ph sz="half" idx="1"/>
          </p:nvPr>
        </p:nvSpPr>
        <p:spPr/>
        <p:txBody>
          <a:bodyPr>
            <a:normAutofit fontScale="85000" lnSpcReduction="20000"/>
          </a:bodyPr>
          <a:lstStyle/>
          <a:p>
            <a:r>
              <a:rPr lang="en-US" dirty="0"/>
              <a:t>My model scored well on a test set, but a summary of predicted classes showed that it was mostly predicting a negative target</a:t>
            </a:r>
          </a:p>
          <a:p>
            <a:r>
              <a:rPr lang="en-US" dirty="0"/>
              <a:t>Following the project sponsor’s projection, I formed my test set into quantiles based on predicted probability of donating, then compared each quantile’s:</a:t>
            </a:r>
          </a:p>
          <a:p>
            <a:pPr lvl="1"/>
            <a:r>
              <a:rPr lang="en-US" dirty="0"/>
              <a:t>Mean predicted probability of donating</a:t>
            </a:r>
          </a:p>
          <a:p>
            <a:pPr lvl="1"/>
            <a:r>
              <a:rPr lang="en-US" dirty="0"/>
              <a:t>Actual probability of donating (actual percentage of donors in the quantile who donated in the target window)</a:t>
            </a:r>
          </a:p>
        </p:txBody>
      </p:sp>
      <p:pic>
        <p:nvPicPr>
          <p:cNvPr id="6" name="Content Placeholder 5" descr="A screenshot of a cell phone&#10;&#10;Description automatically generated">
            <a:extLst>
              <a:ext uri="{FF2B5EF4-FFF2-40B4-BE49-F238E27FC236}">
                <a16:creationId xmlns:a16="http://schemas.microsoft.com/office/drawing/2014/main" id="{34108409-E4C7-488A-B2CD-99CAA32E0C3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690688"/>
            <a:ext cx="5181600" cy="3454399"/>
          </a:xfrm>
        </p:spPr>
      </p:pic>
      <p:sp>
        <p:nvSpPr>
          <p:cNvPr id="7" name="TextBox 6">
            <a:extLst>
              <a:ext uri="{FF2B5EF4-FFF2-40B4-BE49-F238E27FC236}">
                <a16:creationId xmlns:a16="http://schemas.microsoft.com/office/drawing/2014/main" id="{05C488E5-0CAF-4C93-8048-B533EF092A0E}"/>
              </a:ext>
            </a:extLst>
          </p:cNvPr>
          <p:cNvSpPr txBox="1"/>
          <p:nvPr/>
        </p:nvSpPr>
        <p:spPr>
          <a:xfrm>
            <a:off x="6714931" y="5167312"/>
            <a:ext cx="4096138" cy="1169551"/>
          </a:xfrm>
          <a:prstGeom prst="rect">
            <a:avLst/>
          </a:prstGeom>
          <a:noFill/>
        </p:spPr>
        <p:txBody>
          <a:bodyPr wrap="square" rtlCol="0">
            <a:spAutoFit/>
          </a:bodyPr>
          <a:lstStyle/>
          <a:p>
            <a:r>
              <a:rPr lang="en-US" sz="1400" dirty="0">
                <a:latin typeface="Roboto" panose="02000000000000000000" pitchFamily="2" charset="0"/>
                <a:ea typeface="Roboto" panose="02000000000000000000" pitchFamily="2" charset="0"/>
              </a:rPr>
              <a:t>The quantiles/cohorts formed by my initial model have mean predicted probabilities close to their actual probabilities. An expected value calculation for each cohort predicts donation counts close to the actual donation counts.</a:t>
            </a:r>
          </a:p>
        </p:txBody>
      </p:sp>
    </p:spTree>
    <p:extLst>
      <p:ext uri="{BB962C8B-B14F-4D97-AF65-F5344CB8AC3E}">
        <p14:creationId xmlns:p14="http://schemas.microsoft.com/office/powerpoint/2010/main" val="356092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C47AB-8BCF-447A-811E-CC7514F20F4F}"/>
              </a:ext>
            </a:extLst>
          </p:cNvPr>
          <p:cNvSpPr>
            <a:spLocks noGrp="1"/>
          </p:cNvSpPr>
          <p:nvPr>
            <p:ph type="title"/>
          </p:nvPr>
        </p:nvSpPr>
        <p:spPr/>
        <p:txBody>
          <a:bodyPr/>
          <a:lstStyle/>
          <a:p>
            <a:r>
              <a:rPr lang="en-US" dirty="0"/>
              <a:t>Further exploratory analysis</a:t>
            </a:r>
          </a:p>
        </p:txBody>
      </p:sp>
      <p:sp>
        <p:nvSpPr>
          <p:cNvPr id="5" name="Content Placeholder 4">
            <a:extLst>
              <a:ext uri="{FF2B5EF4-FFF2-40B4-BE49-F238E27FC236}">
                <a16:creationId xmlns:a16="http://schemas.microsoft.com/office/drawing/2014/main" id="{F51314B0-7520-4BE8-96A1-1F294AEA56AE}"/>
              </a:ext>
            </a:extLst>
          </p:cNvPr>
          <p:cNvSpPr>
            <a:spLocks noGrp="1"/>
          </p:cNvSpPr>
          <p:nvPr>
            <p:ph idx="1"/>
          </p:nvPr>
        </p:nvSpPr>
        <p:spPr/>
        <p:txBody>
          <a:bodyPr>
            <a:normAutofit fontScale="77500" lnSpcReduction="20000"/>
          </a:bodyPr>
          <a:lstStyle/>
          <a:p>
            <a:r>
              <a:rPr lang="en-US" dirty="0"/>
              <a:t>The dataset has imbalanced classes: most people do not donate</a:t>
            </a:r>
          </a:p>
          <a:p>
            <a:r>
              <a:rPr lang="en-US" dirty="0"/>
              <a:t>I </a:t>
            </a:r>
            <a:r>
              <a:rPr lang="en-US" dirty="0" err="1"/>
              <a:t>downsampled</a:t>
            </a:r>
            <a:r>
              <a:rPr lang="en-US" dirty="0"/>
              <a:t> the majority class (negative target) and trained a new model on 80% of the </a:t>
            </a:r>
            <a:r>
              <a:rPr lang="en-US" dirty="0" err="1"/>
              <a:t>downsampled</a:t>
            </a:r>
            <a:r>
              <a:rPr lang="en-US" dirty="0"/>
              <a:t> dataset</a:t>
            </a:r>
          </a:p>
          <a:p>
            <a:pPr lvl="1"/>
            <a:r>
              <a:rPr lang="en-US" dirty="0"/>
              <a:t>The accuracy score is much lower (68.2%), but it no longer predicts only negatives</a:t>
            </a:r>
          </a:p>
          <a:p>
            <a:r>
              <a:rPr lang="en-US" dirty="0"/>
              <a:t>I also estimated the number of donations by:</a:t>
            </a:r>
          </a:p>
          <a:p>
            <a:pPr lvl="1"/>
            <a:r>
              <a:rPr lang="en-US" dirty="0"/>
              <a:t>Specifying an entire target window as a holdout/test set</a:t>
            </a:r>
          </a:p>
          <a:p>
            <a:pPr lvl="1"/>
            <a:r>
              <a:rPr lang="en-US" dirty="0"/>
              <a:t>Classifying donors from that target window holdout set</a:t>
            </a:r>
          </a:p>
          <a:p>
            <a:pPr lvl="1"/>
            <a:r>
              <a:rPr lang="en-US" dirty="0"/>
              <a:t>Aggregating the predicted positives to get total estimated donors</a:t>
            </a:r>
          </a:p>
          <a:p>
            <a:r>
              <a:rPr lang="en-US" dirty="0"/>
              <a:t>This method imitates how the model would be used in production: features would be formed from the donor database using an upcoming cutoff date for date/time calculations, and the model would classify each donor</a:t>
            </a:r>
          </a:p>
          <a:p>
            <a:r>
              <a:rPr lang="en-US" dirty="0"/>
              <a:t>Using the model trained on </a:t>
            </a:r>
            <a:r>
              <a:rPr lang="en-US" dirty="0" err="1"/>
              <a:t>downsampled</a:t>
            </a:r>
            <a:r>
              <a:rPr lang="en-US" dirty="0"/>
              <a:t> data, I overestimated donations by a large amount (155,783 vs. 50,480)</a:t>
            </a:r>
          </a:p>
          <a:p>
            <a:pPr lvl="1"/>
            <a:endParaRPr lang="en-US" dirty="0"/>
          </a:p>
          <a:p>
            <a:endParaRPr lang="en-US" dirty="0"/>
          </a:p>
        </p:txBody>
      </p:sp>
    </p:spTree>
    <p:extLst>
      <p:ext uri="{BB962C8B-B14F-4D97-AF65-F5344CB8AC3E}">
        <p14:creationId xmlns:p14="http://schemas.microsoft.com/office/powerpoint/2010/main" val="3728811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CB489-C41D-4FE7-82AE-E62C367B178F}"/>
              </a:ext>
            </a:extLst>
          </p:cNvPr>
          <p:cNvSpPr>
            <a:spLocks noGrp="1"/>
          </p:cNvSpPr>
          <p:nvPr>
            <p:ph type="title"/>
          </p:nvPr>
        </p:nvSpPr>
        <p:spPr/>
        <p:txBody>
          <a:bodyPr/>
          <a:lstStyle/>
          <a:p>
            <a:r>
              <a:rPr lang="en-US" dirty="0"/>
              <a:t>Summary of methods so far</a:t>
            </a:r>
          </a:p>
        </p:txBody>
      </p:sp>
      <p:sp>
        <p:nvSpPr>
          <p:cNvPr id="3" name="Content Placeholder 2">
            <a:extLst>
              <a:ext uri="{FF2B5EF4-FFF2-40B4-BE49-F238E27FC236}">
                <a16:creationId xmlns:a16="http://schemas.microsoft.com/office/drawing/2014/main" id="{E370FF38-6626-4397-A8DB-5B2FD9F0E660}"/>
              </a:ext>
            </a:extLst>
          </p:cNvPr>
          <p:cNvSpPr>
            <a:spLocks noGrp="1"/>
          </p:cNvSpPr>
          <p:nvPr>
            <p:ph idx="1"/>
          </p:nvPr>
        </p:nvSpPr>
        <p:spPr/>
        <p:txBody>
          <a:bodyPr>
            <a:normAutofit fontScale="92500"/>
          </a:bodyPr>
          <a:lstStyle/>
          <a:p>
            <a:r>
              <a:rPr lang="en-US" dirty="0"/>
              <a:t>Feature engineering</a:t>
            </a:r>
          </a:p>
          <a:p>
            <a:pPr lvl="1"/>
            <a:r>
              <a:rPr lang="en-US" dirty="0"/>
              <a:t>Date/time logic for calculating RFT features</a:t>
            </a:r>
          </a:p>
          <a:p>
            <a:pPr lvl="1"/>
            <a:r>
              <a:rPr lang="en-US" dirty="0"/>
              <a:t>Transform transactions into donor characteristics at various points in time</a:t>
            </a:r>
          </a:p>
          <a:p>
            <a:pPr lvl="1"/>
            <a:r>
              <a:rPr lang="en-US" dirty="0" err="1"/>
              <a:t>Downsampling</a:t>
            </a:r>
            <a:r>
              <a:rPr lang="en-US" dirty="0"/>
              <a:t> to balance classes in training set</a:t>
            </a:r>
          </a:p>
          <a:p>
            <a:r>
              <a:rPr lang="en-US" dirty="0"/>
              <a:t>Classification</a:t>
            </a:r>
          </a:p>
          <a:p>
            <a:pPr lvl="1"/>
            <a:r>
              <a:rPr lang="en-US" dirty="0"/>
              <a:t>Logistic regression</a:t>
            </a:r>
          </a:p>
          <a:p>
            <a:r>
              <a:rPr lang="en-US" dirty="0"/>
              <a:t>Prediction of available product</a:t>
            </a:r>
          </a:p>
          <a:p>
            <a:pPr lvl="1"/>
            <a:r>
              <a:rPr lang="en-US" dirty="0"/>
              <a:t>Estimation of donations by cohort/quantile</a:t>
            </a:r>
          </a:p>
          <a:p>
            <a:pPr lvl="1"/>
            <a:r>
              <a:rPr lang="en-US" dirty="0"/>
              <a:t>Classifying all donors for a given target window and counting predicted positives</a:t>
            </a:r>
          </a:p>
        </p:txBody>
      </p:sp>
    </p:spTree>
    <p:extLst>
      <p:ext uri="{BB962C8B-B14F-4D97-AF65-F5344CB8AC3E}">
        <p14:creationId xmlns:p14="http://schemas.microsoft.com/office/powerpoint/2010/main" val="2512563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8B48E-6F21-4C5C-9AC7-80048FB35460}"/>
              </a:ext>
            </a:extLst>
          </p:cNvPr>
          <p:cNvSpPr>
            <a:spLocks noGrp="1"/>
          </p:cNvSpPr>
          <p:nvPr>
            <p:ph type="title"/>
          </p:nvPr>
        </p:nvSpPr>
        <p:spPr/>
        <p:txBody>
          <a:bodyPr/>
          <a:lstStyle/>
          <a:p>
            <a:r>
              <a:rPr lang="en-US" dirty="0"/>
              <a:t>Plan</a:t>
            </a:r>
          </a:p>
        </p:txBody>
      </p:sp>
      <p:sp>
        <p:nvSpPr>
          <p:cNvPr id="3" name="Content Placeholder 2">
            <a:extLst>
              <a:ext uri="{FF2B5EF4-FFF2-40B4-BE49-F238E27FC236}">
                <a16:creationId xmlns:a16="http://schemas.microsoft.com/office/drawing/2014/main" id="{2DDB4ED0-CAE1-4196-8C49-F5FFFEC52139}"/>
              </a:ext>
            </a:extLst>
          </p:cNvPr>
          <p:cNvSpPr>
            <a:spLocks noGrp="1"/>
          </p:cNvSpPr>
          <p:nvPr>
            <p:ph idx="1"/>
          </p:nvPr>
        </p:nvSpPr>
        <p:spPr/>
        <p:txBody>
          <a:bodyPr>
            <a:normAutofit fontScale="55000" lnSpcReduction="20000"/>
          </a:bodyPr>
          <a:lstStyle/>
          <a:p>
            <a:r>
              <a:rPr lang="en-US" dirty="0"/>
              <a:t>Explore more classification methods</a:t>
            </a:r>
          </a:p>
          <a:p>
            <a:pPr lvl="1"/>
            <a:r>
              <a:rPr lang="en-US" dirty="0"/>
              <a:t>Different models</a:t>
            </a:r>
          </a:p>
          <a:p>
            <a:pPr lvl="2"/>
            <a:r>
              <a:rPr lang="en-US" dirty="0"/>
              <a:t>Classification tree</a:t>
            </a:r>
          </a:p>
          <a:p>
            <a:pPr lvl="2"/>
            <a:r>
              <a:rPr lang="en-US" dirty="0"/>
              <a:t>Support vector machine</a:t>
            </a:r>
          </a:p>
          <a:p>
            <a:pPr lvl="2"/>
            <a:r>
              <a:rPr lang="en-US" dirty="0"/>
              <a:t>K-nearest neighbors</a:t>
            </a:r>
          </a:p>
          <a:p>
            <a:pPr lvl="1"/>
            <a:r>
              <a:rPr lang="en-US" dirty="0"/>
              <a:t>Different combinations of features</a:t>
            </a:r>
          </a:p>
          <a:p>
            <a:r>
              <a:rPr lang="en-US" dirty="0"/>
              <a:t>Compare classification methods using cross-validation</a:t>
            </a:r>
          </a:p>
          <a:p>
            <a:r>
              <a:rPr lang="en-US" dirty="0"/>
              <a:t>Explore time series analysis to predict total number of donations for a given 30-day window</a:t>
            </a:r>
          </a:p>
          <a:p>
            <a:pPr lvl="1"/>
            <a:r>
              <a:rPr lang="en-US" dirty="0"/>
              <a:t>ARIMA</a:t>
            </a:r>
          </a:p>
          <a:p>
            <a:pPr lvl="1"/>
            <a:r>
              <a:rPr lang="en-US" dirty="0"/>
              <a:t>Holt-Winters/triple exponential smoothing</a:t>
            </a:r>
          </a:p>
          <a:p>
            <a:pPr lvl="1"/>
            <a:r>
              <a:rPr lang="en-US" dirty="0"/>
              <a:t>Compare to performance of estimation based on donor propensity</a:t>
            </a:r>
          </a:p>
          <a:p>
            <a:r>
              <a:rPr lang="en-US" dirty="0"/>
              <a:t>Select best-performing classification model</a:t>
            </a:r>
          </a:p>
          <a:p>
            <a:pPr lvl="1"/>
            <a:r>
              <a:rPr lang="en-US" dirty="0"/>
              <a:t>Train on full training set</a:t>
            </a:r>
          </a:p>
          <a:p>
            <a:pPr lvl="1"/>
            <a:r>
              <a:rPr lang="en-US" dirty="0"/>
              <a:t>Test on test set to report performance</a:t>
            </a:r>
          </a:p>
          <a:p>
            <a:r>
              <a:rPr lang="en-US" dirty="0"/>
              <a:t>Include best-performing time series model if total donation prediction is superior to propensity-based estimation</a:t>
            </a:r>
          </a:p>
          <a:p>
            <a:r>
              <a:rPr lang="en-US" dirty="0"/>
              <a:t>Document findings and analysis in final report</a:t>
            </a:r>
          </a:p>
          <a:p>
            <a:r>
              <a:rPr lang="en-US" dirty="0"/>
              <a:t>Create project code package for </a:t>
            </a:r>
            <a:r>
              <a:rPr lang="en-US" dirty="0" err="1"/>
              <a:t>OneBlood</a:t>
            </a:r>
            <a:endParaRPr lang="en-US" dirty="0"/>
          </a:p>
        </p:txBody>
      </p:sp>
    </p:spTree>
    <p:extLst>
      <p:ext uri="{BB962C8B-B14F-4D97-AF65-F5344CB8AC3E}">
        <p14:creationId xmlns:p14="http://schemas.microsoft.com/office/powerpoint/2010/main" val="4028070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9A0B2-D48A-4043-9534-F3F498FA0FC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8DB18A94-7FDB-4F9A-B9E1-936D915F6281}"/>
              </a:ext>
            </a:extLst>
          </p:cNvPr>
          <p:cNvSpPr>
            <a:spLocks noGrp="1"/>
          </p:cNvSpPr>
          <p:nvPr>
            <p:ph idx="1"/>
          </p:nvPr>
        </p:nvSpPr>
        <p:spPr/>
        <p:txBody>
          <a:bodyPr/>
          <a:lstStyle/>
          <a:p>
            <a:r>
              <a:rPr lang="en-US" dirty="0"/>
              <a:t>Background and objectives</a:t>
            </a:r>
          </a:p>
          <a:p>
            <a:r>
              <a:rPr lang="en-US" dirty="0"/>
              <a:t>Challenges</a:t>
            </a:r>
          </a:p>
          <a:p>
            <a:r>
              <a:rPr lang="en-US" dirty="0"/>
              <a:t>Progress</a:t>
            </a:r>
          </a:p>
          <a:p>
            <a:r>
              <a:rPr lang="en-US"/>
              <a:t>Methods</a:t>
            </a:r>
            <a:endParaRPr lang="en-US" dirty="0"/>
          </a:p>
          <a:p>
            <a:r>
              <a:rPr lang="en-US" dirty="0"/>
              <a:t>Plan</a:t>
            </a:r>
          </a:p>
        </p:txBody>
      </p:sp>
    </p:spTree>
    <p:extLst>
      <p:ext uri="{BB962C8B-B14F-4D97-AF65-F5344CB8AC3E}">
        <p14:creationId xmlns:p14="http://schemas.microsoft.com/office/powerpoint/2010/main" val="2507235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31B4C-906F-49D3-A83C-A67D5FBACBEC}"/>
              </a:ext>
            </a:extLst>
          </p:cNvPr>
          <p:cNvSpPr>
            <a:spLocks noGrp="1"/>
          </p:cNvSpPr>
          <p:nvPr>
            <p:ph type="title"/>
          </p:nvPr>
        </p:nvSpPr>
        <p:spPr/>
        <p:txBody>
          <a:bodyPr/>
          <a:lstStyle/>
          <a:p>
            <a:r>
              <a:rPr lang="en-US" dirty="0"/>
              <a:t>Background and objectives</a:t>
            </a:r>
          </a:p>
        </p:txBody>
      </p:sp>
      <p:sp>
        <p:nvSpPr>
          <p:cNvPr id="3" name="Content Placeholder 2">
            <a:extLst>
              <a:ext uri="{FF2B5EF4-FFF2-40B4-BE49-F238E27FC236}">
                <a16:creationId xmlns:a16="http://schemas.microsoft.com/office/drawing/2014/main" id="{F32CA95C-72C7-41F7-88B2-6F6CF0F14D56}"/>
              </a:ext>
            </a:extLst>
          </p:cNvPr>
          <p:cNvSpPr>
            <a:spLocks noGrp="1"/>
          </p:cNvSpPr>
          <p:nvPr>
            <p:ph idx="1"/>
          </p:nvPr>
        </p:nvSpPr>
        <p:spPr/>
        <p:txBody>
          <a:bodyPr/>
          <a:lstStyle/>
          <a:p>
            <a:r>
              <a:rPr lang="en-US" dirty="0" err="1"/>
              <a:t>OneBlood</a:t>
            </a:r>
            <a:r>
              <a:rPr lang="en-US" dirty="0"/>
              <a:t> is a non-profit that collects blood donations and blood products to hospitals</a:t>
            </a:r>
          </a:p>
          <a:p>
            <a:r>
              <a:rPr lang="en-US" dirty="0"/>
              <a:t>Project objectives:</a:t>
            </a:r>
          </a:p>
          <a:p>
            <a:pPr marL="914400" lvl="1" indent="-457200">
              <a:buFont typeface="+mj-lt"/>
              <a:buAutoNum type="arabicPeriod"/>
            </a:pPr>
            <a:r>
              <a:rPr lang="en-US" b="1" dirty="0"/>
              <a:t>Predict “inventory practicality”</a:t>
            </a:r>
            <a:r>
              <a:rPr lang="en-US" dirty="0"/>
              <a:t>: expected supply of blood products available over the next 30 days</a:t>
            </a:r>
          </a:p>
          <a:p>
            <a:pPr marL="914400" lvl="1" indent="-457200">
              <a:buFont typeface="+mj-lt"/>
              <a:buAutoNum type="arabicPeriod"/>
            </a:pPr>
            <a:r>
              <a:rPr lang="en-US" b="1" dirty="0"/>
              <a:t>Guide direct marketing activities</a:t>
            </a:r>
            <a:r>
              <a:rPr lang="en-US" dirty="0"/>
              <a:t>: identify high-value potential donors for outreach efforts</a:t>
            </a:r>
          </a:p>
        </p:txBody>
      </p:sp>
    </p:spTree>
    <p:extLst>
      <p:ext uri="{BB962C8B-B14F-4D97-AF65-F5344CB8AC3E}">
        <p14:creationId xmlns:p14="http://schemas.microsoft.com/office/powerpoint/2010/main" val="4072212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6E2DB-6596-4D52-84E9-39313B200104}"/>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9BEF11D2-4FC2-4231-BC17-7FCD7D3BD7E8}"/>
              </a:ext>
            </a:extLst>
          </p:cNvPr>
          <p:cNvSpPr>
            <a:spLocks noGrp="1"/>
          </p:cNvSpPr>
          <p:nvPr>
            <p:ph idx="1"/>
          </p:nvPr>
        </p:nvSpPr>
        <p:spPr/>
        <p:txBody>
          <a:bodyPr/>
          <a:lstStyle/>
          <a:p>
            <a:r>
              <a:rPr lang="en-US" dirty="0"/>
              <a:t>Predicting inventory practicality</a:t>
            </a:r>
          </a:p>
          <a:p>
            <a:pPr lvl="1"/>
            <a:r>
              <a:rPr lang="en-US" dirty="0"/>
              <a:t>Unlike a traditional supply chain, </a:t>
            </a:r>
            <a:r>
              <a:rPr lang="en-US" dirty="0" err="1"/>
              <a:t>OneBlood</a:t>
            </a:r>
            <a:r>
              <a:rPr lang="en-US" dirty="0"/>
              <a:t> does not directly control its inputs (blood products)</a:t>
            </a:r>
          </a:p>
          <a:p>
            <a:pPr lvl="1"/>
            <a:r>
              <a:rPr lang="en-US" dirty="0"/>
              <a:t>Donors must voluntarily give blood – it cannot be procured like raw materials in manufacturing</a:t>
            </a:r>
          </a:p>
          <a:p>
            <a:pPr lvl="1"/>
            <a:r>
              <a:rPr lang="en-US" dirty="0"/>
              <a:t>Donation is not guaranteed</a:t>
            </a:r>
          </a:p>
          <a:p>
            <a:pPr lvl="1"/>
            <a:r>
              <a:rPr lang="en-US" dirty="0"/>
              <a:t>Generating more supply may require marketing activities (outreach to donors)</a:t>
            </a:r>
          </a:p>
        </p:txBody>
      </p:sp>
    </p:spTree>
    <p:extLst>
      <p:ext uri="{BB962C8B-B14F-4D97-AF65-F5344CB8AC3E}">
        <p14:creationId xmlns:p14="http://schemas.microsoft.com/office/powerpoint/2010/main" val="582041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08670-ADB9-484E-8CE9-96F802E097A7}"/>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0073F430-21E0-4C7C-8703-F3C74227AC13}"/>
              </a:ext>
            </a:extLst>
          </p:cNvPr>
          <p:cNvSpPr>
            <a:spLocks noGrp="1"/>
          </p:cNvSpPr>
          <p:nvPr>
            <p:ph idx="1"/>
          </p:nvPr>
        </p:nvSpPr>
        <p:spPr/>
        <p:txBody>
          <a:bodyPr/>
          <a:lstStyle/>
          <a:p>
            <a:r>
              <a:rPr lang="en-US" dirty="0"/>
              <a:t>Guiding direct marketing activities</a:t>
            </a:r>
          </a:p>
          <a:p>
            <a:pPr lvl="1"/>
            <a:r>
              <a:rPr lang="en-US" dirty="0"/>
              <a:t>The database of past donors is very large</a:t>
            </a:r>
          </a:p>
          <a:p>
            <a:pPr lvl="1"/>
            <a:r>
              <a:rPr lang="en-US" dirty="0"/>
              <a:t>Marketing resources are limited – cannot contact every past donor</a:t>
            </a:r>
          </a:p>
          <a:p>
            <a:pPr lvl="1"/>
            <a:r>
              <a:rPr lang="en-US" dirty="0"/>
              <a:t>How to prioritize limited resources?</a:t>
            </a:r>
          </a:p>
          <a:p>
            <a:pPr lvl="1"/>
            <a:r>
              <a:rPr lang="en-US" dirty="0"/>
              <a:t>Identify donors who are most likely to respond (i.e. have greatest propensity)</a:t>
            </a:r>
          </a:p>
        </p:txBody>
      </p:sp>
    </p:spTree>
    <p:extLst>
      <p:ext uri="{BB962C8B-B14F-4D97-AF65-F5344CB8AC3E}">
        <p14:creationId xmlns:p14="http://schemas.microsoft.com/office/powerpoint/2010/main" val="145559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38F4D-7053-4739-9453-E532CAACBEF0}"/>
              </a:ext>
            </a:extLst>
          </p:cNvPr>
          <p:cNvSpPr>
            <a:spLocks noGrp="1"/>
          </p:cNvSpPr>
          <p:nvPr>
            <p:ph type="title"/>
          </p:nvPr>
        </p:nvSpPr>
        <p:spPr/>
        <p:txBody>
          <a:bodyPr/>
          <a:lstStyle/>
          <a:p>
            <a:r>
              <a:rPr lang="en-US" dirty="0"/>
              <a:t>Progress</a:t>
            </a:r>
          </a:p>
        </p:txBody>
      </p:sp>
      <p:sp>
        <p:nvSpPr>
          <p:cNvPr id="3" name="Content Placeholder 2">
            <a:extLst>
              <a:ext uri="{FF2B5EF4-FFF2-40B4-BE49-F238E27FC236}">
                <a16:creationId xmlns:a16="http://schemas.microsoft.com/office/drawing/2014/main" id="{5AD64563-1A7D-43AD-9CB1-836CB5C8E7D1}"/>
              </a:ext>
            </a:extLst>
          </p:cNvPr>
          <p:cNvSpPr>
            <a:spLocks noGrp="1"/>
          </p:cNvSpPr>
          <p:nvPr>
            <p:ph idx="1"/>
          </p:nvPr>
        </p:nvSpPr>
        <p:spPr/>
        <p:txBody>
          <a:bodyPr/>
          <a:lstStyle/>
          <a:p>
            <a:r>
              <a:rPr lang="en-US" dirty="0"/>
              <a:t>Data cleansing</a:t>
            </a:r>
          </a:p>
          <a:p>
            <a:r>
              <a:rPr lang="en-US" dirty="0"/>
              <a:t>Feature engineering</a:t>
            </a:r>
          </a:p>
          <a:p>
            <a:r>
              <a:rPr lang="en-US" dirty="0"/>
              <a:t>Exploratory analysis and training</a:t>
            </a:r>
          </a:p>
        </p:txBody>
      </p:sp>
    </p:spTree>
    <p:extLst>
      <p:ext uri="{BB962C8B-B14F-4D97-AF65-F5344CB8AC3E}">
        <p14:creationId xmlns:p14="http://schemas.microsoft.com/office/powerpoint/2010/main" val="3375004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E00EC-D6E1-4712-84B2-4C4D2D12215D}"/>
              </a:ext>
            </a:extLst>
          </p:cNvPr>
          <p:cNvSpPr>
            <a:spLocks noGrp="1"/>
          </p:cNvSpPr>
          <p:nvPr>
            <p:ph type="title"/>
          </p:nvPr>
        </p:nvSpPr>
        <p:spPr/>
        <p:txBody>
          <a:bodyPr/>
          <a:lstStyle/>
          <a:p>
            <a:r>
              <a:rPr lang="en-US" dirty="0"/>
              <a:t>Data cleansing</a:t>
            </a:r>
          </a:p>
        </p:txBody>
      </p:sp>
      <p:sp>
        <p:nvSpPr>
          <p:cNvPr id="3" name="Content Placeholder 2">
            <a:extLst>
              <a:ext uri="{FF2B5EF4-FFF2-40B4-BE49-F238E27FC236}">
                <a16:creationId xmlns:a16="http://schemas.microsoft.com/office/drawing/2014/main" id="{6D1D8D3C-75BD-4702-AE5A-1F7E22B57F22}"/>
              </a:ext>
            </a:extLst>
          </p:cNvPr>
          <p:cNvSpPr>
            <a:spLocks noGrp="1"/>
          </p:cNvSpPr>
          <p:nvPr>
            <p:ph idx="1"/>
          </p:nvPr>
        </p:nvSpPr>
        <p:spPr/>
        <p:txBody>
          <a:bodyPr/>
          <a:lstStyle/>
          <a:p>
            <a:r>
              <a:rPr lang="en-US" dirty="0"/>
              <a:t>Removed a small number of records with invalid/missing values</a:t>
            </a:r>
          </a:p>
          <a:p>
            <a:r>
              <a:rPr lang="en-US" dirty="0"/>
              <a:t>Added 00 seconds to some </a:t>
            </a:r>
            <a:r>
              <a:rPr lang="en-US" b="1" dirty="0" err="1">
                <a:latin typeface="Roboto Mono" pitchFamily="2" charset="0"/>
                <a:ea typeface="Roboto Mono" pitchFamily="2" charset="0"/>
              </a:rPr>
              <a:t>RegistrationTime</a:t>
            </a:r>
            <a:r>
              <a:rPr lang="en-US" dirty="0"/>
              <a:t> values to enable conversion to a timestamp</a:t>
            </a:r>
          </a:p>
          <a:p>
            <a:r>
              <a:rPr lang="en-US" dirty="0"/>
              <a:t>Those steps allowed me to combine all provided data into one set</a:t>
            </a:r>
          </a:p>
        </p:txBody>
      </p:sp>
    </p:spTree>
    <p:extLst>
      <p:ext uri="{BB962C8B-B14F-4D97-AF65-F5344CB8AC3E}">
        <p14:creationId xmlns:p14="http://schemas.microsoft.com/office/powerpoint/2010/main" val="1506518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AB81D-B88A-42DD-8C08-F75CF44D3060}"/>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7A7DADAB-BA36-4D4D-ADDF-EE48970B19F7}"/>
              </a:ext>
            </a:extLst>
          </p:cNvPr>
          <p:cNvSpPr>
            <a:spLocks noGrp="1"/>
          </p:cNvSpPr>
          <p:nvPr>
            <p:ph idx="1"/>
          </p:nvPr>
        </p:nvSpPr>
        <p:spPr/>
        <p:txBody>
          <a:bodyPr/>
          <a:lstStyle/>
          <a:p>
            <a:r>
              <a:rPr lang="en-US" dirty="0"/>
              <a:t>Transformed data to generate features and enable donor propensity scoring</a:t>
            </a:r>
          </a:p>
          <a:p>
            <a:pPr lvl="1"/>
            <a:r>
              <a:rPr lang="en-US" dirty="0"/>
              <a:t>Data is provided in transactional form: one record for each registration (i.e. donation attempt)</a:t>
            </a:r>
          </a:p>
          <a:p>
            <a:pPr lvl="1"/>
            <a:r>
              <a:rPr lang="en-US" dirty="0"/>
              <a:t>Predicting donor propensity requires data that characterizes donors</a:t>
            </a:r>
          </a:p>
          <a:p>
            <a:pPr lvl="1"/>
            <a:r>
              <a:rPr lang="en-US" dirty="0"/>
              <a:t>I used a target window/cutoff date approach to generate the feature set</a:t>
            </a:r>
          </a:p>
          <a:p>
            <a:pPr lvl="1"/>
            <a:r>
              <a:rPr lang="en-US" dirty="0"/>
              <a:t>The feature set allowed me to reduce noise by eliminating ineligible donors</a:t>
            </a:r>
          </a:p>
        </p:txBody>
      </p:sp>
    </p:spTree>
    <p:extLst>
      <p:ext uri="{BB962C8B-B14F-4D97-AF65-F5344CB8AC3E}">
        <p14:creationId xmlns:p14="http://schemas.microsoft.com/office/powerpoint/2010/main" val="2013972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99547-8FF2-4D33-93D3-CB843FB67224}"/>
              </a:ext>
            </a:extLst>
          </p:cNvPr>
          <p:cNvSpPr>
            <a:spLocks noGrp="1"/>
          </p:cNvSpPr>
          <p:nvPr>
            <p:ph type="title"/>
          </p:nvPr>
        </p:nvSpPr>
        <p:spPr/>
        <p:txBody>
          <a:bodyPr/>
          <a:lstStyle/>
          <a:p>
            <a:r>
              <a:rPr lang="en-US" dirty="0"/>
              <a:t>Target window/cutoff date approach</a:t>
            </a:r>
          </a:p>
        </p:txBody>
      </p:sp>
      <p:sp>
        <p:nvSpPr>
          <p:cNvPr id="4" name="Content Placeholder 3">
            <a:extLst>
              <a:ext uri="{FF2B5EF4-FFF2-40B4-BE49-F238E27FC236}">
                <a16:creationId xmlns:a16="http://schemas.microsoft.com/office/drawing/2014/main" id="{5524CCDB-2894-4066-B019-1C1B5B30E9E4}"/>
              </a:ext>
            </a:extLst>
          </p:cNvPr>
          <p:cNvSpPr>
            <a:spLocks noGrp="1"/>
          </p:cNvSpPr>
          <p:nvPr>
            <p:ph sz="half" idx="1"/>
          </p:nvPr>
        </p:nvSpPr>
        <p:spPr/>
        <p:txBody>
          <a:bodyPr>
            <a:normAutofit fontScale="70000" lnSpcReduction="20000"/>
          </a:bodyPr>
          <a:lstStyle/>
          <a:p>
            <a:r>
              <a:rPr lang="en-US" dirty="0"/>
              <a:t>Pick an arbitrary point in time (</a:t>
            </a:r>
            <a:r>
              <a:rPr lang="en-US" b="1" dirty="0" err="1">
                <a:latin typeface="Roboto Mono" pitchFamily="2" charset="0"/>
                <a:ea typeface="Roboto Mono" pitchFamily="2" charset="0"/>
              </a:rPr>
              <a:t>CutoffDate</a:t>
            </a:r>
            <a:r>
              <a:rPr lang="en-US" dirty="0"/>
              <a:t>)</a:t>
            </a:r>
          </a:p>
          <a:p>
            <a:r>
              <a:rPr lang="en-US" dirty="0"/>
              <a:t>Establish a target window: the 30 days following the cutoff date</a:t>
            </a:r>
          </a:p>
          <a:p>
            <a:r>
              <a:rPr lang="en-US" dirty="0"/>
              <a:t>For all donors who have donated prior to that cutoff date, calculate RFT features:</a:t>
            </a:r>
          </a:p>
          <a:p>
            <a:pPr lvl="1"/>
            <a:r>
              <a:rPr lang="en-US" b="1" dirty="0">
                <a:latin typeface="Roboto Mono" pitchFamily="2" charset="0"/>
                <a:ea typeface="Roboto Mono" pitchFamily="2" charset="0"/>
              </a:rPr>
              <a:t>Recency</a:t>
            </a:r>
            <a:r>
              <a:rPr lang="en-US" dirty="0"/>
              <a:t>: how many days between their most recent donation and the cutoff date</a:t>
            </a:r>
          </a:p>
          <a:p>
            <a:pPr lvl="1"/>
            <a:r>
              <a:rPr lang="en-US" b="1" dirty="0">
                <a:latin typeface="Roboto Mono" pitchFamily="2" charset="0"/>
                <a:ea typeface="Roboto Mono" pitchFamily="2" charset="0"/>
              </a:rPr>
              <a:t>Frequency</a:t>
            </a:r>
            <a:r>
              <a:rPr lang="en-US" dirty="0"/>
              <a:t>: how many total donations prior to the cutoff date</a:t>
            </a:r>
          </a:p>
          <a:p>
            <a:pPr lvl="1"/>
            <a:r>
              <a:rPr lang="en-US" b="1" dirty="0">
                <a:latin typeface="Roboto Mono" pitchFamily="2" charset="0"/>
                <a:ea typeface="Roboto Mono" pitchFamily="2" charset="0"/>
              </a:rPr>
              <a:t>Time</a:t>
            </a:r>
            <a:r>
              <a:rPr lang="en-US" dirty="0"/>
              <a:t>: how long the donor has been in the system</a:t>
            </a:r>
          </a:p>
          <a:p>
            <a:pPr lvl="1"/>
            <a:r>
              <a:rPr lang="en-US" b="1" dirty="0">
                <a:latin typeface="Roboto Mono" pitchFamily="2" charset="0"/>
                <a:ea typeface="Roboto Mono" pitchFamily="2" charset="0"/>
              </a:rPr>
              <a:t>Target</a:t>
            </a:r>
            <a:r>
              <a:rPr lang="en-US" dirty="0"/>
              <a:t>: whether the donor registered to donate in the 30-day target window</a:t>
            </a:r>
          </a:p>
        </p:txBody>
      </p:sp>
      <p:graphicFrame>
        <p:nvGraphicFramePr>
          <p:cNvPr id="6" name="Table 6">
            <a:extLst>
              <a:ext uri="{FF2B5EF4-FFF2-40B4-BE49-F238E27FC236}">
                <a16:creationId xmlns:a16="http://schemas.microsoft.com/office/drawing/2014/main" id="{61140497-A0BA-41E0-A794-A697E705BE2C}"/>
              </a:ext>
            </a:extLst>
          </p:cNvPr>
          <p:cNvGraphicFramePr>
            <a:graphicFrameLocks noGrp="1"/>
          </p:cNvGraphicFramePr>
          <p:nvPr>
            <p:extLst>
              <p:ext uri="{D42A27DB-BD31-4B8C-83A1-F6EECF244321}">
                <p14:modId xmlns:p14="http://schemas.microsoft.com/office/powerpoint/2010/main" val="3317650581"/>
              </p:ext>
            </p:extLst>
          </p:nvPr>
        </p:nvGraphicFramePr>
        <p:xfrm>
          <a:off x="6620398" y="1815984"/>
          <a:ext cx="4621076" cy="1590678"/>
        </p:xfrm>
        <a:graphic>
          <a:graphicData uri="http://schemas.openxmlformats.org/drawingml/2006/table">
            <a:tbl>
              <a:tblPr firstRow="1" bandRow="1">
                <a:tableStyleId>{7E9639D4-E3E2-4D34-9284-5A2195B3D0D7}</a:tableStyleId>
              </a:tblPr>
              <a:tblGrid>
                <a:gridCol w="2310538">
                  <a:extLst>
                    <a:ext uri="{9D8B030D-6E8A-4147-A177-3AD203B41FA5}">
                      <a16:colId xmlns:a16="http://schemas.microsoft.com/office/drawing/2014/main" val="3482131940"/>
                    </a:ext>
                  </a:extLst>
                </a:gridCol>
                <a:gridCol w="2310538">
                  <a:extLst>
                    <a:ext uri="{9D8B030D-6E8A-4147-A177-3AD203B41FA5}">
                      <a16:colId xmlns:a16="http://schemas.microsoft.com/office/drawing/2014/main" val="3832396193"/>
                    </a:ext>
                  </a:extLst>
                </a:gridCol>
              </a:tblGrid>
              <a:tr h="265113">
                <a:tc>
                  <a:txBody>
                    <a:bodyPr/>
                    <a:lstStyle/>
                    <a:p>
                      <a:r>
                        <a:rPr lang="en-US" sz="1050" dirty="0" err="1">
                          <a:latin typeface="Roboto Mono" pitchFamily="2" charset="0"/>
                          <a:ea typeface="Roboto Mono" pitchFamily="2" charset="0"/>
                        </a:rPr>
                        <a:t>Random_ID</a:t>
                      </a:r>
                      <a:endParaRPr lang="en-US" sz="1050" dirty="0">
                        <a:latin typeface="Roboto Mono" pitchFamily="2" charset="0"/>
                        <a:ea typeface="Roboto Mono" pitchFamily="2" charset="0"/>
                      </a:endParaRPr>
                    </a:p>
                  </a:txBody>
                  <a:tcPr/>
                </a:tc>
                <a:tc>
                  <a:txBody>
                    <a:bodyPr/>
                    <a:lstStyle/>
                    <a:p>
                      <a:r>
                        <a:rPr lang="en-US" sz="1050" dirty="0" err="1">
                          <a:latin typeface="Roboto Mono" pitchFamily="2" charset="0"/>
                          <a:ea typeface="Roboto Mono" pitchFamily="2" charset="0"/>
                        </a:rPr>
                        <a:t>RegistrationTime</a:t>
                      </a:r>
                      <a:endParaRPr lang="en-US" sz="1050" dirty="0">
                        <a:latin typeface="Roboto Mono" pitchFamily="2" charset="0"/>
                        <a:ea typeface="Roboto Mono" pitchFamily="2" charset="0"/>
                      </a:endParaRPr>
                    </a:p>
                  </a:txBody>
                  <a:tcPr/>
                </a:tc>
                <a:extLst>
                  <a:ext uri="{0D108BD9-81ED-4DB2-BD59-A6C34878D82A}">
                    <a16:rowId xmlns:a16="http://schemas.microsoft.com/office/drawing/2014/main" val="715856355"/>
                  </a:ext>
                </a:extLst>
              </a:tr>
              <a:tr h="265113">
                <a:tc>
                  <a:txBody>
                    <a:bodyPr/>
                    <a:lstStyle/>
                    <a:p>
                      <a:r>
                        <a:rPr lang="en-US" sz="1050" dirty="0">
                          <a:latin typeface="Roboto Mono" pitchFamily="2" charset="0"/>
                          <a:ea typeface="Roboto Mono" pitchFamily="2" charset="0"/>
                        </a:rPr>
                        <a:t>1253498</a:t>
                      </a:r>
                    </a:p>
                  </a:txBody>
                  <a:tcPr/>
                </a:tc>
                <a:tc>
                  <a:txBody>
                    <a:bodyPr/>
                    <a:lstStyle/>
                    <a:p>
                      <a:r>
                        <a:rPr lang="en-US" sz="1050" dirty="0">
                          <a:latin typeface="Roboto Mono" pitchFamily="2" charset="0"/>
                          <a:ea typeface="Roboto Mono" pitchFamily="2" charset="0"/>
                        </a:rPr>
                        <a:t>2015-01-01 12:05:00</a:t>
                      </a:r>
                    </a:p>
                  </a:txBody>
                  <a:tcPr/>
                </a:tc>
                <a:extLst>
                  <a:ext uri="{0D108BD9-81ED-4DB2-BD59-A6C34878D82A}">
                    <a16:rowId xmlns:a16="http://schemas.microsoft.com/office/drawing/2014/main" val="134590093"/>
                  </a:ext>
                </a:extLst>
              </a:tr>
              <a:tr h="265113">
                <a:tc>
                  <a:txBody>
                    <a:bodyPr/>
                    <a:lstStyle/>
                    <a:p>
                      <a:r>
                        <a:rPr lang="en-US" sz="1050" dirty="0">
                          <a:latin typeface="Roboto Mono" pitchFamily="2" charset="0"/>
                          <a:ea typeface="Roboto Mono" pitchFamily="2" charset="0"/>
                        </a:rPr>
                        <a:t>8349921</a:t>
                      </a:r>
                    </a:p>
                  </a:txBody>
                  <a:tcPr/>
                </a:tc>
                <a:tc>
                  <a:txBody>
                    <a:bodyPr/>
                    <a:lstStyle/>
                    <a:p>
                      <a:r>
                        <a:rPr lang="en-US" sz="1050" dirty="0">
                          <a:latin typeface="Roboto Mono" pitchFamily="2" charset="0"/>
                          <a:ea typeface="Roboto Mono" pitchFamily="2" charset="0"/>
                        </a:rPr>
                        <a:t>2016-02-24 13:15:00</a:t>
                      </a:r>
                    </a:p>
                  </a:txBody>
                  <a:tcPr/>
                </a:tc>
                <a:extLst>
                  <a:ext uri="{0D108BD9-81ED-4DB2-BD59-A6C34878D82A}">
                    <a16:rowId xmlns:a16="http://schemas.microsoft.com/office/drawing/2014/main" val="2769964650"/>
                  </a:ext>
                </a:extLst>
              </a:tr>
              <a:tr h="265113">
                <a:tc>
                  <a:txBody>
                    <a:bodyPr/>
                    <a:lstStyle/>
                    <a:p>
                      <a:r>
                        <a:rPr lang="en-US" sz="1050" dirty="0">
                          <a:latin typeface="Roboto Mono" pitchFamily="2" charset="0"/>
                          <a:ea typeface="Roboto Mono" pitchFamily="2" charset="0"/>
                        </a:rPr>
                        <a:t>5132947</a:t>
                      </a:r>
                    </a:p>
                  </a:txBody>
                  <a:tcPr/>
                </a:tc>
                <a:tc>
                  <a:txBody>
                    <a:bodyPr/>
                    <a:lstStyle/>
                    <a:p>
                      <a:r>
                        <a:rPr lang="en-US" sz="1050" dirty="0">
                          <a:latin typeface="Roboto Mono" pitchFamily="2" charset="0"/>
                          <a:ea typeface="Roboto Mono" pitchFamily="2" charset="0"/>
                        </a:rPr>
                        <a:t>2015-11-15 08:30:00</a:t>
                      </a:r>
                    </a:p>
                  </a:txBody>
                  <a:tcPr/>
                </a:tc>
                <a:extLst>
                  <a:ext uri="{0D108BD9-81ED-4DB2-BD59-A6C34878D82A}">
                    <a16:rowId xmlns:a16="http://schemas.microsoft.com/office/drawing/2014/main" val="1646210342"/>
                  </a:ext>
                </a:extLst>
              </a:tr>
              <a:tr h="265113">
                <a:tc>
                  <a:txBody>
                    <a:bodyPr/>
                    <a:lstStyle/>
                    <a:p>
                      <a:r>
                        <a:rPr lang="en-US" sz="1050" dirty="0">
                          <a:latin typeface="Roboto Mono" pitchFamily="2" charset="0"/>
                          <a:ea typeface="Roboto Mono" pitchFamily="2" charset="0"/>
                        </a:rPr>
                        <a:t>4257796</a:t>
                      </a:r>
                    </a:p>
                  </a:txBody>
                  <a:tcPr/>
                </a:tc>
                <a:tc>
                  <a:txBody>
                    <a:bodyPr/>
                    <a:lstStyle/>
                    <a:p>
                      <a:r>
                        <a:rPr lang="en-US" sz="1050" dirty="0">
                          <a:latin typeface="Roboto Mono" pitchFamily="2" charset="0"/>
                          <a:ea typeface="Roboto Mono" pitchFamily="2" charset="0"/>
                        </a:rPr>
                        <a:t>2016-03-08 09:30:00</a:t>
                      </a:r>
                    </a:p>
                  </a:txBody>
                  <a:tcPr/>
                </a:tc>
                <a:extLst>
                  <a:ext uri="{0D108BD9-81ED-4DB2-BD59-A6C34878D82A}">
                    <a16:rowId xmlns:a16="http://schemas.microsoft.com/office/drawing/2014/main" val="4178055060"/>
                  </a:ext>
                </a:extLst>
              </a:tr>
              <a:tr h="265113">
                <a:tc>
                  <a:txBody>
                    <a:bodyPr/>
                    <a:lstStyle/>
                    <a:p>
                      <a:r>
                        <a:rPr lang="en-US" sz="1050" dirty="0">
                          <a:latin typeface="Roboto Mono" pitchFamily="2" charset="0"/>
                          <a:ea typeface="Roboto Mono" pitchFamily="2" charset="0"/>
                        </a:rPr>
                        <a:t>...</a:t>
                      </a:r>
                    </a:p>
                  </a:txBody>
                  <a:tcPr/>
                </a:tc>
                <a:tc>
                  <a:txBody>
                    <a:bodyPr/>
                    <a:lstStyle/>
                    <a:p>
                      <a:r>
                        <a:rPr lang="en-US" sz="1050" dirty="0">
                          <a:latin typeface="Roboto Mono" pitchFamily="2" charset="0"/>
                          <a:ea typeface="Roboto Mono" pitchFamily="2" charset="0"/>
                        </a:rPr>
                        <a:t>...</a:t>
                      </a:r>
                    </a:p>
                  </a:txBody>
                  <a:tcPr/>
                </a:tc>
                <a:extLst>
                  <a:ext uri="{0D108BD9-81ED-4DB2-BD59-A6C34878D82A}">
                    <a16:rowId xmlns:a16="http://schemas.microsoft.com/office/drawing/2014/main" val="2846158791"/>
                  </a:ext>
                </a:extLst>
              </a:tr>
            </a:tbl>
          </a:graphicData>
        </a:graphic>
      </p:graphicFrame>
      <p:graphicFrame>
        <p:nvGraphicFramePr>
          <p:cNvPr id="8" name="Table 6">
            <a:extLst>
              <a:ext uri="{FF2B5EF4-FFF2-40B4-BE49-F238E27FC236}">
                <a16:creationId xmlns:a16="http://schemas.microsoft.com/office/drawing/2014/main" id="{7FFD3A3F-8CA3-4890-8A29-C3E9765496A1}"/>
              </a:ext>
            </a:extLst>
          </p:cNvPr>
          <p:cNvGraphicFramePr>
            <a:graphicFrameLocks noGrp="1"/>
          </p:cNvGraphicFramePr>
          <p:nvPr>
            <p:extLst>
              <p:ext uri="{D42A27DB-BD31-4B8C-83A1-F6EECF244321}">
                <p14:modId xmlns:p14="http://schemas.microsoft.com/office/powerpoint/2010/main" val="1139141306"/>
              </p:ext>
            </p:extLst>
          </p:nvPr>
        </p:nvGraphicFramePr>
        <p:xfrm>
          <a:off x="6150004" y="4137284"/>
          <a:ext cx="5539669" cy="1590678"/>
        </p:xfrm>
        <a:graphic>
          <a:graphicData uri="http://schemas.openxmlformats.org/drawingml/2006/table">
            <a:tbl>
              <a:tblPr firstRow="1" bandRow="1">
                <a:tableStyleId>{7E9639D4-E3E2-4D34-9284-5A2195B3D0D7}</a:tableStyleId>
              </a:tblPr>
              <a:tblGrid>
                <a:gridCol w="1127094">
                  <a:extLst>
                    <a:ext uri="{9D8B030D-6E8A-4147-A177-3AD203B41FA5}">
                      <a16:colId xmlns:a16="http://schemas.microsoft.com/office/drawing/2014/main" val="3482131940"/>
                    </a:ext>
                  </a:extLst>
                </a:gridCol>
                <a:gridCol w="1521577">
                  <a:extLst>
                    <a:ext uri="{9D8B030D-6E8A-4147-A177-3AD203B41FA5}">
                      <a16:colId xmlns:a16="http://schemas.microsoft.com/office/drawing/2014/main" val="1422458607"/>
                    </a:ext>
                  </a:extLst>
                </a:gridCol>
                <a:gridCol w="710069">
                  <a:extLst>
                    <a:ext uri="{9D8B030D-6E8A-4147-A177-3AD203B41FA5}">
                      <a16:colId xmlns:a16="http://schemas.microsoft.com/office/drawing/2014/main" val="1828042168"/>
                    </a:ext>
                  </a:extLst>
                </a:gridCol>
                <a:gridCol w="845320">
                  <a:extLst>
                    <a:ext uri="{9D8B030D-6E8A-4147-A177-3AD203B41FA5}">
                      <a16:colId xmlns:a16="http://schemas.microsoft.com/office/drawing/2014/main" val="2983432829"/>
                    </a:ext>
                  </a:extLst>
                </a:gridCol>
                <a:gridCol w="583271">
                  <a:extLst>
                    <a:ext uri="{9D8B030D-6E8A-4147-A177-3AD203B41FA5}">
                      <a16:colId xmlns:a16="http://schemas.microsoft.com/office/drawing/2014/main" val="3832396193"/>
                    </a:ext>
                  </a:extLst>
                </a:gridCol>
                <a:gridCol w="752338">
                  <a:extLst>
                    <a:ext uri="{9D8B030D-6E8A-4147-A177-3AD203B41FA5}">
                      <a16:colId xmlns:a16="http://schemas.microsoft.com/office/drawing/2014/main" val="1390080208"/>
                    </a:ext>
                  </a:extLst>
                </a:gridCol>
              </a:tblGrid>
              <a:tr h="265113">
                <a:tc>
                  <a:txBody>
                    <a:bodyPr/>
                    <a:lstStyle/>
                    <a:p>
                      <a:r>
                        <a:rPr lang="en-US" sz="900" dirty="0" err="1">
                          <a:latin typeface="Roboto Mono" pitchFamily="2" charset="0"/>
                          <a:ea typeface="Roboto Mono" pitchFamily="2" charset="0"/>
                        </a:rPr>
                        <a:t>Random_ID</a:t>
                      </a:r>
                      <a:endParaRPr lang="en-US" sz="900" dirty="0">
                        <a:latin typeface="Roboto Mono" pitchFamily="2" charset="0"/>
                        <a:ea typeface="Roboto Mono" pitchFamily="2" charset="0"/>
                      </a:endParaRPr>
                    </a:p>
                  </a:txBody>
                  <a:tcPr/>
                </a:tc>
                <a:tc>
                  <a:txBody>
                    <a:bodyPr/>
                    <a:lstStyle/>
                    <a:p>
                      <a:r>
                        <a:rPr lang="en-US" sz="900" dirty="0" err="1">
                          <a:latin typeface="Roboto Mono" pitchFamily="2" charset="0"/>
                          <a:ea typeface="Roboto Mono" pitchFamily="2" charset="0"/>
                        </a:rPr>
                        <a:t>CutoffDate</a:t>
                      </a:r>
                      <a:endParaRPr lang="en-US" sz="900" dirty="0">
                        <a:latin typeface="Roboto Mono" pitchFamily="2" charset="0"/>
                        <a:ea typeface="Roboto Mono" pitchFamily="2" charset="0"/>
                      </a:endParaRPr>
                    </a:p>
                  </a:txBody>
                  <a:tcPr/>
                </a:tc>
                <a:tc>
                  <a:txBody>
                    <a:bodyPr/>
                    <a:lstStyle/>
                    <a:p>
                      <a:r>
                        <a:rPr lang="en-US" sz="900" dirty="0">
                          <a:latin typeface="Roboto Mono" pitchFamily="2" charset="0"/>
                          <a:ea typeface="Roboto Mono" pitchFamily="2" charset="0"/>
                        </a:rPr>
                        <a:t>Recency</a:t>
                      </a:r>
                    </a:p>
                  </a:txBody>
                  <a:tcPr/>
                </a:tc>
                <a:tc>
                  <a:txBody>
                    <a:bodyPr/>
                    <a:lstStyle/>
                    <a:p>
                      <a:r>
                        <a:rPr lang="en-US" sz="900" dirty="0">
                          <a:latin typeface="Roboto Mono" pitchFamily="2" charset="0"/>
                          <a:ea typeface="Roboto Mono" pitchFamily="2" charset="0"/>
                        </a:rPr>
                        <a:t>Frequency</a:t>
                      </a:r>
                    </a:p>
                  </a:txBody>
                  <a:tcPr/>
                </a:tc>
                <a:tc>
                  <a:txBody>
                    <a:bodyPr/>
                    <a:lstStyle/>
                    <a:p>
                      <a:r>
                        <a:rPr lang="en-US" sz="900" dirty="0">
                          <a:latin typeface="Roboto Mono" pitchFamily="2" charset="0"/>
                          <a:ea typeface="Roboto Mono" pitchFamily="2" charset="0"/>
                        </a:rPr>
                        <a:t>Time</a:t>
                      </a:r>
                    </a:p>
                  </a:txBody>
                  <a:tcPr/>
                </a:tc>
                <a:tc>
                  <a:txBody>
                    <a:bodyPr/>
                    <a:lstStyle/>
                    <a:p>
                      <a:r>
                        <a:rPr lang="en-US" sz="900" dirty="0">
                          <a:latin typeface="Roboto Mono" pitchFamily="2" charset="0"/>
                          <a:ea typeface="Roboto Mono" pitchFamily="2" charset="0"/>
                        </a:rPr>
                        <a:t>Target</a:t>
                      </a:r>
                    </a:p>
                  </a:txBody>
                  <a:tcPr/>
                </a:tc>
                <a:extLst>
                  <a:ext uri="{0D108BD9-81ED-4DB2-BD59-A6C34878D82A}">
                    <a16:rowId xmlns:a16="http://schemas.microsoft.com/office/drawing/2014/main" val="715856355"/>
                  </a:ext>
                </a:extLst>
              </a:tr>
              <a:tr h="265113">
                <a:tc>
                  <a:txBody>
                    <a:bodyPr/>
                    <a:lstStyle/>
                    <a:p>
                      <a:r>
                        <a:rPr lang="en-US" sz="900" dirty="0">
                          <a:latin typeface="Roboto Mono" pitchFamily="2" charset="0"/>
                          <a:ea typeface="Roboto Mono" pitchFamily="2" charset="0"/>
                        </a:rPr>
                        <a:t>1253498</a:t>
                      </a:r>
                    </a:p>
                  </a:txBody>
                  <a:tcPr/>
                </a:tc>
                <a:tc>
                  <a:txBody>
                    <a:bodyPr/>
                    <a:lstStyle/>
                    <a:p>
                      <a:r>
                        <a:rPr lang="en-US" sz="900" dirty="0">
                          <a:latin typeface="Roboto Mono" pitchFamily="2" charset="0"/>
                          <a:ea typeface="Roboto Mono" pitchFamily="2" charset="0"/>
                        </a:rPr>
                        <a:t>2016-03-31 23:59:59 </a:t>
                      </a:r>
                    </a:p>
                  </a:txBody>
                  <a:tcPr/>
                </a:tc>
                <a:tc>
                  <a:txBody>
                    <a:bodyPr/>
                    <a:lstStyle/>
                    <a:p>
                      <a:r>
                        <a:rPr lang="en-US" sz="900" dirty="0">
                          <a:latin typeface="Roboto Mono" pitchFamily="2" charset="0"/>
                          <a:ea typeface="Roboto Mono" pitchFamily="2" charset="0"/>
                        </a:rPr>
                        <a:t>23</a:t>
                      </a:r>
                    </a:p>
                  </a:txBody>
                  <a:tcPr/>
                </a:tc>
                <a:tc>
                  <a:txBody>
                    <a:bodyPr/>
                    <a:lstStyle/>
                    <a:p>
                      <a:r>
                        <a:rPr lang="en-US" sz="900" dirty="0">
                          <a:latin typeface="Roboto Mono" pitchFamily="2" charset="0"/>
                          <a:ea typeface="Roboto Mono" pitchFamily="2" charset="0"/>
                        </a:rPr>
                        <a:t>5</a:t>
                      </a:r>
                    </a:p>
                  </a:txBody>
                  <a:tcPr/>
                </a:tc>
                <a:tc>
                  <a:txBody>
                    <a:bodyPr/>
                    <a:lstStyle/>
                    <a:p>
                      <a:r>
                        <a:rPr lang="en-US" sz="900" dirty="0">
                          <a:latin typeface="Roboto Mono" pitchFamily="2" charset="0"/>
                          <a:ea typeface="Roboto Mono" pitchFamily="2" charset="0"/>
                        </a:rPr>
                        <a:t>396</a:t>
                      </a:r>
                    </a:p>
                  </a:txBody>
                  <a:tcPr/>
                </a:tc>
                <a:tc>
                  <a:txBody>
                    <a:bodyPr/>
                    <a:lstStyle/>
                    <a:p>
                      <a:r>
                        <a:rPr lang="en-US" sz="900" dirty="0">
                          <a:latin typeface="Roboto Mono" pitchFamily="2" charset="0"/>
                          <a:ea typeface="Roboto Mono" pitchFamily="2" charset="0"/>
                        </a:rPr>
                        <a:t>1</a:t>
                      </a:r>
                    </a:p>
                  </a:txBody>
                  <a:tcPr/>
                </a:tc>
                <a:extLst>
                  <a:ext uri="{0D108BD9-81ED-4DB2-BD59-A6C34878D82A}">
                    <a16:rowId xmlns:a16="http://schemas.microsoft.com/office/drawing/2014/main" val="134590093"/>
                  </a:ext>
                </a:extLst>
              </a:tr>
              <a:tr h="265113">
                <a:tc>
                  <a:txBody>
                    <a:bodyPr/>
                    <a:lstStyle/>
                    <a:p>
                      <a:r>
                        <a:rPr lang="en-US" sz="900" dirty="0">
                          <a:latin typeface="Roboto Mono" pitchFamily="2" charset="0"/>
                          <a:ea typeface="Roboto Mono" pitchFamily="2" charset="0"/>
                        </a:rPr>
                        <a:t>8349921</a:t>
                      </a:r>
                    </a:p>
                  </a:txBody>
                  <a:tcPr/>
                </a:tc>
                <a:tc>
                  <a:txBody>
                    <a:bodyPr/>
                    <a:lstStyle/>
                    <a:p>
                      <a:r>
                        <a:rPr lang="en-US" sz="900" dirty="0">
                          <a:latin typeface="Roboto Mono" pitchFamily="2" charset="0"/>
                          <a:ea typeface="Roboto Mono" pitchFamily="2" charset="0"/>
                        </a:rPr>
                        <a:t>2016-03-31 23:59:59</a:t>
                      </a:r>
                    </a:p>
                  </a:txBody>
                  <a:tcPr/>
                </a:tc>
                <a:tc>
                  <a:txBody>
                    <a:bodyPr/>
                    <a:lstStyle/>
                    <a:p>
                      <a:r>
                        <a:rPr lang="en-US" sz="900" dirty="0">
                          <a:latin typeface="Roboto Mono" pitchFamily="2" charset="0"/>
                          <a:ea typeface="Roboto Mono" pitchFamily="2" charset="0"/>
                        </a:rPr>
                        <a:t>45</a:t>
                      </a:r>
                    </a:p>
                  </a:txBody>
                  <a:tcPr/>
                </a:tc>
                <a:tc>
                  <a:txBody>
                    <a:bodyPr/>
                    <a:lstStyle/>
                    <a:p>
                      <a:r>
                        <a:rPr lang="en-US" sz="900" dirty="0">
                          <a:latin typeface="Roboto Mono" pitchFamily="2" charset="0"/>
                          <a:ea typeface="Roboto Mono" pitchFamily="2" charset="0"/>
                        </a:rPr>
                        <a:t>2</a:t>
                      </a:r>
                    </a:p>
                  </a:txBody>
                  <a:tcPr/>
                </a:tc>
                <a:tc>
                  <a:txBody>
                    <a:bodyPr/>
                    <a:lstStyle/>
                    <a:p>
                      <a:r>
                        <a:rPr lang="en-US" sz="900" dirty="0">
                          <a:latin typeface="Roboto Mono" pitchFamily="2" charset="0"/>
                          <a:ea typeface="Roboto Mono" pitchFamily="2" charset="0"/>
                        </a:rPr>
                        <a:t>212</a:t>
                      </a:r>
                    </a:p>
                  </a:txBody>
                  <a:tcPr/>
                </a:tc>
                <a:tc>
                  <a:txBody>
                    <a:bodyPr/>
                    <a:lstStyle/>
                    <a:p>
                      <a:r>
                        <a:rPr lang="en-US" sz="900" dirty="0">
                          <a:latin typeface="Roboto Mono" pitchFamily="2" charset="0"/>
                          <a:ea typeface="Roboto Mono" pitchFamily="2" charset="0"/>
                        </a:rPr>
                        <a:t>0</a:t>
                      </a:r>
                    </a:p>
                  </a:txBody>
                  <a:tcPr/>
                </a:tc>
                <a:extLst>
                  <a:ext uri="{0D108BD9-81ED-4DB2-BD59-A6C34878D82A}">
                    <a16:rowId xmlns:a16="http://schemas.microsoft.com/office/drawing/2014/main" val="2769964650"/>
                  </a:ext>
                </a:extLst>
              </a:tr>
              <a:tr h="265113">
                <a:tc>
                  <a:txBody>
                    <a:bodyPr/>
                    <a:lstStyle/>
                    <a:p>
                      <a:r>
                        <a:rPr lang="en-US" sz="900" dirty="0">
                          <a:latin typeface="Roboto Mono" pitchFamily="2" charset="0"/>
                          <a:ea typeface="Roboto Mono" pitchFamily="2" charset="0"/>
                        </a:rPr>
                        <a:t>5132947</a:t>
                      </a:r>
                    </a:p>
                  </a:txBody>
                  <a:tcPr/>
                </a:tc>
                <a:tc>
                  <a:txBody>
                    <a:bodyPr/>
                    <a:lstStyle/>
                    <a:p>
                      <a:r>
                        <a:rPr lang="en-US" sz="900" dirty="0">
                          <a:latin typeface="Roboto Mono" pitchFamily="2" charset="0"/>
                          <a:ea typeface="Roboto Mono" pitchFamily="2" charset="0"/>
                        </a:rPr>
                        <a:t>2016-03-31 23:59:59</a:t>
                      </a:r>
                    </a:p>
                  </a:txBody>
                  <a:tcPr/>
                </a:tc>
                <a:tc>
                  <a:txBody>
                    <a:bodyPr/>
                    <a:lstStyle/>
                    <a:p>
                      <a:r>
                        <a:rPr lang="en-US" sz="900" dirty="0">
                          <a:latin typeface="Roboto Mono" pitchFamily="2" charset="0"/>
                          <a:ea typeface="Roboto Mono" pitchFamily="2" charset="0"/>
                        </a:rPr>
                        <a:t>6</a:t>
                      </a:r>
                    </a:p>
                  </a:txBody>
                  <a:tcPr/>
                </a:tc>
                <a:tc>
                  <a:txBody>
                    <a:bodyPr/>
                    <a:lstStyle/>
                    <a:p>
                      <a:r>
                        <a:rPr lang="en-US" sz="900" dirty="0">
                          <a:latin typeface="Roboto Mono" pitchFamily="2" charset="0"/>
                          <a:ea typeface="Roboto Mono" pitchFamily="2" charset="0"/>
                        </a:rPr>
                        <a:t>1</a:t>
                      </a:r>
                    </a:p>
                  </a:txBody>
                  <a:tcPr/>
                </a:tc>
                <a:tc>
                  <a:txBody>
                    <a:bodyPr/>
                    <a:lstStyle/>
                    <a:p>
                      <a:r>
                        <a:rPr lang="en-US" sz="900" dirty="0">
                          <a:latin typeface="Roboto Mono" pitchFamily="2" charset="0"/>
                          <a:ea typeface="Roboto Mono" pitchFamily="2" charset="0"/>
                        </a:rPr>
                        <a:t>200</a:t>
                      </a:r>
                    </a:p>
                  </a:txBody>
                  <a:tcPr/>
                </a:tc>
                <a:tc>
                  <a:txBody>
                    <a:bodyPr/>
                    <a:lstStyle/>
                    <a:p>
                      <a:r>
                        <a:rPr lang="en-US" sz="900" dirty="0">
                          <a:latin typeface="Roboto Mono" pitchFamily="2" charset="0"/>
                          <a:ea typeface="Roboto Mono" pitchFamily="2" charset="0"/>
                        </a:rPr>
                        <a:t>1</a:t>
                      </a:r>
                    </a:p>
                  </a:txBody>
                  <a:tcPr/>
                </a:tc>
                <a:extLst>
                  <a:ext uri="{0D108BD9-81ED-4DB2-BD59-A6C34878D82A}">
                    <a16:rowId xmlns:a16="http://schemas.microsoft.com/office/drawing/2014/main" val="1646210342"/>
                  </a:ext>
                </a:extLst>
              </a:tr>
              <a:tr h="265113">
                <a:tc>
                  <a:txBody>
                    <a:bodyPr/>
                    <a:lstStyle/>
                    <a:p>
                      <a:r>
                        <a:rPr lang="en-US" sz="900" dirty="0">
                          <a:latin typeface="Roboto Mono" pitchFamily="2" charset="0"/>
                          <a:ea typeface="Roboto Mono" pitchFamily="2" charset="0"/>
                        </a:rPr>
                        <a:t>4257796</a:t>
                      </a:r>
                    </a:p>
                  </a:txBody>
                  <a:tcPr/>
                </a:tc>
                <a:tc>
                  <a:txBody>
                    <a:bodyPr/>
                    <a:lstStyle/>
                    <a:p>
                      <a:r>
                        <a:rPr lang="en-US" sz="900" dirty="0">
                          <a:latin typeface="Roboto Mono" pitchFamily="2" charset="0"/>
                          <a:ea typeface="Roboto Mono" pitchFamily="2" charset="0"/>
                        </a:rPr>
                        <a:t>2016-03-31 23:59:59</a:t>
                      </a:r>
                    </a:p>
                  </a:txBody>
                  <a:tcPr/>
                </a:tc>
                <a:tc>
                  <a:txBody>
                    <a:bodyPr/>
                    <a:lstStyle/>
                    <a:p>
                      <a:r>
                        <a:rPr lang="en-US" sz="900" dirty="0">
                          <a:latin typeface="Roboto Mono" pitchFamily="2" charset="0"/>
                          <a:ea typeface="Roboto Mono" pitchFamily="2" charset="0"/>
                        </a:rPr>
                        <a:t>23</a:t>
                      </a:r>
                    </a:p>
                  </a:txBody>
                  <a:tcPr/>
                </a:tc>
                <a:tc>
                  <a:txBody>
                    <a:bodyPr/>
                    <a:lstStyle/>
                    <a:p>
                      <a:r>
                        <a:rPr lang="en-US" sz="900" dirty="0">
                          <a:latin typeface="Roboto Mono" pitchFamily="2" charset="0"/>
                          <a:ea typeface="Roboto Mono" pitchFamily="2" charset="0"/>
                        </a:rPr>
                        <a:t>1</a:t>
                      </a:r>
                    </a:p>
                  </a:txBody>
                  <a:tcPr/>
                </a:tc>
                <a:tc>
                  <a:txBody>
                    <a:bodyPr/>
                    <a:lstStyle/>
                    <a:p>
                      <a:r>
                        <a:rPr lang="en-US" sz="900" dirty="0">
                          <a:latin typeface="Roboto Mono" pitchFamily="2" charset="0"/>
                          <a:ea typeface="Roboto Mono" pitchFamily="2" charset="0"/>
                        </a:rPr>
                        <a:t>23</a:t>
                      </a:r>
                    </a:p>
                  </a:txBody>
                  <a:tcPr/>
                </a:tc>
                <a:tc>
                  <a:txBody>
                    <a:bodyPr/>
                    <a:lstStyle/>
                    <a:p>
                      <a:r>
                        <a:rPr lang="en-US" sz="900" dirty="0">
                          <a:latin typeface="Roboto Mono" pitchFamily="2" charset="0"/>
                          <a:ea typeface="Roboto Mono" pitchFamily="2" charset="0"/>
                        </a:rPr>
                        <a:t>0</a:t>
                      </a:r>
                    </a:p>
                  </a:txBody>
                  <a:tcPr/>
                </a:tc>
                <a:extLst>
                  <a:ext uri="{0D108BD9-81ED-4DB2-BD59-A6C34878D82A}">
                    <a16:rowId xmlns:a16="http://schemas.microsoft.com/office/drawing/2014/main" val="4178055060"/>
                  </a:ext>
                </a:extLst>
              </a:tr>
              <a:tr h="265113">
                <a:tc>
                  <a:txBody>
                    <a:bodyPr/>
                    <a:lstStyle/>
                    <a:p>
                      <a:r>
                        <a:rPr lang="en-US" sz="900" dirty="0">
                          <a:latin typeface="Roboto Mono" pitchFamily="2" charset="0"/>
                          <a:ea typeface="Roboto Mono" pitchFamily="2"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Roboto Mono" pitchFamily="2" charset="0"/>
                          <a:ea typeface="Roboto Mono" pitchFamily="2" charset="0"/>
                        </a:rPr>
                        <a:t>...</a:t>
                      </a:r>
                    </a:p>
                  </a:txBody>
                  <a:tcPr/>
                </a:tc>
                <a:tc>
                  <a:txBody>
                    <a:bodyPr/>
                    <a:lstStyle/>
                    <a:p>
                      <a:r>
                        <a:rPr lang="en-US" sz="900" dirty="0">
                          <a:latin typeface="Roboto Mono" pitchFamily="2" charset="0"/>
                          <a:ea typeface="Roboto Mono" pitchFamily="2" charset="0"/>
                        </a:rPr>
                        <a:t>...</a:t>
                      </a:r>
                    </a:p>
                  </a:txBody>
                  <a:tcPr/>
                </a:tc>
                <a:tc>
                  <a:txBody>
                    <a:bodyPr/>
                    <a:lstStyle/>
                    <a:p>
                      <a:r>
                        <a:rPr lang="en-US" sz="900" dirty="0">
                          <a:latin typeface="Roboto Mono" pitchFamily="2" charset="0"/>
                          <a:ea typeface="Roboto Mono" pitchFamily="2" charset="0"/>
                        </a:rPr>
                        <a:t>...</a:t>
                      </a:r>
                    </a:p>
                  </a:txBody>
                  <a:tcPr/>
                </a:tc>
                <a:tc>
                  <a:txBody>
                    <a:bodyPr/>
                    <a:lstStyle/>
                    <a:p>
                      <a:r>
                        <a:rPr lang="en-US" sz="900" dirty="0">
                          <a:latin typeface="Roboto Mono" pitchFamily="2" charset="0"/>
                          <a:ea typeface="Roboto Mono" pitchFamily="2" charset="0"/>
                        </a:rPr>
                        <a:t>...</a:t>
                      </a:r>
                    </a:p>
                  </a:txBody>
                  <a:tcPr/>
                </a:tc>
                <a:tc>
                  <a:txBody>
                    <a:bodyPr/>
                    <a:lstStyle/>
                    <a:p>
                      <a:r>
                        <a:rPr lang="en-US" sz="900" dirty="0">
                          <a:latin typeface="Roboto Mono" pitchFamily="2" charset="0"/>
                          <a:ea typeface="Roboto Mono" pitchFamily="2" charset="0"/>
                        </a:rPr>
                        <a:t>...</a:t>
                      </a:r>
                    </a:p>
                  </a:txBody>
                  <a:tcPr/>
                </a:tc>
                <a:extLst>
                  <a:ext uri="{0D108BD9-81ED-4DB2-BD59-A6C34878D82A}">
                    <a16:rowId xmlns:a16="http://schemas.microsoft.com/office/drawing/2014/main" val="1137693861"/>
                  </a:ext>
                </a:extLst>
              </a:tr>
            </a:tbl>
          </a:graphicData>
        </a:graphic>
      </p:graphicFrame>
      <p:sp>
        <p:nvSpPr>
          <p:cNvPr id="9" name="Arrow: Down 8">
            <a:extLst>
              <a:ext uri="{FF2B5EF4-FFF2-40B4-BE49-F238E27FC236}">
                <a16:creationId xmlns:a16="http://schemas.microsoft.com/office/drawing/2014/main" id="{DC631D80-EF11-4F44-8F18-3A534561B103}"/>
              </a:ext>
            </a:extLst>
          </p:cNvPr>
          <p:cNvSpPr/>
          <p:nvPr/>
        </p:nvSpPr>
        <p:spPr>
          <a:xfrm>
            <a:off x="8828843" y="3469095"/>
            <a:ext cx="181992" cy="605756"/>
          </a:xfrm>
          <a:prstGeom prst="down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8506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992</Words>
  <Application>Microsoft Office PowerPoint</Application>
  <PresentationFormat>Widescreen</PresentationFormat>
  <Paragraphs>155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Roboto</vt:lpstr>
      <vt:lpstr>Roboto Light</vt:lpstr>
      <vt:lpstr>Roboto Mono</vt:lpstr>
      <vt:lpstr>Office Theme</vt:lpstr>
      <vt:lpstr>Applied Analytics Practicum Midterm Report</vt:lpstr>
      <vt:lpstr>Outline</vt:lpstr>
      <vt:lpstr>Background and objectives</vt:lpstr>
      <vt:lpstr>Challenges</vt:lpstr>
      <vt:lpstr>Challenges</vt:lpstr>
      <vt:lpstr>Progress</vt:lpstr>
      <vt:lpstr>Data cleansing</vt:lpstr>
      <vt:lpstr>Feature engineering</vt:lpstr>
      <vt:lpstr>Target window/cutoff date approach</vt:lpstr>
      <vt:lpstr>Eliminating ineligible donors</vt:lpstr>
      <vt:lpstr>Exploratory analysis</vt:lpstr>
      <vt:lpstr>Exploratory analysis: initial findings</vt:lpstr>
      <vt:lpstr>Further exploratory analysis</vt:lpstr>
      <vt:lpstr>Summary of methods so far</vt:lpstr>
      <vt:lpstr>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Analytics Practicum Midterm Report</dc:title>
  <dc:creator>Arthur Wang</dc:creator>
  <cp:lastModifiedBy>Arthur Wang</cp:lastModifiedBy>
  <cp:revision>62</cp:revision>
  <dcterms:created xsi:type="dcterms:W3CDTF">2020-06-10T02:37:59Z</dcterms:created>
  <dcterms:modified xsi:type="dcterms:W3CDTF">2020-06-12T05:10:12Z</dcterms:modified>
</cp:coreProperties>
</file>