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2" r:id="rId18"/>
    <p:sldId id="270" r:id="rId19"/>
    <p:sldId id="274" r:id="rId20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Imagem 3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Imagem 3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Imagem 69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Imagem 70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4" name="Imagem 10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05" name="Imagem 104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3" name="Imagem 14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44" name="Imagem 14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dt"/>
          </p:nvPr>
        </p:nvSpPr>
        <p:spPr>
          <a:xfrm>
            <a:off x="457200" y="4685760"/>
            <a:ext cx="2130120" cy="35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>
                <a:latin typeface="Times New Roman"/>
              </a:rPr>
              <a:t>&lt;data/hora&gt;</a:t>
            </a:r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ftr"/>
          </p:nvPr>
        </p:nvSpPr>
        <p:spPr>
          <a:xfrm>
            <a:off x="3126960" y="4685760"/>
            <a:ext cx="2898000" cy="3542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pt-BR" sz="1400">
                <a:latin typeface="Times New Roman"/>
              </a:rPr>
              <a:t>&lt;rodapé&gt;</a:t>
            </a:r>
            <a:endParaRPr/>
          </a:p>
        </p:txBody>
      </p:sp>
      <p:sp>
        <p:nvSpPr>
          <p:cNvPr id="110" name="PlaceHolder 5"/>
          <p:cNvSpPr>
            <a:spLocks noGrp="1"/>
          </p:cNvSpPr>
          <p:nvPr>
            <p:ph type="sldNum"/>
          </p:nvPr>
        </p:nvSpPr>
        <p:spPr>
          <a:xfrm>
            <a:off x="6555960" y="4685760"/>
            <a:ext cx="2130120" cy="35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3430A559-3777-4340-9B15-12BD60179334}" type="slidenum">
              <a:rPr lang="pt-BR" sz="1400">
                <a:latin typeface="Times New Roman"/>
              </a:r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85800" y="1583280"/>
            <a:ext cx="7770960" cy="115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pt-BR" sz="4800" b="1" dirty="0" smtClean="0">
                <a:solidFill>
                  <a:srgbClr val="000000"/>
                </a:solidFill>
                <a:latin typeface="Arial"/>
              </a:rPr>
              <a:t>SCA</a:t>
            </a:r>
            <a:endParaRPr dirty="0"/>
          </a:p>
        </p:txBody>
      </p:sp>
      <p:sp>
        <p:nvSpPr>
          <p:cNvPr id="146" name="CustomShape 2"/>
          <p:cNvSpPr/>
          <p:nvPr/>
        </p:nvSpPr>
        <p:spPr>
          <a:xfrm>
            <a:off x="685800" y="2840040"/>
            <a:ext cx="7770960" cy="7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pt-BR" sz="3200" strike="noStrike">
                <a:solidFill>
                  <a:srgbClr val="000000"/>
                </a:solidFill>
                <a:latin typeface="Arial"/>
                <a:ea typeface="DejaVu Sans"/>
              </a:rPr>
              <a:t>Arthur, Cassiano, Camila e Gabriel.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67840" y="163800"/>
            <a:ext cx="8228160" cy="372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pt-BR" sz="2600" b="1" strike="noStrike">
                <a:solidFill>
                  <a:srgbClr val="000000"/>
                </a:solidFill>
                <a:latin typeface="Arial"/>
                <a:ea typeface="Arial"/>
              </a:rPr>
              <a:t>Fluxo Alternativo 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No item 3 do fluxo principal, caso o cadastro do aluno do aluno não estiver valido, uma mensagem de instruções deverá ser apresentado ao aluno.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O sistema deverá ser capaz de poder revalidar o cadastro do aluno.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O fluxo principal reiniciará a partir do item 1.</a:t>
            </a:r>
            <a:endParaRPr/>
          </a:p>
          <a:p>
            <a:pPr>
              <a:lnSpc>
                <a:spcPct val="100000"/>
              </a:lnSpc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67840" y="163800"/>
            <a:ext cx="8228160" cy="372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pt-BR" sz="2600" b="1" strike="noStrike">
                <a:solidFill>
                  <a:srgbClr val="000000"/>
                </a:solidFill>
                <a:latin typeface="Arial"/>
                <a:ea typeface="Arial"/>
              </a:rPr>
              <a:t>Fluxo Alternativo 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No item 5 do fluxo principal, caso ocorrer algum problema com a catraca o sistema deverá possibilitar a liberação da catraca pelo operador do sistema.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O item fluxo principal reiniciará a partir do item 5.</a:t>
            </a:r>
            <a:endParaRPr/>
          </a:p>
          <a:p>
            <a:pPr>
              <a:lnSpc>
                <a:spcPct val="100000"/>
              </a:lnSpc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267840" y="163800"/>
            <a:ext cx="8228160" cy="372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pt-BR" sz="2600" b="1" strike="noStrike">
                <a:solidFill>
                  <a:srgbClr val="000000"/>
                </a:solidFill>
                <a:latin typeface="Arial"/>
                <a:ea typeface="Arial"/>
              </a:rPr>
              <a:t>Fluxo Alternativo C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No item 8 do fluxo principal, caso ocorrer algum problema com a catraca o item 1 do fluxo alternativo B deverá ser realizado.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O item fluxo principal reiniciará a partir do item 8.</a:t>
            </a:r>
            <a:endParaRPr/>
          </a:p>
          <a:p>
            <a:pPr>
              <a:lnSpc>
                <a:spcPct val="100000"/>
              </a:lnSpc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05920"/>
            <a:ext cx="8228160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dirty="0">
                <a:solidFill>
                  <a:srgbClr val="000000"/>
                </a:solidFill>
                <a:latin typeface="Arial"/>
                <a:ea typeface="Arial"/>
              </a:rPr>
              <a:t>Modelo ER</a:t>
            </a:r>
            <a:endParaRPr dirty="0"/>
          </a:p>
        </p:txBody>
      </p:sp>
      <p:sp>
        <p:nvSpPr>
          <p:cNvPr id="165" name="CustomShape 2"/>
          <p:cNvSpPr/>
          <p:nvPr/>
        </p:nvSpPr>
        <p:spPr>
          <a:xfrm>
            <a:off x="457200" y="1200240"/>
            <a:ext cx="8228160" cy="372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591" y="1062000"/>
            <a:ext cx="6669399" cy="39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05920"/>
            <a:ext cx="8228160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 dirty="0" smtClean="0">
                <a:solidFill>
                  <a:srgbClr val="000000"/>
                </a:solidFill>
                <a:latin typeface="Arial"/>
                <a:ea typeface="Arial"/>
              </a:rPr>
              <a:t>Visão Geral</a:t>
            </a:r>
            <a:endParaRPr dirty="0"/>
          </a:p>
        </p:txBody>
      </p:sp>
      <p:sp>
        <p:nvSpPr>
          <p:cNvPr id="167" name="CustomShape 2"/>
          <p:cNvSpPr/>
          <p:nvPr/>
        </p:nvSpPr>
        <p:spPr>
          <a:xfrm>
            <a:off x="457200" y="1200240"/>
            <a:ext cx="8228160" cy="22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rgbClr val="000000"/>
                </a:solidFill>
              </a:rPr>
              <a:t>O sistema terá o total de </a:t>
            </a:r>
            <a:r>
              <a:rPr lang="pt-BR" sz="3000" dirty="0" smtClean="0">
                <a:solidFill>
                  <a:srgbClr val="000000"/>
                </a:solidFill>
              </a:rPr>
              <a:t>14 </a:t>
            </a:r>
            <a:r>
              <a:rPr lang="pt-BR" sz="3000" dirty="0">
                <a:solidFill>
                  <a:srgbClr val="000000"/>
                </a:solidFill>
              </a:rPr>
              <a:t>telas. </a:t>
            </a:r>
            <a:endParaRPr lang="pt-BR" sz="3000" dirty="0" smtClean="0">
              <a:solidFill>
                <a:srgbClr val="000000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30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0000"/>
                </a:solidFill>
              </a:rPr>
              <a:t>Login;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0000"/>
                </a:solidFill>
              </a:rPr>
              <a:t>Inicial;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0000"/>
                </a:solidFill>
              </a:rPr>
              <a:t>Correção dos acessos;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0000"/>
                </a:solidFill>
              </a:rPr>
              <a:t>Relatórios.</a:t>
            </a:r>
            <a:endParaRPr lang="pt-BR" sz="2400" dirty="0" smtClean="0"/>
          </a:p>
          <a:p>
            <a:pPr lvl="1">
              <a:buFont typeface="Arial"/>
              <a:buChar char="●"/>
            </a:pP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8157785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05920"/>
            <a:ext cx="8228160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r>
              <a:rPr lang="pt-BR" sz="3600" b="1" dirty="0">
                <a:solidFill>
                  <a:srgbClr val="000000"/>
                </a:solidFill>
                <a:ea typeface="Arial"/>
              </a:rPr>
              <a:t>Visão </a:t>
            </a:r>
            <a:r>
              <a:rPr lang="pt-BR" sz="3600" b="1" dirty="0" smtClean="0">
                <a:solidFill>
                  <a:srgbClr val="000000"/>
                </a:solidFill>
                <a:ea typeface="Arial"/>
              </a:rPr>
              <a:t>Geral</a:t>
            </a:r>
            <a:endParaRPr lang="pt-BR" sz="3600" dirty="0" smtClean="0"/>
          </a:p>
        </p:txBody>
      </p:sp>
      <p:sp>
        <p:nvSpPr>
          <p:cNvPr id="167" name="CustomShape 2"/>
          <p:cNvSpPr/>
          <p:nvPr/>
        </p:nvSpPr>
        <p:spPr>
          <a:xfrm>
            <a:off x="457200" y="1200240"/>
            <a:ext cx="8228160" cy="22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endParaRPr lang="pt-BR" dirty="0" smtClean="0">
              <a:solidFill>
                <a:srgbClr val="000000"/>
              </a:solid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000000"/>
                </a:solidFill>
                <a:latin typeface="Arial"/>
              </a:rPr>
              <a:t>Cadastros, Atualizações e Pesquisas:</a:t>
            </a:r>
          </a:p>
          <a:p>
            <a:pPr>
              <a:buFont typeface="Arial"/>
              <a:buChar char="●"/>
            </a:pPr>
            <a:endParaRPr lang="pt-BR" dirty="0">
              <a:solidFill>
                <a:srgbClr val="000000"/>
              </a:solid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/>
              </a:rPr>
              <a:t>Contratante;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/>
              </a:rPr>
              <a:t>Aluno;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Arial"/>
              </a:rPr>
              <a:t>Modalidade;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Plano;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/>
              <a:t>Contrato.</a:t>
            </a:r>
          </a:p>
          <a:p>
            <a:pPr lvl="1">
              <a:buFont typeface="Arial"/>
              <a:buChar char="●"/>
            </a:pPr>
            <a:endParaRPr lang="pt-BR" dirty="0" smtClean="0"/>
          </a:p>
          <a:p>
            <a:pPr lvl="1">
              <a:buFont typeface="Arial"/>
              <a:buChar char="●"/>
            </a:pPr>
            <a:endParaRPr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05920"/>
            <a:ext cx="8228160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r>
              <a:rPr lang="pt-BR" sz="3600" b="1" dirty="0" smtClean="0">
                <a:solidFill>
                  <a:srgbClr val="000000"/>
                </a:solidFill>
                <a:ea typeface="Arial"/>
              </a:rPr>
              <a:t>Estimativas</a:t>
            </a:r>
            <a:endParaRPr lang="pt-BR" sz="3600" dirty="0" smtClean="0"/>
          </a:p>
        </p:txBody>
      </p:sp>
      <p:sp>
        <p:nvSpPr>
          <p:cNvPr id="167" name="CustomShape 2"/>
          <p:cNvSpPr/>
          <p:nvPr/>
        </p:nvSpPr>
        <p:spPr>
          <a:xfrm>
            <a:off x="457200" y="1200240"/>
            <a:ext cx="8228160" cy="22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endParaRPr lang="pt-BR" dirty="0" smtClean="0">
              <a:solidFill>
                <a:srgbClr val="000000"/>
              </a:solidFill>
              <a:latin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Desenvolvimento das Base de Dados;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30h.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Desenvolvimento das telas do sistema;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100h.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Integração do sistema com a Base de Dados;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140h.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Testes e correções;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 smtClean="0"/>
              <a:t>80h.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smtClean="0"/>
              <a:t>Total de 350 horas / 44 dias.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lvl="1">
              <a:buFont typeface="Arial"/>
              <a:buChar char="●"/>
            </a:pP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36243751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457200" y="205920"/>
            <a:ext cx="8228160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>
                <a:solidFill>
                  <a:srgbClr val="000000"/>
                </a:solidFill>
                <a:latin typeface="Arial"/>
                <a:ea typeface="Arial"/>
              </a:rPr>
              <a:t>Definição do escopo</a:t>
            </a:r>
            <a:endParaRPr/>
          </a:p>
        </p:txBody>
      </p:sp>
      <p:sp>
        <p:nvSpPr>
          <p:cNvPr id="148" name="CustomShape 2"/>
          <p:cNvSpPr/>
          <p:nvPr/>
        </p:nvSpPr>
        <p:spPr>
          <a:xfrm>
            <a:off x="457200" y="1200240"/>
            <a:ext cx="8228160" cy="372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000" strike="noStrike" dirty="0">
                <a:solidFill>
                  <a:srgbClr val="000000"/>
                </a:solidFill>
                <a:latin typeface="Arial"/>
                <a:ea typeface="Arial"/>
              </a:rPr>
              <a:t>Cadastro dos Clientes e alunos.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000" strike="noStrike" dirty="0">
                <a:solidFill>
                  <a:srgbClr val="000000"/>
                </a:solidFill>
                <a:latin typeface="Arial"/>
                <a:ea typeface="Arial"/>
              </a:rPr>
              <a:t>Cadastro de modalidades.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000" strike="noStrike" dirty="0">
                <a:solidFill>
                  <a:srgbClr val="000000"/>
                </a:solidFill>
                <a:latin typeface="Arial"/>
                <a:ea typeface="Arial"/>
              </a:rPr>
              <a:t>Criação de planos a serem oferecidos.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000" strike="noStrike" dirty="0">
                <a:solidFill>
                  <a:srgbClr val="000000"/>
                </a:solidFill>
                <a:latin typeface="Arial"/>
                <a:ea typeface="Arial"/>
              </a:rPr>
              <a:t>Realização de contratos com os clientes</a:t>
            </a:r>
            <a:r>
              <a:rPr lang="pt-BR" sz="3000" strike="noStrike" dirty="0" smtClean="0">
                <a:solidFill>
                  <a:srgbClr val="000000"/>
                </a:solidFill>
                <a:latin typeface="Arial"/>
                <a:ea typeface="Arial"/>
              </a:rPr>
              <a:t>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000" dirty="0" smtClean="0">
                <a:solidFill>
                  <a:srgbClr val="000000"/>
                </a:solidFill>
                <a:latin typeface="Arial"/>
                <a:ea typeface="Arial"/>
              </a:rPr>
              <a:t>Controle de acesso dos alunos.</a:t>
            </a:r>
            <a:endParaRPr lang="pt-BR" sz="3000" strike="noStrike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  <a:buFont typeface="Arial"/>
              <a:buChar char="●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205920"/>
            <a:ext cx="8228160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>
                <a:solidFill>
                  <a:srgbClr val="000000"/>
                </a:solidFill>
                <a:latin typeface="Arial"/>
                <a:ea typeface="Arial"/>
              </a:rPr>
              <a:t>Limitações do módulo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457200" y="1200240"/>
            <a:ext cx="8228160" cy="372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000" strike="noStrike" dirty="0">
                <a:solidFill>
                  <a:srgbClr val="000000"/>
                </a:solidFill>
                <a:latin typeface="Arial"/>
                <a:ea typeface="Arial"/>
              </a:rPr>
              <a:t>Não haverá cadastros de funcionários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000" strike="noStrike" dirty="0">
                <a:solidFill>
                  <a:srgbClr val="000000"/>
                </a:solidFill>
                <a:latin typeface="Arial"/>
                <a:ea typeface="Arial"/>
              </a:rPr>
              <a:t>Não haverá controle de faturamento.</a:t>
            </a: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3000" strike="noStrike" dirty="0">
                <a:solidFill>
                  <a:srgbClr val="000000"/>
                </a:solidFill>
                <a:latin typeface="Arial"/>
                <a:ea typeface="Arial"/>
              </a:rPr>
              <a:t>Não haverá controle do rendimento dos alunos.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-46080"/>
            <a:ext cx="8228160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>
                <a:solidFill>
                  <a:srgbClr val="000000"/>
                </a:solidFill>
                <a:latin typeface="Arial"/>
                <a:ea typeface="Arial"/>
              </a:rPr>
              <a:t>Caso de uso 1</a:t>
            </a:r>
            <a:endParaRPr/>
          </a:p>
        </p:txBody>
      </p:sp>
      <p:sp>
        <p:nvSpPr>
          <p:cNvPr id="154" name="CustomShape 2"/>
          <p:cNvSpPr/>
          <p:nvPr/>
        </p:nvSpPr>
        <p:spPr>
          <a:xfrm>
            <a:off x="483840" y="955800"/>
            <a:ext cx="8228160" cy="372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r>
              <a:rPr lang="pt-BR" sz="2600" b="1" strike="noStrike">
                <a:solidFill>
                  <a:srgbClr val="000000"/>
                </a:solidFill>
                <a:latin typeface="Arial"/>
                <a:ea typeface="Arial"/>
              </a:rPr>
              <a:t>Descrição: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Realização do contrato.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pt-BR" sz="2600" b="1" strike="noStrike">
                <a:solidFill>
                  <a:srgbClr val="000000"/>
                </a:solidFill>
                <a:latin typeface="Arial"/>
                <a:ea typeface="Arial"/>
              </a:rPr>
              <a:t>Fluxo Principal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O operador do sistema deverá informar o cliente que deseja realizar o contrato.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O sistema deve verificar se o cadastro do cliente está apto para fazer uma nova contratação.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Deve ser informado os planos que o cliente deseja contratar.</a:t>
            </a:r>
            <a:endParaRPr/>
          </a:p>
          <a:p>
            <a:pPr>
              <a:lnSpc>
                <a:spcPct val="100000"/>
              </a:lnSpc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288000" y="19800"/>
            <a:ext cx="8228160" cy="372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pt-BR" sz="2600" strike="noStrike" dirty="0" smtClean="0">
                <a:solidFill>
                  <a:srgbClr val="000000"/>
                </a:solidFill>
                <a:latin typeface="Arial"/>
                <a:ea typeface="Arial"/>
              </a:rPr>
              <a:t>Deverá </a:t>
            </a: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ser informado os alunos que irão participar do contrato.</a:t>
            </a:r>
            <a:endParaRPr dirty="0"/>
          </a:p>
          <a:p>
            <a:pPr>
              <a:lnSpc>
                <a:spcPct val="100000"/>
              </a:lnSpc>
              <a:buFont typeface="Liberation Serif"/>
              <a:buAutoNum type="arabicPeriod" startAt="4"/>
            </a:pP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 O sistema deverá realizar o calculo dos valores conforme os planos selecionados e a quantidade de alunos.</a:t>
            </a:r>
            <a:endParaRPr dirty="0"/>
          </a:p>
          <a:p>
            <a:pPr>
              <a:lnSpc>
                <a:spcPct val="100000"/>
              </a:lnSpc>
              <a:buFont typeface="Liberation Serif"/>
              <a:buAutoNum type="arabicPeriod" startAt="4"/>
            </a:pP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 O sistema deverá gerar uma visão geral do contrato.</a:t>
            </a:r>
            <a:endParaRPr dirty="0"/>
          </a:p>
          <a:p>
            <a:pPr>
              <a:lnSpc>
                <a:spcPct val="100000"/>
              </a:lnSpc>
              <a:buFont typeface="Liberation Serif"/>
              <a:buAutoNum type="arabicPeriod" startAt="4"/>
            </a:pP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 O sistema pedirá uma confirmação do cliente.</a:t>
            </a:r>
            <a:endParaRPr dirty="0"/>
          </a:p>
          <a:p>
            <a:pPr>
              <a:lnSpc>
                <a:spcPct val="100000"/>
              </a:lnSpc>
              <a:buFont typeface="Liberation Serif"/>
              <a:buAutoNum type="arabicPeriod" startAt="4"/>
            </a:pP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 O sistema deverá registrar o internamente o contrato realizado.</a:t>
            </a:r>
            <a:endParaRPr dirty="0"/>
          </a:p>
          <a:p>
            <a:pPr>
              <a:lnSpc>
                <a:spcPct val="100000"/>
              </a:lnSpc>
              <a:buFont typeface="Liberation Serif"/>
              <a:buAutoNum type="arabicPeriod" startAt="4"/>
            </a:pP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 Uma mensagem de confirmação deverá ser apresentado para o operador do sistema.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67840" y="163800"/>
            <a:ext cx="8228160" cy="372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pt-BR" sz="2600" b="1" strike="noStrike">
                <a:solidFill>
                  <a:srgbClr val="000000"/>
                </a:solidFill>
                <a:latin typeface="Arial"/>
                <a:ea typeface="Arial"/>
              </a:rPr>
              <a:t>Fluxo Alternativo 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No item 4 do fluxo principal, caso o aluno que deverá participar não ter um cadastro uma opção deve ser apresentada para a realização do cadastro do mesmo.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O cadastro do aluno deverá ser realizado.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O fluxo principal reiniciará no item 4.</a:t>
            </a:r>
            <a:endParaRPr/>
          </a:p>
          <a:p>
            <a:pPr>
              <a:lnSpc>
                <a:spcPct val="100000"/>
              </a:lnSpc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267840" y="163800"/>
            <a:ext cx="8228160" cy="372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pt-BR" sz="2600" b="1" strike="noStrike">
                <a:solidFill>
                  <a:srgbClr val="000000"/>
                </a:solidFill>
                <a:latin typeface="Arial"/>
                <a:ea typeface="Arial"/>
              </a:rPr>
              <a:t>Fluxo Alternativo 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No item 8 do fluxo principal, caso ocorrer um erro no registro do contrato, uma mensagem de descrição do erro deverá ser exibida para o operador do sistema.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O fluxo principal reiniciará no item 1.</a:t>
            </a:r>
            <a:endParaRPr/>
          </a:p>
          <a:p>
            <a:pPr>
              <a:lnSpc>
                <a:spcPct val="100000"/>
              </a:lnSpc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457200" y="205920"/>
            <a:ext cx="8228160" cy="85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>
              <a:lnSpc>
                <a:spcPct val="100000"/>
              </a:lnSpc>
            </a:pPr>
            <a:r>
              <a:rPr lang="pt-BR" sz="3600" b="1" strike="noStrike">
                <a:solidFill>
                  <a:srgbClr val="000000"/>
                </a:solidFill>
                <a:latin typeface="Arial"/>
                <a:ea typeface="Arial"/>
              </a:rPr>
              <a:t>Caso de uso 2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457200" y="1200240"/>
            <a:ext cx="8228160" cy="372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r>
              <a:rPr lang="pt-BR" sz="2600" b="1" strike="noStrike">
                <a:solidFill>
                  <a:srgbClr val="000000"/>
                </a:solidFill>
                <a:latin typeface="Arial"/>
                <a:ea typeface="Arial"/>
              </a:rPr>
              <a:t>Descrição: </a:t>
            </a: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Acesso do aluno no estabelecimento.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pt-BR" sz="2600" b="1" strike="noStrike">
                <a:solidFill>
                  <a:srgbClr val="000000"/>
                </a:solidFill>
                <a:latin typeface="Arial"/>
                <a:ea typeface="Arial"/>
              </a:rPr>
              <a:t>Fluxo Principal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O ator deve posicionar o dedo da sua mão que foi cadastrada sua digital sobre o leitor biométrico para sua digital ser escaneada.</a:t>
            </a:r>
            <a:endParaRPr/>
          </a:p>
          <a:p>
            <a:pPr>
              <a:lnSpc>
                <a:spcPct val="100000"/>
              </a:lnSpc>
              <a:buFont typeface="Liberation Serif"/>
              <a:buAutoNum type="arabicPeriod"/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O sistema deverá verificar se a digital obtida do leitor biométrico está cadastrada.</a:t>
            </a:r>
            <a:endParaRPr/>
          </a:p>
          <a:p>
            <a:pPr>
              <a:lnSpc>
                <a:spcPct val="100000"/>
              </a:lnSpc>
            </a:pPr>
            <a:r>
              <a:rPr lang="pt-BR" sz="2600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88000" y="19800"/>
            <a:ext cx="8228160" cy="372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pt-BR" sz="2600" strike="noStrike" dirty="0" smtClean="0">
                <a:solidFill>
                  <a:srgbClr val="000000"/>
                </a:solidFill>
                <a:latin typeface="Arial"/>
                <a:ea typeface="Arial"/>
              </a:rPr>
              <a:t>O </a:t>
            </a: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sistema verificará se o cadastro do aluno está valido</a:t>
            </a:r>
            <a:r>
              <a:rPr lang="pt-BR" sz="2600" strike="noStrike" dirty="0" smtClean="0">
                <a:solidFill>
                  <a:srgbClr val="000000"/>
                </a:solidFill>
                <a:latin typeface="Arial"/>
                <a:ea typeface="Arial"/>
              </a:rPr>
              <a:t>.</a:t>
            </a:r>
          </a:p>
          <a:p>
            <a:pPr>
              <a:lnSpc>
                <a:spcPct val="100000"/>
              </a:lnSpc>
              <a:buFont typeface="Liberation Serif"/>
              <a:buAutoNum type="arabicPeriod" startAt="3"/>
            </a:pPr>
            <a:r>
              <a:rPr lang="pt-BR" sz="2600" strike="noStrike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O sistema irá cadastrar um acesso do aluno com a data e hora de entrada.</a:t>
            </a:r>
            <a:endParaRPr dirty="0"/>
          </a:p>
          <a:p>
            <a:pPr>
              <a:lnSpc>
                <a:spcPct val="100000"/>
              </a:lnSpc>
              <a:buFont typeface="Liberation Serif"/>
              <a:buAutoNum type="arabicPeriod" startAt="3"/>
            </a:pP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 A catraca deverá ser liberada para entrada do aluno.</a:t>
            </a:r>
            <a:endParaRPr dirty="0"/>
          </a:p>
          <a:p>
            <a:pPr>
              <a:lnSpc>
                <a:spcPct val="100000"/>
              </a:lnSpc>
              <a:buFont typeface="Liberation Serif"/>
              <a:buAutoNum type="arabicPeriod" startAt="3"/>
            </a:pP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 Na saída o item 1 e 2 do fluxo principal deverá ser repetido.</a:t>
            </a:r>
            <a:endParaRPr dirty="0"/>
          </a:p>
          <a:p>
            <a:pPr>
              <a:lnSpc>
                <a:spcPct val="100000"/>
              </a:lnSpc>
              <a:buFont typeface="Liberation Serif"/>
              <a:buAutoNum type="arabicPeriod" startAt="3"/>
            </a:pP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 O sistema deverá cadastrar a data e hora da saída do aluno.</a:t>
            </a:r>
            <a:endParaRPr dirty="0"/>
          </a:p>
          <a:p>
            <a:pPr>
              <a:lnSpc>
                <a:spcPct val="100000"/>
              </a:lnSpc>
              <a:buFont typeface="Liberation Serif"/>
              <a:buAutoNum type="arabicPeriod" startAt="3"/>
            </a:pPr>
            <a:r>
              <a:rPr lang="pt-BR" sz="2600" strike="noStrike" dirty="0">
                <a:solidFill>
                  <a:srgbClr val="000000"/>
                </a:solidFill>
                <a:latin typeface="Arial"/>
                <a:ea typeface="Arial"/>
              </a:rPr>
              <a:t> A catraca devera ser liberada para a saída do aluno.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657</Words>
  <Application>Microsoft Office PowerPoint</Application>
  <PresentationFormat>Apresentação na tela (16:9)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16</vt:i4>
      </vt:variant>
    </vt:vector>
  </HeadingPairs>
  <TitlesOfParts>
    <vt:vector size="25" baseType="lpstr">
      <vt:lpstr>Arial</vt:lpstr>
      <vt:lpstr>DejaVu Sans</vt:lpstr>
      <vt:lpstr>Liberation Serif</vt:lpstr>
      <vt:lpstr>StarSymbol</vt:lpstr>
      <vt:lpstr>Times New Roman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Cassiano das Neves</cp:lastModifiedBy>
  <cp:revision>11</cp:revision>
  <dcterms:modified xsi:type="dcterms:W3CDTF">2015-04-27T19:14:25Z</dcterms:modified>
</cp:coreProperties>
</file>