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6858000" cx="12192000"/>
  <p:notesSz cx="6858000" cy="9144000"/>
  <p:embeddedFontLst>
    <p:embeddedFont>
      <p:font typeface="Libre Baskerville"/>
      <p:regular r:id="rId7"/>
      <p:bold r:id="rId8"/>
      <p:italic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30">
          <p15:clr>
            <a:srgbClr val="A4A3A4"/>
          </p15:clr>
        </p15:guide>
        <p15:guide id="2" pos="2479">
          <p15:clr>
            <a:srgbClr val="A4A3A4"/>
          </p15:clr>
        </p15:guide>
        <p15:guide id="3" pos="5201">
          <p15:clr>
            <a:srgbClr val="A4A3A4"/>
          </p15:clr>
        </p15:guide>
        <p15:guide id="4" pos="166">
          <p15:clr>
            <a:srgbClr val="A4A3A4"/>
          </p15:clr>
        </p15:guide>
        <p15:guide id="5" pos="7514">
          <p15:clr>
            <a:srgbClr val="A4A3A4"/>
          </p15:clr>
        </p15:guide>
        <p15:guide id="6" orient="horz" pos="4156">
          <p15:clr>
            <a:srgbClr val="A4A3A4"/>
          </p15:clr>
        </p15:guide>
        <p15:guide id="7" orient="horz" pos="890">
          <p15:clr>
            <a:srgbClr val="A4A3A4"/>
          </p15:clr>
        </p15:guide>
        <p15:guide id="8" orient="horz" pos="550">
          <p15:clr>
            <a:srgbClr val="A4A3A4"/>
          </p15:clr>
        </p15:guide>
        <p15:guide id="9" pos="279">
          <p15:clr>
            <a:srgbClr val="A4A3A4"/>
          </p15:clr>
        </p15:guide>
        <p15:guide id="10" pos="2366">
          <p15:clr>
            <a:srgbClr val="A4A3A4"/>
          </p15:clr>
        </p15:guide>
        <p15:guide id="11" pos="2593">
          <p15:clr>
            <a:srgbClr val="A4A3A4"/>
          </p15:clr>
        </p15:guide>
        <p15:guide id="12" pos="5087">
          <p15:clr>
            <a:srgbClr val="A4A3A4"/>
          </p15:clr>
        </p15:guide>
        <p15:guide id="13" pos="5314">
          <p15:clr>
            <a:srgbClr val="A4A3A4"/>
          </p15:clr>
        </p15:guide>
        <p15:guide id="14" pos="7401">
          <p15:clr>
            <a:srgbClr val="A4A3A4"/>
          </p15:clr>
        </p15:guide>
        <p15:guide id="15" orient="horz" pos="11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30" orient="horz"/>
        <p:guide pos="2479"/>
        <p:guide pos="5201"/>
        <p:guide pos="166"/>
        <p:guide pos="7514"/>
        <p:guide pos="4156" orient="horz"/>
        <p:guide pos="890" orient="horz"/>
        <p:guide pos="550" orient="horz"/>
        <p:guide pos="279"/>
        <p:guide pos="2366"/>
        <p:guide pos="2593"/>
        <p:guide pos="5087"/>
        <p:guide pos="5314"/>
        <p:guide pos="7401"/>
        <p:guide pos="1139"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LibreBaskervill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LibreBaskerville-regular.fntdata"/><Relationship Id="rId8" Type="http://schemas.openxmlformats.org/officeDocument/2006/relationships/font" Target="fonts/LibreBaskervill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0" y="0"/>
            <a:ext cx="12192000" cy="74414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3"/>
          <p:cNvSpPr/>
          <p:nvPr/>
        </p:nvSpPr>
        <p:spPr>
          <a:xfrm>
            <a:off x="8439598" y="4919304"/>
            <a:ext cx="3311761" cy="32815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3"/>
          <p:cNvSpPr/>
          <p:nvPr/>
        </p:nvSpPr>
        <p:spPr>
          <a:xfrm>
            <a:off x="442912" y="3456903"/>
            <a:ext cx="3310257" cy="32815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TinyJAMBU Algorithm</a:t>
            </a:r>
            <a:endParaRPr b="0" i="0" sz="1800" u="none" cap="none" strike="noStrike">
              <a:solidFill>
                <a:schemeClr val="lt1"/>
              </a:solidFill>
              <a:latin typeface="Calibri"/>
              <a:ea typeface="Calibri"/>
              <a:cs typeface="Calibri"/>
              <a:sym typeface="Calibri"/>
            </a:endParaRPr>
          </a:p>
        </p:txBody>
      </p:sp>
      <p:sp>
        <p:nvSpPr>
          <p:cNvPr id="87" name="Google Shape;87;p13"/>
          <p:cNvSpPr txBox="1"/>
          <p:nvPr/>
        </p:nvSpPr>
        <p:spPr>
          <a:xfrm>
            <a:off x="2499050" y="251050"/>
            <a:ext cx="74520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lt1"/>
                </a:solidFill>
                <a:latin typeface="Libre Baskerville"/>
                <a:ea typeface="Libre Baskerville"/>
                <a:cs typeface="Libre Baskerville"/>
                <a:sym typeface="Libre Baskerville"/>
              </a:rPr>
              <a:t>TinyJAMBU: Implementation on FPGA with Verilog</a:t>
            </a:r>
            <a:endParaRPr/>
          </a:p>
        </p:txBody>
      </p:sp>
      <p:sp>
        <p:nvSpPr>
          <p:cNvPr id="88" name="Google Shape;88;p13"/>
          <p:cNvSpPr txBox="1"/>
          <p:nvPr/>
        </p:nvSpPr>
        <p:spPr>
          <a:xfrm>
            <a:off x="459094" y="899388"/>
            <a:ext cx="3294600" cy="369300"/>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1800" u="none" cap="none" strike="noStrike">
                <a:solidFill>
                  <a:schemeClr val="lt1"/>
                </a:solidFill>
                <a:latin typeface="Libre Baskerville"/>
                <a:ea typeface="Libre Baskerville"/>
                <a:cs typeface="Libre Baskerville"/>
                <a:sym typeface="Libre Baskerville"/>
              </a:rPr>
              <a:t>Abstract</a:t>
            </a:r>
            <a:endParaRPr/>
          </a:p>
        </p:txBody>
      </p:sp>
      <p:sp>
        <p:nvSpPr>
          <p:cNvPr id="89" name="Google Shape;89;p13"/>
          <p:cNvSpPr txBox="1"/>
          <p:nvPr/>
        </p:nvSpPr>
        <p:spPr>
          <a:xfrm>
            <a:off x="437848" y="3796925"/>
            <a:ext cx="32946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1800" u="none" cap="none" strike="noStrike">
                <a:solidFill>
                  <a:schemeClr val="lt1"/>
                </a:solidFill>
                <a:latin typeface="Libre Baskerville"/>
                <a:ea typeface="Libre Baskerville"/>
                <a:cs typeface="Libre Baskerville"/>
                <a:sym typeface="Libre Baskerville"/>
              </a:rPr>
              <a:t>Introduction </a:t>
            </a:r>
            <a:endParaRPr b="0" i="0" sz="1800" u="none" cap="none" strike="noStrike">
              <a:solidFill>
                <a:schemeClr val="lt1"/>
              </a:solidFill>
              <a:latin typeface="Libre Baskerville"/>
              <a:ea typeface="Libre Baskerville"/>
              <a:cs typeface="Libre Baskerville"/>
              <a:sym typeface="Libre Baskerville"/>
            </a:endParaRPr>
          </a:p>
        </p:txBody>
      </p:sp>
      <p:sp>
        <p:nvSpPr>
          <p:cNvPr id="90" name="Google Shape;90;p13"/>
          <p:cNvSpPr txBox="1"/>
          <p:nvPr/>
        </p:nvSpPr>
        <p:spPr>
          <a:xfrm>
            <a:off x="4099275" y="900975"/>
            <a:ext cx="3869100" cy="369300"/>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lt1"/>
                </a:solidFill>
                <a:latin typeface="Libre Baskerville"/>
                <a:ea typeface="Libre Baskerville"/>
                <a:cs typeface="Libre Baskerville"/>
                <a:sym typeface="Libre Baskerville"/>
              </a:rPr>
              <a:t>Design</a:t>
            </a:r>
            <a:endParaRPr/>
          </a:p>
        </p:txBody>
      </p:sp>
      <p:sp>
        <p:nvSpPr>
          <p:cNvPr id="91" name="Google Shape;91;p13"/>
          <p:cNvSpPr txBox="1"/>
          <p:nvPr/>
        </p:nvSpPr>
        <p:spPr>
          <a:xfrm>
            <a:off x="8516724" y="4898725"/>
            <a:ext cx="32946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1800" u="none" cap="none" strike="noStrike">
                <a:solidFill>
                  <a:schemeClr val="lt1"/>
                </a:solidFill>
                <a:latin typeface="Libre Baskerville"/>
                <a:ea typeface="Libre Baskerville"/>
                <a:cs typeface="Libre Baskerville"/>
                <a:sym typeface="Libre Baskerville"/>
              </a:rPr>
              <a:t>Conclusion</a:t>
            </a:r>
            <a:endParaRPr/>
          </a:p>
        </p:txBody>
      </p:sp>
      <p:sp>
        <p:nvSpPr>
          <p:cNvPr id="92" name="Google Shape;92;p13"/>
          <p:cNvSpPr txBox="1"/>
          <p:nvPr/>
        </p:nvSpPr>
        <p:spPr>
          <a:xfrm>
            <a:off x="467525" y="1313025"/>
            <a:ext cx="3294600" cy="2385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highlight>
                  <a:srgbClr val="FFFFFF"/>
                </a:highlight>
                <a:latin typeface="Times New Roman"/>
                <a:ea typeface="Times New Roman"/>
                <a:cs typeface="Times New Roman"/>
                <a:sym typeface="Times New Roman"/>
              </a:rPr>
              <a:t>With the increased need for data security, the need for stronger algorithms to encrypt data has also risen. One such model is TinyJAMBU, which is derived from JAMBU. The aim of this project is to translate the TinyJAMBU-128 algorithm into Verilog, to be used on a NEXYS A7 FPGA board. A single message is able to be encrypted using only a 128-bit key and 96-bit nonce. The primary design goals are to ensure that the algorithm is as optimized as possible, in cases where a key can be stored. Due to time constraints, only the initialization and encryption phases have been programmed</a:t>
            </a:r>
            <a:r>
              <a:rPr lang="en-IN" sz="900">
                <a:solidFill>
                  <a:schemeClr val="dk1"/>
                </a:solidFill>
                <a:highlight>
                  <a:srgbClr val="FFFFFF"/>
                </a:highlight>
                <a:latin typeface="Times New Roman"/>
                <a:ea typeface="Times New Roman"/>
                <a:cs typeface="Times New Roman"/>
                <a:sym typeface="Times New Roman"/>
              </a:rPr>
              <a:t>.  </a:t>
            </a:r>
            <a:endParaRPr sz="1300"/>
          </a:p>
          <a:p>
            <a:pPr indent="-114300" lvl="0" marL="171450" marR="0" rtl="0" algn="l">
              <a:spcBef>
                <a:spcPts val="0"/>
              </a:spcBef>
              <a:spcAft>
                <a:spcPts val="0"/>
              </a:spcAft>
              <a:buClr>
                <a:schemeClr val="dk1"/>
              </a:buClr>
              <a:buSzPts val="900"/>
              <a:buFont typeface="Arial"/>
              <a:buNone/>
            </a:pPr>
            <a:r>
              <a:t/>
            </a:r>
            <a:endParaRPr b="0" i="0" sz="800" u="none" cap="none" strike="noStrike">
              <a:solidFill>
                <a:srgbClr val="7F7F7F"/>
              </a:solidFill>
              <a:latin typeface="Arial"/>
              <a:ea typeface="Arial"/>
              <a:cs typeface="Arial"/>
              <a:sym typeface="Arial"/>
            </a:endParaRPr>
          </a:p>
          <a:p>
            <a:pPr indent="-107950" lvl="0" marL="171450" marR="0" rtl="0" algn="l">
              <a:spcBef>
                <a:spcPts val="0"/>
              </a:spcBef>
              <a:spcAft>
                <a:spcPts val="0"/>
              </a:spcAft>
              <a:buClr>
                <a:schemeClr val="dk1"/>
              </a:buClr>
              <a:buSzPts val="1000"/>
              <a:buFont typeface="Arial"/>
              <a:buNone/>
            </a:pPr>
            <a:r>
              <a:t/>
            </a:r>
            <a:endParaRPr b="0" i="0" sz="900" u="none" cap="none" strike="noStrike">
              <a:solidFill>
                <a:srgbClr val="7F7F7F"/>
              </a:solidFill>
              <a:latin typeface="Arial"/>
              <a:ea typeface="Arial"/>
              <a:cs typeface="Arial"/>
              <a:sym typeface="Arial"/>
            </a:endParaRPr>
          </a:p>
        </p:txBody>
      </p:sp>
      <p:sp>
        <p:nvSpPr>
          <p:cNvPr id="93" name="Google Shape;93;p13"/>
          <p:cNvSpPr txBox="1"/>
          <p:nvPr/>
        </p:nvSpPr>
        <p:spPr>
          <a:xfrm>
            <a:off x="8319324" y="1413800"/>
            <a:ext cx="3689400" cy="3848100"/>
          </a:xfrm>
          <a:prstGeom prst="rect">
            <a:avLst/>
          </a:prstGeom>
          <a:noFill/>
          <a:ln>
            <a:noFill/>
          </a:ln>
        </p:spPr>
        <p:txBody>
          <a:bodyPr anchorCtr="0" anchor="t" bIns="45700" lIns="91425" spcFirstLastPara="1" rIns="91425" wrap="square" tIns="45700">
            <a:spAutoFit/>
          </a:bodyPr>
          <a:lstStyle/>
          <a:p>
            <a:pPr indent="-304800" lvl="0" marL="457200" marR="0" rtl="0" algn="l">
              <a:spcBef>
                <a:spcPts val="0"/>
              </a:spcBef>
              <a:spcAft>
                <a:spcPts val="0"/>
              </a:spcAft>
              <a:buClr>
                <a:schemeClr val="dk1"/>
              </a:buClr>
              <a:buSzPts val="1200"/>
              <a:buFont typeface="Times New Roman"/>
              <a:buChar char="●"/>
            </a:pPr>
            <a:r>
              <a:rPr lang="en-IN" sz="1200">
                <a:solidFill>
                  <a:schemeClr val="dk1"/>
                </a:solidFill>
                <a:latin typeface="Times New Roman"/>
                <a:ea typeface="Times New Roman"/>
                <a:cs typeface="Times New Roman"/>
                <a:sym typeface="Times New Roman"/>
              </a:rPr>
              <a:t>From the </a:t>
            </a:r>
            <a:r>
              <a:rPr lang="en-IN" sz="1200">
                <a:solidFill>
                  <a:schemeClr val="dk1"/>
                </a:solidFill>
                <a:latin typeface="Times New Roman"/>
                <a:ea typeface="Times New Roman"/>
                <a:cs typeface="Times New Roman"/>
                <a:sym typeface="Times New Roman"/>
              </a:rPr>
              <a:t>research</a:t>
            </a:r>
            <a:r>
              <a:rPr lang="en-IN" sz="1200">
                <a:solidFill>
                  <a:schemeClr val="dk1"/>
                </a:solidFill>
                <a:latin typeface="Times New Roman"/>
                <a:ea typeface="Times New Roman"/>
                <a:cs typeface="Times New Roman"/>
                <a:sym typeface="Times New Roman"/>
              </a:rPr>
              <a:t> done by the team, an version of the algorithm written in C was found.</a:t>
            </a:r>
            <a:endParaRPr sz="1200">
              <a:solidFill>
                <a:schemeClr val="dk1"/>
              </a:solidFill>
              <a:latin typeface="Times New Roman"/>
              <a:ea typeface="Times New Roman"/>
              <a:cs typeface="Times New Roman"/>
              <a:sym typeface="Times New Roman"/>
            </a:endParaRPr>
          </a:p>
          <a:p>
            <a:pPr indent="-304800" lvl="0" marL="457200" marR="0" rtl="0" algn="l">
              <a:spcBef>
                <a:spcPts val="0"/>
              </a:spcBef>
              <a:spcAft>
                <a:spcPts val="0"/>
              </a:spcAft>
              <a:buClr>
                <a:schemeClr val="dk1"/>
              </a:buClr>
              <a:buSzPts val="1200"/>
              <a:buFont typeface="Times New Roman"/>
              <a:buChar char="●"/>
            </a:pPr>
            <a:r>
              <a:rPr lang="en-IN" sz="1200">
                <a:solidFill>
                  <a:schemeClr val="dk1"/>
                </a:solidFill>
                <a:latin typeface="Times New Roman"/>
                <a:ea typeface="Times New Roman"/>
                <a:cs typeface="Times New Roman"/>
                <a:sym typeface="Times New Roman"/>
              </a:rPr>
              <a:t>An attempt to write pseudocode from this was attempted, however there was confusion in the variation between the two syntaxes. </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200">
                <a:solidFill>
                  <a:schemeClr val="dk1"/>
                </a:solidFill>
                <a:latin typeface="Times New Roman"/>
                <a:ea typeface="Times New Roman"/>
                <a:cs typeface="Times New Roman"/>
                <a:sym typeface="Times New Roman"/>
              </a:rPr>
              <a:t>Although the group was </a:t>
            </a:r>
            <a:r>
              <a:rPr lang="en-IN" sz="1200">
                <a:solidFill>
                  <a:schemeClr val="dk1"/>
                </a:solidFill>
                <a:latin typeface="Times New Roman"/>
                <a:ea typeface="Times New Roman"/>
                <a:cs typeface="Times New Roman"/>
                <a:sym typeface="Times New Roman"/>
              </a:rPr>
              <a:t>unable</a:t>
            </a:r>
            <a:r>
              <a:rPr lang="en-IN" sz="1200">
                <a:solidFill>
                  <a:schemeClr val="dk1"/>
                </a:solidFill>
                <a:latin typeface="Times New Roman"/>
                <a:ea typeface="Times New Roman"/>
                <a:cs typeface="Times New Roman"/>
                <a:sym typeface="Times New Roman"/>
              </a:rPr>
              <a:t> to successfully complete the project, the following outline for the process was still developed:</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marR="0" rtl="0" algn="l">
              <a:spcBef>
                <a:spcPts val="0"/>
              </a:spcBef>
              <a:spcAft>
                <a:spcPts val="0"/>
              </a:spcAft>
              <a:buClr>
                <a:schemeClr val="dk1"/>
              </a:buClr>
              <a:buSzPts val="1200"/>
              <a:buFont typeface="Times New Roman"/>
              <a:buChar char="●"/>
            </a:pPr>
            <a:r>
              <a:rPr lang="en-IN" sz="1200">
                <a:solidFill>
                  <a:schemeClr val="dk1"/>
                </a:solidFill>
                <a:latin typeface="Times New Roman"/>
                <a:ea typeface="Times New Roman"/>
                <a:cs typeface="Times New Roman"/>
                <a:sym typeface="Times New Roman"/>
              </a:rPr>
              <a:t>After translating the found code to Verilog, UART would be implemented to allow for </a:t>
            </a:r>
            <a:r>
              <a:rPr lang="en-IN" sz="1200">
                <a:solidFill>
                  <a:schemeClr val="dk1"/>
                </a:solidFill>
                <a:latin typeface="Times New Roman"/>
                <a:ea typeface="Times New Roman"/>
                <a:cs typeface="Times New Roman"/>
                <a:sym typeface="Times New Roman"/>
              </a:rPr>
              <a:t>communication</a:t>
            </a:r>
            <a:r>
              <a:rPr lang="en-IN" sz="1200">
                <a:solidFill>
                  <a:schemeClr val="dk1"/>
                </a:solidFill>
                <a:latin typeface="Times New Roman"/>
                <a:ea typeface="Times New Roman"/>
                <a:cs typeface="Times New Roman"/>
                <a:sym typeface="Times New Roman"/>
              </a:rPr>
              <a:t> between the FPGA board and the computer</a:t>
            </a:r>
            <a:endParaRPr sz="1200">
              <a:solidFill>
                <a:schemeClr val="dk1"/>
              </a:solidFill>
              <a:latin typeface="Times New Roman"/>
              <a:ea typeface="Times New Roman"/>
              <a:cs typeface="Times New Roman"/>
              <a:sym typeface="Times New Roman"/>
            </a:endParaRPr>
          </a:p>
          <a:p>
            <a:pPr indent="-304800" lvl="0" marL="457200" marR="0" rtl="0" algn="l">
              <a:spcBef>
                <a:spcPts val="0"/>
              </a:spcBef>
              <a:spcAft>
                <a:spcPts val="0"/>
              </a:spcAft>
              <a:buClr>
                <a:schemeClr val="dk1"/>
              </a:buClr>
              <a:buSzPts val="1200"/>
              <a:buFont typeface="Times New Roman"/>
              <a:buChar char="●"/>
            </a:pPr>
            <a:r>
              <a:rPr lang="en-IN" sz="1200">
                <a:solidFill>
                  <a:schemeClr val="dk1"/>
                </a:solidFill>
                <a:latin typeface="Times New Roman"/>
                <a:ea typeface="Times New Roman"/>
                <a:cs typeface="Times New Roman"/>
                <a:sym typeface="Times New Roman"/>
              </a:rPr>
              <a:t>Testing would be conducted using a single message, where the output would be displayed on the computer to validate that the algorithm is functional</a:t>
            </a:r>
            <a:endParaRPr sz="1200">
              <a:solidFill>
                <a:schemeClr val="dk1"/>
              </a:solidFill>
              <a:latin typeface="Times New Roman"/>
              <a:ea typeface="Times New Roman"/>
              <a:cs typeface="Times New Roman"/>
              <a:sym typeface="Times New Roman"/>
            </a:endParaRPr>
          </a:p>
          <a:p>
            <a:pPr indent="-171450" lvl="0" marL="228600" marR="0" rtl="0" algn="l">
              <a:spcBef>
                <a:spcPts val="0"/>
              </a:spcBef>
              <a:spcAft>
                <a:spcPts val="0"/>
              </a:spcAft>
              <a:buClr>
                <a:schemeClr val="dk1"/>
              </a:buClr>
              <a:buSzPts val="900"/>
              <a:buFont typeface="Calibri"/>
              <a:buNone/>
            </a:pPr>
            <a:r>
              <a:t/>
            </a:r>
            <a:endParaRPr b="0" i="0" sz="900" u="none" cap="none" strike="noStrike">
              <a:solidFill>
                <a:srgbClr val="7F7F7F"/>
              </a:solidFill>
              <a:latin typeface="Arial"/>
              <a:ea typeface="Arial"/>
              <a:cs typeface="Arial"/>
              <a:sym typeface="Arial"/>
            </a:endParaRPr>
          </a:p>
          <a:p>
            <a:pPr indent="-171450" lvl="0" marL="228600" marR="0" rtl="0" algn="l">
              <a:spcBef>
                <a:spcPts val="0"/>
              </a:spcBef>
              <a:spcAft>
                <a:spcPts val="0"/>
              </a:spcAft>
              <a:buClr>
                <a:schemeClr val="dk1"/>
              </a:buClr>
              <a:buSzPts val="900"/>
              <a:buFont typeface="Calibri"/>
              <a:buNone/>
            </a:pPr>
            <a:r>
              <a:t/>
            </a:r>
            <a:endParaRPr b="0" i="0" sz="900" u="none" cap="none" strike="noStrike">
              <a:solidFill>
                <a:srgbClr val="7F7F7F"/>
              </a:solidFill>
              <a:latin typeface="Arial"/>
              <a:ea typeface="Arial"/>
              <a:cs typeface="Arial"/>
              <a:sym typeface="Arial"/>
            </a:endParaRPr>
          </a:p>
          <a:p>
            <a:pPr indent="-107950" lvl="0" marL="171450" marR="0" rtl="0" algn="l">
              <a:spcBef>
                <a:spcPts val="0"/>
              </a:spcBef>
              <a:spcAft>
                <a:spcPts val="0"/>
              </a:spcAft>
              <a:buClr>
                <a:schemeClr val="dk1"/>
              </a:buClr>
              <a:buSzPts val="1000"/>
              <a:buFont typeface="Arial"/>
              <a:buNone/>
            </a:pPr>
            <a:r>
              <a:t/>
            </a:r>
            <a:endParaRPr b="0" i="0" sz="1000" u="none" cap="none" strike="noStrike">
              <a:solidFill>
                <a:srgbClr val="7F7F7F"/>
              </a:solidFill>
              <a:latin typeface="Arial"/>
              <a:ea typeface="Arial"/>
              <a:cs typeface="Arial"/>
              <a:sym typeface="Arial"/>
            </a:endParaRPr>
          </a:p>
        </p:txBody>
      </p:sp>
      <p:sp>
        <p:nvSpPr>
          <p:cNvPr id="94" name="Google Shape;94;p13"/>
          <p:cNvSpPr txBox="1"/>
          <p:nvPr/>
        </p:nvSpPr>
        <p:spPr>
          <a:xfrm>
            <a:off x="4159262" y="1427093"/>
            <a:ext cx="38691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200">
                <a:solidFill>
                  <a:schemeClr val="dk1"/>
                </a:solidFill>
                <a:latin typeface="Times New Roman"/>
                <a:ea typeface="Times New Roman"/>
                <a:cs typeface="Times New Roman"/>
                <a:sym typeface="Times New Roman"/>
              </a:rPr>
              <a:t>The design of TinyJAMBU consisted of 5 main functions: state_update, initialization, process_ad, crypto_aead_encrypt, and crypto_aead_decrypt. Although, we disregarded the decryption portion.</a:t>
            </a:r>
            <a:endParaRPr sz="1200">
              <a:solidFill>
                <a:schemeClr val="dk1"/>
              </a:solidFill>
              <a:latin typeface="Times New Roman"/>
              <a:ea typeface="Times New Roman"/>
              <a:cs typeface="Times New Roman"/>
              <a:sym typeface="Times New Roman"/>
            </a:endParaRPr>
          </a:p>
        </p:txBody>
      </p:sp>
      <p:sp>
        <p:nvSpPr>
          <p:cNvPr id="95" name="Google Shape;95;p13"/>
          <p:cNvSpPr txBox="1"/>
          <p:nvPr/>
        </p:nvSpPr>
        <p:spPr>
          <a:xfrm>
            <a:off x="8439636" y="5268037"/>
            <a:ext cx="3311700" cy="1569900"/>
          </a:xfrm>
          <a:prstGeom prst="rect">
            <a:avLst/>
          </a:prstGeom>
          <a:noFill/>
          <a:ln>
            <a:noFill/>
          </a:ln>
        </p:spPr>
        <p:txBody>
          <a:bodyPr anchorCtr="0" anchor="t" bIns="45700" lIns="91425" spcFirstLastPara="1" rIns="91425" wrap="square" tIns="45700">
            <a:spAutoFit/>
          </a:bodyPr>
          <a:lstStyle/>
          <a:p>
            <a:pPr indent="-304800" lvl="0" marL="457200" marR="0" rtl="0" algn="l">
              <a:spcBef>
                <a:spcPts val="0"/>
              </a:spcBef>
              <a:spcAft>
                <a:spcPts val="0"/>
              </a:spcAft>
              <a:buClr>
                <a:schemeClr val="dk1"/>
              </a:buClr>
              <a:buSzPts val="1200"/>
              <a:buFont typeface="Times New Roman"/>
              <a:buChar char="●"/>
            </a:pPr>
            <a:r>
              <a:rPr lang="en-IN" sz="1200">
                <a:solidFill>
                  <a:schemeClr val="dk1"/>
                </a:solidFill>
                <a:latin typeface="Times New Roman"/>
                <a:ea typeface="Times New Roman"/>
                <a:cs typeface="Times New Roman"/>
                <a:sym typeface="Times New Roman"/>
              </a:rPr>
              <a:t>The group was unable to fully translate the algorithm into Verilog</a:t>
            </a:r>
            <a:endParaRPr sz="1200">
              <a:solidFill>
                <a:schemeClr val="dk1"/>
              </a:solidFill>
              <a:latin typeface="Times New Roman"/>
              <a:ea typeface="Times New Roman"/>
              <a:cs typeface="Times New Roman"/>
              <a:sym typeface="Times New Roman"/>
            </a:endParaRPr>
          </a:p>
          <a:p>
            <a:pPr indent="-304800" lvl="1" marL="914400" marR="0" rtl="0" algn="l">
              <a:spcBef>
                <a:spcPts val="0"/>
              </a:spcBef>
              <a:spcAft>
                <a:spcPts val="0"/>
              </a:spcAft>
              <a:buClr>
                <a:schemeClr val="dk1"/>
              </a:buClr>
              <a:buSzPts val="1200"/>
              <a:buFont typeface="Times New Roman"/>
              <a:buChar char="○"/>
            </a:pPr>
            <a:r>
              <a:rPr lang="en-IN" sz="1200">
                <a:solidFill>
                  <a:schemeClr val="dk1"/>
                </a:solidFill>
                <a:latin typeface="Times New Roman"/>
                <a:ea typeface="Times New Roman"/>
                <a:cs typeface="Times New Roman"/>
                <a:sym typeface="Times New Roman"/>
              </a:rPr>
              <a:t>Due to this, unable to interface with UART</a:t>
            </a:r>
            <a:endParaRPr sz="1200">
              <a:solidFill>
                <a:schemeClr val="dk1"/>
              </a:solidFill>
              <a:latin typeface="Times New Roman"/>
              <a:ea typeface="Times New Roman"/>
              <a:cs typeface="Times New Roman"/>
              <a:sym typeface="Times New Roman"/>
            </a:endParaRPr>
          </a:p>
          <a:p>
            <a:pPr indent="-304800" lvl="0" marL="457200" marR="0" rtl="0" algn="l">
              <a:spcBef>
                <a:spcPts val="0"/>
              </a:spcBef>
              <a:spcAft>
                <a:spcPts val="0"/>
              </a:spcAft>
              <a:buClr>
                <a:schemeClr val="dk1"/>
              </a:buClr>
              <a:buSzPts val="1200"/>
              <a:buFont typeface="Times New Roman"/>
              <a:buChar char="●"/>
            </a:pPr>
            <a:r>
              <a:rPr lang="en-IN" sz="1200">
                <a:solidFill>
                  <a:schemeClr val="dk1"/>
                </a:solidFill>
                <a:latin typeface="Times New Roman"/>
                <a:ea typeface="Times New Roman"/>
                <a:cs typeface="Times New Roman"/>
                <a:sym typeface="Times New Roman"/>
              </a:rPr>
              <a:t>Nonetheless, the team was able to get a better idea of how encryption functions, as well as have an idea of how TinyJAMBU is meant to be executed</a:t>
            </a:r>
            <a:endParaRPr sz="1200">
              <a:solidFill>
                <a:schemeClr val="dk1"/>
              </a:solidFill>
              <a:latin typeface="Times New Roman"/>
              <a:ea typeface="Times New Roman"/>
              <a:cs typeface="Times New Roman"/>
              <a:sym typeface="Times New Roman"/>
            </a:endParaRPr>
          </a:p>
        </p:txBody>
      </p:sp>
      <p:cxnSp>
        <p:nvCxnSpPr>
          <p:cNvPr id="96" name="Google Shape;96;p13"/>
          <p:cNvCxnSpPr/>
          <p:nvPr/>
        </p:nvCxnSpPr>
        <p:spPr>
          <a:xfrm>
            <a:off x="3935413" y="880582"/>
            <a:ext cx="0" cy="5717100"/>
          </a:xfrm>
          <a:prstGeom prst="straightConnector1">
            <a:avLst/>
          </a:prstGeom>
          <a:noFill/>
          <a:ln cap="flat" cmpd="sng" w="9525">
            <a:solidFill>
              <a:schemeClr val="accent1"/>
            </a:solidFill>
            <a:prstDash val="solid"/>
            <a:miter lim="800000"/>
            <a:headEnd len="sm" w="sm" type="none"/>
            <a:tailEnd len="sm" w="sm" type="none"/>
          </a:ln>
        </p:spPr>
      </p:cxnSp>
      <p:cxnSp>
        <p:nvCxnSpPr>
          <p:cNvPr id="97" name="Google Shape;97;p13"/>
          <p:cNvCxnSpPr/>
          <p:nvPr/>
        </p:nvCxnSpPr>
        <p:spPr>
          <a:xfrm>
            <a:off x="8264257" y="880582"/>
            <a:ext cx="0" cy="5717068"/>
          </a:xfrm>
          <a:prstGeom prst="straightConnector1">
            <a:avLst/>
          </a:prstGeom>
          <a:noFill/>
          <a:ln cap="flat" cmpd="sng" w="9525">
            <a:solidFill>
              <a:schemeClr val="accent1"/>
            </a:solidFill>
            <a:prstDash val="solid"/>
            <a:miter lim="800000"/>
            <a:headEnd len="sm" w="sm" type="none"/>
            <a:tailEnd len="sm" w="sm" type="none"/>
          </a:ln>
        </p:spPr>
      </p:cxnSp>
      <p:sp>
        <p:nvSpPr>
          <p:cNvPr id="98" name="Google Shape;98;p13"/>
          <p:cNvSpPr txBox="1"/>
          <p:nvPr/>
        </p:nvSpPr>
        <p:spPr>
          <a:xfrm>
            <a:off x="451975" y="3959675"/>
            <a:ext cx="3239400" cy="2462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highlight>
                  <a:srgbClr val="FFFFFF"/>
                </a:highlight>
                <a:latin typeface="Times New Roman"/>
                <a:ea typeface="Times New Roman"/>
                <a:cs typeface="Times New Roman"/>
                <a:sym typeface="Times New Roman"/>
              </a:rPr>
              <a:t>128bit keyed permutation with 32bit message block</a:t>
            </a:r>
            <a:endParaRPr sz="11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t/>
            </a:r>
            <a:endParaRPr sz="11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rPr lang="en-IN" sz="1100">
                <a:solidFill>
                  <a:schemeClr val="dk1"/>
                </a:solidFill>
                <a:highlight>
                  <a:srgbClr val="FFFFFF"/>
                </a:highlight>
                <a:latin typeface="Times New Roman"/>
                <a:ea typeface="Times New Roman"/>
                <a:cs typeface="Times New Roman"/>
                <a:sym typeface="Times New Roman"/>
              </a:rPr>
              <a:t>In the initialization block the key and nonce are set up </a:t>
            </a:r>
            <a:endParaRPr sz="1100">
              <a:solidFill>
                <a:schemeClr val="dk1"/>
              </a:solidFill>
              <a:highlight>
                <a:srgbClr val="FFFFFF"/>
              </a:highlight>
              <a:latin typeface="Times New Roman"/>
              <a:ea typeface="Times New Roman"/>
              <a:cs typeface="Times New Roman"/>
              <a:sym typeface="Times New Roman"/>
            </a:endParaRPr>
          </a:p>
          <a:p>
            <a:pPr indent="-298450" lvl="0" marL="457200" marR="0" rtl="0" algn="l">
              <a:spcBef>
                <a:spcPts val="0"/>
              </a:spcBef>
              <a:spcAft>
                <a:spcPts val="0"/>
              </a:spcAft>
              <a:buClr>
                <a:schemeClr val="dk1"/>
              </a:buClr>
              <a:buSzPts val="1100"/>
              <a:buFont typeface="Times New Roman"/>
              <a:buChar char="-"/>
            </a:pPr>
            <a:r>
              <a:rPr lang="en-IN" sz="1100">
                <a:solidFill>
                  <a:schemeClr val="dk1"/>
                </a:solidFill>
                <a:highlight>
                  <a:srgbClr val="FFFFFF"/>
                </a:highlight>
                <a:latin typeface="Times New Roman"/>
                <a:ea typeface="Times New Roman"/>
                <a:cs typeface="Times New Roman"/>
                <a:sym typeface="Times New Roman"/>
              </a:rPr>
              <a:t>Key setup: state is set to zero and then updated using permutation</a:t>
            </a:r>
            <a:endParaRPr sz="1100">
              <a:solidFill>
                <a:schemeClr val="dk1"/>
              </a:solidFill>
              <a:highlight>
                <a:srgbClr val="FFFFFF"/>
              </a:highlight>
              <a:latin typeface="Times New Roman"/>
              <a:ea typeface="Times New Roman"/>
              <a:cs typeface="Times New Roman"/>
              <a:sym typeface="Times New Roman"/>
            </a:endParaRPr>
          </a:p>
          <a:p>
            <a:pPr indent="-298450" lvl="0" marL="457200" marR="0" rtl="0" algn="l">
              <a:spcBef>
                <a:spcPts val="0"/>
              </a:spcBef>
              <a:spcAft>
                <a:spcPts val="0"/>
              </a:spcAft>
              <a:buClr>
                <a:schemeClr val="dk1"/>
              </a:buClr>
              <a:buSzPts val="1100"/>
              <a:buFont typeface="Times New Roman"/>
              <a:buChar char="-"/>
            </a:pPr>
            <a:r>
              <a:rPr lang="en-IN" sz="1100">
                <a:solidFill>
                  <a:schemeClr val="dk1"/>
                </a:solidFill>
                <a:highlight>
                  <a:srgbClr val="FFFFFF"/>
                </a:highlight>
                <a:latin typeface="Times New Roman"/>
                <a:ea typeface="Times New Roman"/>
                <a:cs typeface="Times New Roman"/>
                <a:sym typeface="Times New Roman"/>
              </a:rPr>
              <a:t>Nonce setup by XORing framebits with state and then the state is updated using a </a:t>
            </a:r>
            <a:r>
              <a:rPr lang="en-IN" sz="1100">
                <a:solidFill>
                  <a:schemeClr val="dk1"/>
                </a:solidFill>
                <a:highlight>
                  <a:srgbClr val="FFFFFF"/>
                </a:highlight>
                <a:latin typeface="Times New Roman"/>
                <a:ea typeface="Times New Roman"/>
                <a:cs typeface="Times New Roman"/>
                <a:sym typeface="Times New Roman"/>
              </a:rPr>
              <a:t>permutation</a:t>
            </a:r>
            <a:r>
              <a:rPr lang="en-IN" sz="1100">
                <a:solidFill>
                  <a:schemeClr val="dk1"/>
                </a:solidFill>
                <a:highlight>
                  <a:srgbClr val="FFFFFF"/>
                </a:highlight>
                <a:latin typeface="Times New Roman"/>
                <a:ea typeface="Times New Roman"/>
                <a:cs typeface="Times New Roman"/>
                <a:sym typeface="Times New Roman"/>
              </a:rPr>
              <a:t> of 640 and finally the nonce is XORed with state again.</a:t>
            </a:r>
            <a:endParaRPr sz="11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rPr lang="en-IN" sz="1100">
                <a:solidFill>
                  <a:schemeClr val="dk1"/>
                </a:solidFill>
                <a:highlight>
                  <a:srgbClr val="FFFFFF"/>
                </a:highlight>
                <a:latin typeface="Times New Roman"/>
                <a:ea typeface="Times New Roman"/>
                <a:cs typeface="Times New Roman"/>
                <a:sym typeface="Times New Roman"/>
              </a:rPr>
              <a:t>Next to process the associated data we use a nearly identical process as that of setting up the nonce,</a:t>
            </a:r>
            <a:endParaRPr sz="11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t/>
            </a:r>
            <a:endParaRPr sz="1100">
              <a:solidFill>
                <a:schemeClr val="dk1"/>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rPr lang="en-IN" sz="1100">
                <a:solidFill>
                  <a:schemeClr val="dk1"/>
                </a:solidFill>
                <a:highlight>
                  <a:srgbClr val="FFFFFF"/>
                </a:highlight>
                <a:latin typeface="Times New Roman"/>
                <a:ea typeface="Times New Roman"/>
                <a:cs typeface="Times New Roman"/>
                <a:sym typeface="Times New Roman"/>
              </a:rPr>
              <a:t>Lastly, we use the same similar process again to encrypt the plain text and generate the ciphertext</a:t>
            </a:r>
            <a:endParaRPr sz="1100">
              <a:solidFill>
                <a:schemeClr val="dk1"/>
              </a:solidFill>
              <a:highlight>
                <a:srgbClr val="FFFFFF"/>
              </a:highlight>
              <a:latin typeface="Times New Roman"/>
              <a:ea typeface="Times New Roman"/>
              <a:cs typeface="Times New Roman"/>
              <a:sym typeface="Times New Roman"/>
            </a:endParaRPr>
          </a:p>
        </p:txBody>
      </p:sp>
      <p:sp>
        <p:nvSpPr>
          <p:cNvPr id="99" name="Google Shape;99;p13"/>
          <p:cNvSpPr txBox="1"/>
          <p:nvPr/>
        </p:nvSpPr>
        <p:spPr>
          <a:xfrm>
            <a:off x="8457831" y="894313"/>
            <a:ext cx="3294600" cy="369300"/>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lt1"/>
                </a:solidFill>
                <a:latin typeface="Libre Baskerville"/>
                <a:ea typeface="Libre Baskerville"/>
                <a:cs typeface="Libre Baskerville"/>
                <a:sym typeface="Libre Baskerville"/>
              </a:rPr>
              <a:t>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