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1"/>
  </p:notesMasterIdLst>
  <p:sldIdLst>
    <p:sldId id="256" r:id="rId2"/>
    <p:sldId id="274" r:id="rId3"/>
    <p:sldId id="278" r:id="rId4"/>
    <p:sldId id="277" r:id="rId5"/>
    <p:sldId id="276" r:id="rId6"/>
    <p:sldId id="281" r:id="rId7"/>
    <p:sldId id="280" r:id="rId8"/>
    <p:sldId id="279" r:id="rId9"/>
    <p:sldId id="284" r:id="rId10"/>
    <p:sldId id="283" r:id="rId11"/>
    <p:sldId id="285" r:id="rId12"/>
    <p:sldId id="286" r:id="rId13"/>
    <p:sldId id="288" r:id="rId14"/>
    <p:sldId id="292" r:id="rId15"/>
    <p:sldId id="289" r:id="rId16"/>
    <p:sldId id="290" r:id="rId17"/>
    <p:sldId id="291" r:id="rId18"/>
    <p:sldId id="287" r:id="rId19"/>
    <p:sldId id="29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DF76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8693" autoAdjust="0"/>
  </p:normalViewPr>
  <p:slideViewPr>
    <p:cSldViewPr snapToGrid="0">
      <p:cViewPr varScale="1">
        <p:scale>
          <a:sx n="66" d="100"/>
          <a:sy n="66" d="100"/>
        </p:scale>
        <p:origin x="950" y="58"/>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83875-F153-4578-832D-011B16BA45BF}" type="datetimeFigureOut">
              <a:rPr lang="en-US" smtClean="0"/>
              <a:t>7/26/2021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1A5A7-7E00-476F-BBE3-11069FB531FA}" type="slidenum">
              <a:rPr lang="en-US" smtClean="0"/>
              <a:t>‹#›</a:t>
            </a:fld>
            <a:endParaRPr lang="en-US"/>
          </a:p>
        </p:txBody>
      </p:sp>
    </p:spTree>
    <p:extLst>
      <p:ext uri="{BB962C8B-B14F-4D97-AF65-F5344CB8AC3E}">
        <p14:creationId xmlns:p14="http://schemas.microsoft.com/office/powerpoint/2010/main" val="1568913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presentation on some of the work I have done during this past summer co-op with Dr Day. I designed built and tested several scale model electrodynamic bearings for use in a ventricular assist device, heart pump. I will go over general concepts and Then I will talk about design considerations and </a:t>
            </a:r>
            <a:r>
              <a:rPr lang="en-US" dirty="0" err="1"/>
              <a:t>experimential</a:t>
            </a:r>
            <a:r>
              <a:rPr lang="en-US" dirty="0"/>
              <a:t> validation of the bearings. </a:t>
            </a:r>
          </a:p>
          <a:p>
            <a:endParaRPr lang="en-US" dirty="0"/>
          </a:p>
        </p:txBody>
      </p:sp>
      <p:sp>
        <p:nvSpPr>
          <p:cNvPr id="4" name="Slide Number Placeholder 3"/>
          <p:cNvSpPr>
            <a:spLocks noGrp="1"/>
          </p:cNvSpPr>
          <p:nvPr>
            <p:ph type="sldNum" sz="quarter" idx="5"/>
          </p:nvPr>
        </p:nvSpPr>
        <p:spPr/>
        <p:txBody>
          <a:bodyPr/>
          <a:lstStyle/>
          <a:p>
            <a:fld id="{9771A5A7-7E00-476F-BBE3-11069FB531FA}" type="slidenum">
              <a:rPr lang="en-US" smtClean="0"/>
              <a:t>1</a:t>
            </a:fld>
            <a:endParaRPr lang="en-US"/>
          </a:p>
        </p:txBody>
      </p:sp>
    </p:spTree>
    <p:extLst>
      <p:ext uri="{BB962C8B-B14F-4D97-AF65-F5344CB8AC3E}">
        <p14:creationId xmlns:p14="http://schemas.microsoft.com/office/powerpoint/2010/main" val="3936235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heteropolar , diametrically wound coils, 2 phases in stator 3 in rotor. </a:t>
            </a:r>
          </a:p>
          <a:p>
            <a:pPr rtl="0">
              <a:spcBef>
                <a:spcPts val="0"/>
              </a:spcBef>
              <a:spcAft>
                <a:spcPts val="0"/>
              </a:spcAft>
            </a:pPr>
            <a:r>
              <a:rPr lang="en-US" sz="1800" b="0" i="0" u="none" strike="noStrike" dirty="0">
                <a:solidFill>
                  <a:srgbClr val="000000"/>
                </a:solidFill>
                <a:effectLst/>
                <a:latin typeface="Calibri" panose="020F0502020204030204" pitchFamily="34" charset="0"/>
              </a:rPr>
              <a:t>Tightly wound coil, </a:t>
            </a:r>
            <a:r>
              <a:rPr lang="en-US" sz="1800" b="0" i="0" u="none" strike="noStrike" dirty="0" err="1">
                <a:solidFill>
                  <a:srgbClr val="000000"/>
                </a:solidFill>
                <a:effectLst/>
                <a:latin typeface="Calibri" panose="020F0502020204030204" pitchFamily="34" charset="0"/>
              </a:rPr>
              <a:t>thickenss</a:t>
            </a:r>
            <a:r>
              <a:rPr lang="en-US" sz="1800" b="0" i="0" u="none" strike="noStrike" dirty="0">
                <a:solidFill>
                  <a:srgbClr val="000000"/>
                </a:solidFill>
                <a:effectLst/>
                <a:latin typeface="Calibri" panose="020F0502020204030204" pitchFamily="34" charset="0"/>
              </a:rPr>
              <a:t> should be greater than 1 skin depth due to air volume inherent to coil.</a:t>
            </a:r>
            <a:endParaRPr lang="en-US" sz="280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Noise levels from rotor have higher amplitude than the resultant forces, the noise is due to rotor imbalances inherent in a hand wound rotor, and low forces are because the magnetic cross section is smaller than it should be, and volume of copper is much less than 1 skin depth. </a:t>
            </a:r>
            <a:endParaRPr lang="en-US" sz="2800" dirty="0">
              <a:effectLst/>
            </a:endParaRPr>
          </a:p>
          <a:p>
            <a:endParaRPr lang="en-US" dirty="0"/>
          </a:p>
        </p:txBody>
      </p:sp>
      <p:sp>
        <p:nvSpPr>
          <p:cNvPr id="4" name="Slide Number Placeholder 3"/>
          <p:cNvSpPr>
            <a:spLocks noGrp="1"/>
          </p:cNvSpPr>
          <p:nvPr>
            <p:ph type="sldNum" sz="quarter" idx="5"/>
          </p:nvPr>
        </p:nvSpPr>
        <p:spPr/>
        <p:txBody>
          <a:bodyPr/>
          <a:lstStyle/>
          <a:p>
            <a:fld id="{9771A5A7-7E00-476F-BBE3-11069FB531FA}" type="slidenum">
              <a:rPr lang="en-US" smtClean="0"/>
              <a:t>12</a:t>
            </a:fld>
            <a:endParaRPr lang="en-US"/>
          </a:p>
        </p:txBody>
      </p:sp>
    </p:spTree>
    <p:extLst>
      <p:ext uri="{BB962C8B-B14F-4D97-AF65-F5344CB8AC3E}">
        <p14:creationId xmlns:p14="http://schemas.microsoft.com/office/powerpoint/2010/main" val="1933315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heteropolar , diametrically wound coils, 2 phases in stator 3 in rotor. </a:t>
            </a:r>
            <a:endParaRPr lang="en-US" sz="280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Noise levels from rotor have higher amplitude than the resultant forces, the noise is due to rotor imbalances inherent in a hand wound rotor, and low forces are because the magnetic cross section is smaller than it should be, and volume of copper is much less than 1 skin depth. </a:t>
            </a:r>
            <a:endParaRPr lang="en-US" sz="2800" dirty="0">
              <a:effectLst/>
            </a:endParaRPr>
          </a:p>
          <a:p>
            <a:endParaRPr lang="en-US" dirty="0"/>
          </a:p>
        </p:txBody>
      </p:sp>
      <p:sp>
        <p:nvSpPr>
          <p:cNvPr id="4" name="Slide Number Placeholder 3"/>
          <p:cNvSpPr>
            <a:spLocks noGrp="1"/>
          </p:cNvSpPr>
          <p:nvPr>
            <p:ph type="sldNum" sz="quarter" idx="5"/>
          </p:nvPr>
        </p:nvSpPr>
        <p:spPr/>
        <p:txBody>
          <a:bodyPr/>
          <a:lstStyle/>
          <a:p>
            <a:fld id="{9771A5A7-7E00-476F-BBE3-11069FB531FA}" type="slidenum">
              <a:rPr lang="en-US" smtClean="0"/>
              <a:t>13</a:t>
            </a:fld>
            <a:endParaRPr lang="en-US"/>
          </a:p>
        </p:txBody>
      </p:sp>
    </p:spTree>
    <p:extLst>
      <p:ext uri="{BB962C8B-B14F-4D97-AF65-F5344CB8AC3E}">
        <p14:creationId xmlns:p14="http://schemas.microsoft.com/office/powerpoint/2010/main" val="1451342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heteropolar , diametrically wound coils, 2 phases in stator 3 in rotor. </a:t>
            </a:r>
            <a:endParaRPr lang="en-US" sz="280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Noise levels from rotor have higher amplitude than the resultant forces, the noise is due to rotor imbalances inherent in a hand wound rotor, and low forces are because the magnetic cross section is smaller than it should be, and volume of copper is much less than 1 skin depth. </a:t>
            </a:r>
          </a:p>
          <a:p>
            <a:pPr rtl="0">
              <a:spcBef>
                <a:spcPts val="0"/>
              </a:spcBef>
              <a:spcAft>
                <a:spcPts val="0"/>
              </a:spcAft>
            </a:pPr>
            <a:endParaRPr lang="en-US" sz="1800" b="0" i="0" u="none" strike="noStrike" dirty="0">
              <a:solidFill>
                <a:srgbClr val="000000"/>
              </a:solidFill>
              <a:effectLst/>
              <a:latin typeface="Calibri" panose="020F0502020204030204" pitchFamily="34" charset="0"/>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Goal of heteropolar bearing was increase stiffness at low speeds, due to more rapidly changing magnetic field induced in copper. </a:t>
            </a:r>
          </a:p>
          <a:p>
            <a:pPr rtl="0">
              <a:spcBef>
                <a:spcPts val="0"/>
              </a:spcBef>
              <a:spcAft>
                <a:spcPts val="0"/>
              </a:spcAft>
            </a:pPr>
            <a:endParaRPr lang="en-US" sz="2800" b="1" dirty="0">
              <a:effectLst/>
            </a:endParaRPr>
          </a:p>
          <a:p>
            <a:r>
              <a:rPr lang="en-US" sz="1800" b="0" i="0" u="none" strike="noStrike" dirty="0">
                <a:solidFill>
                  <a:srgbClr val="000000"/>
                </a:solidFill>
                <a:effectLst/>
                <a:latin typeface="Calibri" panose="020F0502020204030204" pitchFamily="34" charset="0"/>
              </a:rPr>
              <a:t>Next steps have been to the goal of increasing stiffness at low speeds, to do this </a:t>
            </a:r>
            <a:r>
              <a:rPr lang="en-US" sz="1800" b="0" i="0" u="none" strike="noStrike" dirty="0" err="1">
                <a:solidFill>
                  <a:srgbClr val="000000"/>
                </a:solidFill>
                <a:effectLst/>
                <a:latin typeface="Calibri" panose="020F0502020204030204" pitchFamily="34" charset="0"/>
              </a:rPr>
              <a:t>i</a:t>
            </a:r>
            <a:r>
              <a:rPr lang="en-US" sz="1800" b="0" i="0" u="none" strike="noStrike" dirty="0">
                <a:solidFill>
                  <a:srgbClr val="000000"/>
                </a:solidFill>
                <a:effectLst/>
                <a:latin typeface="Calibri" panose="020F0502020204030204" pitchFamily="34" charset="0"/>
              </a:rPr>
              <a:t> could reduce resistivity of the rotor material, or increase the rate of change of magnetic flux in the conductor. the former is impractical as cryogenic superconductive materials would not go well in ones chest, I have started experiments in heteropolar bearings. Which are composed of many alternating magnetic poles. </a:t>
            </a:r>
            <a:endParaRPr lang="en-US" dirty="0"/>
          </a:p>
        </p:txBody>
      </p:sp>
      <p:sp>
        <p:nvSpPr>
          <p:cNvPr id="4" name="Slide Number Placeholder 3"/>
          <p:cNvSpPr>
            <a:spLocks noGrp="1"/>
          </p:cNvSpPr>
          <p:nvPr>
            <p:ph type="sldNum" sz="quarter" idx="5"/>
          </p:nvPr>
        </p:nvSpPr>
        <p:spPr/>
        <p:txBody>
          <a:bodyPr/>
          <a:lstStyle/>
          <a:p>
            <a:fld id="{9771A5A7-7E00-476F-BBE3-11069FB531FA}" type="slidenum">
              <a:rPr lang="en-US" smtClean="0"/>
              <a:t>14</a:t>
            </a:fld>
            <a:endParaRPr lang="en-US"/>
          </a:p>
        </p:txBody>
      </p:sp>
    </p:spTree>
    <p:extLst>
      <p:ext uri="{BB962C8B-B14F-4D97-AF65-F5344CB8AC3E}">
        <p14:creationId xmlns:p14="http://schemas.microsoft.com/office/powerpoint/2010/main" val="2645979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heteropolar , diametrically wound coils, 2 phases in stator 3 in rotor. </a:t>
            </a:r>
            <a:endParaRPr lang="en-US" sz="280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Noise levels from rotor have higher amplitude than the resultant forces, the noise is due to rotor imbalances inherent in a hand wound rotor, and low forces are because the magnetic cross section is smaller than it should be, and volume of copper is much less than 1 skin depth. </a:t>
            </a:r>
            <a:endParaRPr lang="en-US" sz="2800" dirty="0">
              <a:effectLst/>
            </a:endParaRPr>
          </a:p>
          <a:p>
            <a:endParaRPr lang="en-US" dirty="0"/>
          </a:p>
        </p:txBody>
      </p:sp>
      <p:sp>
        <p:nvSpPr>
          <p:cNvPr id="4" name="Slide Number Placeholder 3"/>
          <p:cNvSpPr>
            <a:spLocks noGrp="1"/>
          </p:cNvSpPr>
          <p:nvPr>
            <p:ph type="sldNum" sz="quarter" idx="5"/>
          </p:nvPr>
        </p:nvSpPr>
        <p:spPr/>
        <p:txBody>
          <a:bodyPr/>
          <a:lstStyle/>
          <a:p>
            <a:fld id="{9771A5A7-7E00-476F-BBE3-11069FB531FA}" type="slidenum">
              <a:rPr lang="en-US" smtClean="0"/>
              <a:t>15</a:t>
            </a:fld>
            <a:endParaRPr lang="en-US"/>
          </a:p>
        </p:txBody>
      </p:sp>
    </p:spTree>
    <p:extLst>
      <p:ext uri="{BB962C8B-B14F-4D97-AF65-F5344CB8AC3E}">
        <p14:creationId xmlns:p14="http://schemas.microsoft.com/office/powerpoint/2010/main" val="2523748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heteropolar , diametrically wound coils, 2 phases in stator 3 in rotor. </a:t>
            </a:r>
            <a:endParaRPr lang="en-US" sz="280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Noise levels from rotor have higher amplitude than the resultant forces, the noise is due to rotor imbalances inherent in a hand wound rotor, and low forces are because the magnetic cross section is smaller than it should be, and volume of copper is much less than 1 skin depth. </a:t>
            </a:r>
            <a:endParaRPr lang="en-US" sz="2800" dirty="0">
              <a:effectLst/>
            </a:endParaRPr>
          </a:p>
          <a:p>
            <a:endParaRPr lang="en-US" dirty="0"/>
          </a:p>
        </p:txBody>
      </p:sp>
      <p:sp>
        <p:nvSpPr>
          <p:cNvPr id="4" name="Slide Number Placeholder 3"/>
          <p:cNvSpPr>
            <a:spLocks noGrp="1"/>
          </p:cNvSpPr>
          <p:nvPr>
            <p:ph type="sldNum" sz="quarter" idx="5"/>
          </p:nvPr>
        </p:nvSpPr>
        <p:spPr/>
        <p:txBody>
          <a:bodyPr/>
          <a:lstStyle/>
          <a:p>
            <a:fld id="{9771A5A7-7E00-476F-BBE3-11069FB531FA}" type="slidenum">
              <a:rPr lang="en-US" smtClean="0"/>
              <a:t>16</a:t>
            </a:fld>
            <a:endParaRPr lang="en-US"/>
          </a:p>
        </p:txBody>
      </p:sp>
    </p:spTree>
    <p:extLst>
      <p:ext uri="{BB962C8B-B14F-4D97-AF65-F5344CB8AC3E}">
        <p14:creationId xmlns:p14="http://schemas.microsoft.com/office/powerpoint/2010/main" val="2888706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heteropolar , diametrically wound coils, 2 phases in stator 3 in rotor. </a:t>
            </a:r>
            <a:endParaRPr lang="en-US" sz="280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Noise levels from rotor have higher amplitude than the resultant forces, the noise is due to rotor imbalances inherent in a hand wound rotor, and low forces are because the magnetic cross section is smaller than it should be, and volume of copper is much less than 1 skin depth. </a:t>
            </a:r>
            <a:endParaRPr lang="en-US" sz="2800" dirty="0">
              <a:effectLst/>
            </a:endParaRPr>
          </a:p>
          <a:p>
            <a:endParaRPr lang="en-US" dirty="0"/>
          </a:p>
        </p:txBody>
      </p:sp>
      <p:sp>
        <p:nvSpPr>
          <p:cNvPr id="4" name="Slide Number Placeholder 3"/>
          <p:cNvSpPr>
            <a:spLocks noGrp="1"/>
          </p:cNvSpPr>
          <p:nvPr>
            <p:ph type="sldNum" sz="quarter" idx="5"/>
          </p:nvPr>
        </p:nvSpPr>
        <p:spPr/>
        <p:txBody>
          <a:bodyPr/>
          <a:lstStyle/>
          <a:p>
            <a:fld id="{9771A5A7-7E00-476F-BBE3-11069FB531FA}" type="slidenum">
              <a:rPr lang="en-US" smtClean="0"/>
              <a:t>17</a:t>
            </a:fld>
            <a:endParaRPr lang="en-US"/>
          </a:p>
        </p:txBody>
      </p:sp>
    </p:spTree>
    <p:extLst>
      <p:ext uri="{BB962C8B-B14F-4D97-AF65-F5344CB8AC3E}">
        <p14:creationId xmlns:p14="http://schemas.microsoft.com/office/powerpoint/2010/main" val="1011507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QUARTZ  force sensor for measuring the three orthogonal components of a dynamic force</a:t>
            </a:r>
          </a:p>
          <a:p>
            <a:endParaRPr lang="en-US" dirty="0"/>
          </a:p>
          <a:p>
            <a:r>
              <a:rPr lang="en-US" dirty="0" err="1"/>
              <a:t>Bldc</a:t>
            </a:r>
            <a:r>
              <a:rPr lang="en-US" dirty="0"/>
              <a:t> motor 9000rpm</a:t>
            </a:r>
          </a:p>
        </p:txBody>
      </p:sp>
      <p:sp>
        <p:nvSpPr>
          <p:cNvPr id="4" name="Slide Number Placeholder 3"/>
          <p:cNvSpPr>
            <a:spLocks noGrp="1"/>
          </p:cNvSpPr>
          <p:nvPr>
            <p:ph type="sldNum" sz="quarter" idx="5"/>
          </p:nvPr>
        </p:nvSpPr>
        <p:spPr/>
        <p:txBody>
          <a:bodyPr/>
          <a:lstStyle/>
          <a:p>
            <a:fld id="{9771A5A7-7E00-476F-BBE3-11069FB531FA}" type="slidenum">
              <a:rPr lang="en-US" smtClean="0"/>
              <a:t>18</a:t>
            </a:fld>
            <a:endParaRPr lang="en-US"/>
          </a:p>
        </p:txBody>
      </p:sp>
    </p:spTree>
    <p:extLst>
      <p:ext uri="{BB962C8B-B14F-4D97-AF65-F5344CB8AC3E}">
        <p14:creationId xmlns:p14="http://schemas.microsoft.com/office/powerpoint/2010/main" val="562777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QUARTZ  force sensor for measuring the three orthogonal components of a dynamic force</a:t>
            </a:r>
          </a:p>
          <a:p>
            <a:endParaRPr lang="en-US" dirty="0"/>
          </a:p>
          <a:p>
            <a:r>
              <a:rPr lang="en-US" dirty="0" err="1"/>
              <a:t>Bldc</a:t>
            </a:r>
            <a:r>
              <a:rPr lang="en-US" dirty="0"/>
              <a:t> motor 9000rpm</a:t>
            </a:r>
          </a:p>
        </p:txBody>
      </p:sp>
      <p:sp>
        <p:nvSpPr>
          <p:cNvPr id="4" name="Slide Number Placeholder 3"/>
          <p:cNvSpPr>
            <a:spLocks noGrp="1"/>
          </p:cNvSpPr>
          <p:nvPr>
            <p:ph type="sldNum" sz="quarter" idx="5"/>
          </p:nvPr>
        </p:nvSpPr>
        <p:spPr/>
        <p:txBody>
          <a:bodyPr/>
          <a:lstStyle/>
          <a:p>
            <a:fld id="{9771A5A7-7E00-476F-BBE3-11069FB531FA}" type="slidenum">
              <a:rPr lang="en-US" smtClean="0"/>
              <a:t>19</a:t>
            </a:fld>
            <a:endParaRPr lang="en-US"/>
          </a:p>
        </p:txBody>
      </p:sp>
    </p:spTree>
    <p:extLst>
      <p:ext uri="{BB962C8B-B14F-4D97-AF65-F5344CB8AC3E}">
        <p14:creationId xmlns:p14="http://schemas.microsoft.com/office/powerpoint/2010/main" val="259827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mechanisms of magnetic levitation, </a:t>
            </a:r>
          </a:p>
          <a:p>
            <a:r>
              <a:rPr lang="en-US" dirty="0"/>
              <a:t>Magnetic repulsion and attraction of </a:t>
            </a:r>
            <a:r>
              <a:rPr lang="en-US" dirty="0" err="1"/>
              <a:t>permanentmagnets</a:t>
            </a:r>
            <a:r>
              <a:rPr lang="en-US" dirty="0"/>
              <a:t> </a:t>
            </a:r>
          </a:p>
          <a:p>
            <a:r>
              <a:rPr lang="en-US" dirty="0"/>
              <a:t>Passing current through a wire </a:t>
            </a:r>
          </a:p>
          <a:p>
            <a:r>
              <a:rPr lang="en-US" dirty="0"/>
              <a:t>Superconductive materials</a:t>
            </a:r>
          </a:p>
          <a:p>
            <a:r>
              <a:rPr lang="en-US" dirty="0"/>
              <a:t>Electrodynamic </a:t>
            </a:r>
            <a:r>
              <a:rPr lang="en-US" dirty="0" err="1"/>
              <a:t>lenz</a:t>
            </a:r>
            <a:r>
              <a:rPr lang="en-US" dirty="0"/>
              <a:t> law</a:t>
            </a:r>
          </a:p>
          <a:p>
            <a:r>
              <a:rPr lang="en-US" dirty="0"/>
              <a:t>The next 4 slides describe each of these</a:t>
            </a:r>
          </a:p>
          <a:p>
            <a:endParaRPr lang="en-US" dirty="0"/>
          </a:p>
        </p:txBody>
      </p:sp>
      <p:sp>
        <p:nvSpPr>
          <p:cNvPr id="4" name="Slide Number Placeholder 3"/>
          <p:cNvSpPr>
            <a:spLocks noGrp="1"/>
          </p:cNvSpPr>
          <p:nvPr>
            <p:ph type="sldNum" sz="quarter" idx="5"/>
          </p:nvPr>
        </p:nvSpPr>
        <p:spPr/>
        <p:txBody>
          <a:bodyPr/>
          <a:lstStyle/>
          <a:p>
            <a:fld id="{9771A5A7-7E00-476F-BBE3-11069FB531FA}" type="slidenum">
              <a:rPr lang="en-US" smtClean="0"/>
              <a:t>4</a:t>
            </a:fld>
            <a:endParaRPr lang="en-US"/>
          </a:p>
        </p:txBody>
      </p:sp>
    </p:spTree>
    <p:extLst>
      <p:ext uri="{BB962C8B-B14F-4D97-AF65-F5344CB8AC3E}">
        <p14:creationId xmlns:p14="http://schemas.microsoft.com/office/powerpoint/2010/main" val="2227412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All passive bearings have one thing in common. According to </a:t>
            </a:r>
            <a:br>
              <a:rPr lang="en-US" dirty="0"/>
            </a:br>
            <a:r>
              <a:rPr lang="en-US" dirty="0">
                <a:effectLst/>
                <a:latin typeface="Arial" panose="020B0604020202020204" pitchFamily="34" charset="0"/>
              </a:rPr>
              <a:t>the Earnshaw theorem they are unstable in at least one direction.</a:t>
            </a:r>
            <a:endParaRPr lang="en-US" dirty="0"/>
          </a:p>
        </p:txBody>
      </p:sp>
      <p:sp>
        <p:nvSpPr>
          <p:cNvPr id="4" name="Slide Number Placeholder 3"/>
          <p:cNvSpPr>
            <a:spLocks noGrp="1"/>
          </p:cNvSpPr>
          <p:nvPr>
            <p:ph type="sldNum" sz="quarter" idx="5"/>
          </p:nvPr>
        </p:nvSpPr>
        <p:spPr/>
        <p:txBody>
          <a:bodyPr/>
          <a:lstStyle/>
          <a:p>
            <a:fld id="{9771A5A7-7E00-476F-BBE3-11069FB531FA}" type="slidenum">
              <a:rPr lang="en-US" smtClean="0"/>
              <a:t>5</a:t>
            </a:fld>
            <a:endParaRPr lang="en-US"/>
          </a:p>
        </p:txBody>
      </p:sp>
    </p:spTree>
    <p:extLst>
      <p:ext uri="{BB962C8B-B14F-4D97-AF65-F5344CB8AC3E}">
        <p14:creationId xmlns:p14="http://schemas.microsoft.com/office/powerpoint/2010/main" val="3967021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Coils modulated by control of sensors</a:t>
            </a:r>
          </a:p>
        </p:txBody>
      </p:sp>
      <p:sp>
        <p:nvSpPr>
          <p:cNvPr id="4" name="Slide Number Placeholder 3"/>
          <p:cNvSpPr>
            <a:spLocks noGrp="1"/>
          </p:cNvSpPr>
          <p:nvPr>
            <p:ph type="sldNum" sz="quarter" idx="5"/>
          </p:nvPr>
        </p:nvSpPr>
        <p:spPr/>
        <p:txBody>
          <a:bodyPr/>
          <a:lstStyle/>
          <a:p>
            <a:fld id="{9771A5A7-7E00-476F-BBE3-11069FB531FA}" type="slidenum">
              <a:rPr lang="en-US" smtClean="0"/>
              <a:t>6</a:t>
            </a:fld>
            <a:endParaRPr lang="en-US"/>
          </a:p>
        </p:txBody>
      </p:sp>
    </p:spTree>
    <p:extLst>
      <p:ext uri="{BB962C8B-B14F-4D97-AF65-F5344CB8AC3E}">
        <p14:creationId xmlns:p14="http://schemas.microsoft.com/office/powerpoint/2010/main" val="782560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the Meissner effect which makes the </a:t>
            </a:r>
            <a:br>
              <a:rPr lang="en-US" dirty="0"/>
            </a:br>
            <a:r>
              <a:rPr lang="en-US" dirty="0">
                <a:effectLst/>
                <a:latin typeface="Arial" panose="020B0604020202020204" pitchFamily="34" charset="0"/>
              </a:rPr>
              <a:t>superconductor act like a perfect diamagnet. </a:t>
            </a:r>
            <a:endParaRPr lang="en-US" dirty="0"/>
          </a:p>
        </p:txBody>
      </p:sp>
      <p:sp>
        <p:nvSpPr>
          <p:cNvPr id="4" name="Slide Number Placeholder 3"/>
          <p:cNvSpPr>
            <a:spLocks noGrp="1"/>
          </p:cNvSpPr>
          <p:nvPr>
            <p:ph type="sldNum" sz="quarter" idx="5"/>
          </p:nvPr>
        </p:nvSpPr>
        <p:spPr/>
        <p:txBody>
          <a:bodyPr/>
          <a:lstStyle/>
          <a:p>
            <a:fld id="{9771A5A7-7E00-476F-BBE3-11069FB531FA}" type="slidenum">
              <a:rPr lang="en-US" smtClean="0"/>
              <a:t>7</a:t>
            </a:fld>
            <a:endParaRPr lang="en-US"/>
          </a:p>
        </p:txBody>
      </p:sp>
    </p:spTree>
    <p:extLst>
      <p:ext uri="{BB962C8B-B14F-4D97-AF65-F5344CB8AC3E}">
        <p14:creationId xmlns:p14="http://schemas.microsoft.com/office/powerpoint/2010/main" val="3633399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Electrodynamic bearings operate on the mirrored magnetic field effect produced by induction described by Lenz’s Law </a:t>
            </a:r>
            <a:endParaRPr lang="en-US" dirty="0">
              <a:effectLst/>
            </a:endParaRPr>
          </a:p>
          <a:p>
            <a:pPr rtl="0">
              <a:spcBef>
                <a:spcPts val="0"/>
              </a:spcBef>
              <a:spcAft>
                <a:spcPts val="0"/>
              </a:spcAft>
            </a:pPr>
            <a:br>
              <a:rPr lang="en-US" dirty="0"/>
            </a:br>
            <a:r>
              <a:rPr lang="en-US" sz="1800" b="0" i="1" u="none" strike="noStrike" dirty="0">
                <a:solidFill>
                  <a:srgbClr val="000000"/>
                </a:solidFill>
                <a:effectLst/>
                <a:latin typeface="Calibri" panose="020F0502020204030204" pitchFamily="34" charset="0"/>
              </a:rPr>
              <a:t>“the direction of the electric current which is induced in a conductor by a changing magnetic field is such that the magnetic field created by the induced current opposes changes in the initial magnetic field.”</a:t>
            </a:r>
            <a:endParaRPr lang="en-US" dirty="0">
              <a:effectLst/>
            </a:endParaRPr>
          </a:p>
          <a:p>
            <a:pPr rtl="0">
              <a:spcBef>
                <a:spcPts val="0"/>
              </a:spcBef>
              <a:spcAft>
                <a:spcPts val="0"/>
              </a:spcAft>
            </a:pPr>
            <a:br>
              <a:rPr lang="en-US" dirty="0"/>
            </a:br>
            <a:r>
              <a:rPr lang="en-US" sz="1800" b="0" i="0" u="none" strike="noStrike" dirty="0">
                <a:solidFill>
                  <a:srgbClr val="000000"/>
                </a:solidFill>
                <a:effectLst/>
                <a:latin typeface="Calibri" panose="020F0502020204030204" pitchFamily="34" charset="0"/>
              </a:rPr>
              <a:t>This effect results in a passively stable bearing above a critical speed. Under this critical speed the bearing behaves as a damper. The maximum force is generated at an infinite speed. </a:t>
            </a:r>
          </a:p>
          <a:p>
            <a:pPr rtl="0">
              <a:spcBef>
                <a:spcPts val="0"/>
              </a:spcBef>
              <a:spcAft>
                <a:spcPts val="0"/>
              </a:spcAft>
            </a:pPr>
            <a:endParaRPr lang="en-US" sz="1800" b="0" i="0" u="none" strike="noStrike" dirty="0">
              <a:solidFill>
                <a:srgbClr val="000000"/>
              </a:solidFill>
              <a:effectLst/>
              <a:latin typeface="Calibri" panose="020F0502020204030204" pitchFamily="34" charset="0"/>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Electrodynamic bearings have seen very little industry application. </a:t>
            </a:r>
            <a:endParaRPr lang="en-US"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Typically suited for extreme high speed angular rotation 15 -100,000 rpm there is some literature and experiential validation of using the </a:t>
            </a:r>
            <a:r>
              <a:rPr lang="en-US" sz="1800" b="0" i="0" u="none" strike="noStrike" dirty="0" err="1">
                <a:solidFill>
                  <a:srgbClr val="000000"/>
                </a:solidFill>
                <a:effectLst/>
                <a:latin typeface="Calibri" panose="020F0502020204030204" pitchFamily="34" charset="0"/>
              </a:rPr>
              <a:t>lenz</a:t>
            </a:r>
            <a:r>
              <a:rPr lang="en-US" sz="1800" b="0" i="0" u="none" strike="noStrike" dirty="0">
                <a:solidFill>
                  <a:srgbClr val="000000"/>
                </a:solidFill>
                <a:effectLst/>
                <a:latin typeface="Calibri" panose="020F0502020204030204" pitchFamily="34" charset="0"/>
              </a:rPr>
              <a:t> effect EDB at lower speeds, even levitation at 1000 rpm with proper damping. </a:t>
            </a:r>
            <a:endParaRPr lang="en-US" dirty="0">
              <a:effectLst/>
            </a:endParaRPr>
          </a:p>
          <a:p>
            <a:pPr rtl="0">
              <a:spcBef>
                <a:spcPts val="0"/>
              </a:spcBef>
              <a:spcAft>
                <a:spcPts val="0"/>
              </a:spcAft>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9771A5A7-7E00-476F-BBE3-11069FB531FA}" type="slidenum">
              <a:rPr lang="en-US" smtClean="0"/>
              <a:t>8</a:t>
            </a:fld>
            <a:endParaRPr lang="en-US"/>
          </a:p>
        </p:txBody>
      </p:sp>
    </p:spTree>
    <p:extLst>
      <p:ext uri="{BB962C8B-B14F-4D97-AF65-F5344CB8AC3E}">
        <p14:creationId xmlns:p14="http://schemas.microsoft.com/office/powerpoint/2010/main" val="3265260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effectLst/>
                <a:latin typeface="Arial" panose="020B0604020202020204" pitchFamily="34" charset="0"/>
              </a:rPr>
              <a:t>Lenz law means that any changing </a:t>
            </a:r>
            <a:br>
              <a:rPr lang="en-US" sz="2800" dirty="0"/>
            </a:br>
            <a:r>
              <a:rPr lang="en-US" sz="2800" dirty="0">
                <a:effectLst/>
                <a:latin typeface="Arial" panose="020B0604020202020204" pitchFamily="34" charset="0"/>
              </a:rPr>
              <a:t>electromagnetic flux will be reflected by a conducting surface, thus giving </a:t>
            </a:r>
            <a:br>
              <a:rPr lang="en-US" sz="2800" dirty="0"/>
            </a:br>
            <a:r>
              <a:rPr lang="en-US" sz="2800" dirty="0">
                <a:effectLst/>
                <a:latin typeface="Arial" panose="020B0604020202020204" pitchFamily="34" charset="0"/>
              </a:rPr>
              <a:t>rise to repulsive forces.</a:t>
            </a:r>
            <a:endParaRPr lang="en-US" sz="1800" b="0" i="0" u="none" strike="noStrike" dirty="0">
              <a:solidFill>
                <a:srgbClr val="000000"/>
              </a:solidFill>
              <a:effectLst/>
              <a:latin typeface="Calibri" panose="020F0502020204030204" pitchFamily="34" charset="0"/>
            </a:endParaRP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The force generated by the induced eddy currents can be described by two vector components and a torque, the repulsive force parallel to the displacement which serves to center the bearing, and the orthogonal force which tends to put the rotor into a whirl, and the brake torque acting against direction of rotation. The orthogonal force can be related to the resistance of the conductor and is undesirable as it decreases stability of the bearing. </a:t>
            </a:r>
            <a:endParaRPr lang="en-US" sz="1800" dirty="0"/>
          </a:p>
          <a:p>
            <a:r>
              <a:rPr lang="en-US" sz="1800" b="0" i="0" u="none" strike="noStrike" dirty="0">
                <a:solidFill>
                  <a:srgbClr val="000000"/>
                </a:solidFill>
                <a:effectLst/>
                <a:latin typeface="Calibri" panose="020F0502020204030204" pitchFamily="34" charset="0"/>
              </a:rPr>
              <a:t>the brake torque increases power consumption of the bearing, experimentally it has been less than 25mW.</a:t>
            </a:r>
            <a:endParaRPr lang="en-US" dirty="0"/>
          </a:p>
          <a:p>
            <a:endParaRPr lang="en-US" dirty="0"/>
          </a:p>
          <a:p>
            <a:r>
              <a:rPr lang="en-US" dirty="0">
                <a:effectLst/>
                <a:latin typeface="Arial" panose="020B0604020202020204" pitchFamily="34" charset="0"/>
              </a:rPr>
              <a:t>the mirror is incomplete and phase shifted due to the finite speed </a:t>
            </a:r>
            <a:br>
              <a:rPr lang="en-US" dirty="0"/>
            </a:br>
            <a:r>
              <a:rPr lang="en-US" dirty="0">
                <a:effectLst/>
                <a:latin typeface="Arial" panose="020B0604020202020204" pitchFamily="34" charset="0"/>
              </a:rPr>
              <a:t>and the resistance in the conducting plate. The phase shift changes the angle of the resultant force F so that there is also a brake force component. The </a:t>
            </a:r>
            <a:br>
              <a:rPr lang="en-US" dirty="0"/>
            </a:br>
            <a:r>
              <a:rPr lang="en-US" dirty="0">
                <a:effectLst/>
                <a:latin typeface="Arial" panose="020B0604020202020204" pitchFamily="34" charset="0"/>
              </a:rPr>
              <a:t>force F acts between the magnet and the induced currents, but can also be </a:t>
            </a:r>
            <a:br>
              <a:rPr lang="en-US" dirty="0"/>
            </a:br>
            <a:r>
              <a:rPr lang="en-US" dirty="0">
                <a:effectLst/>
                <a:latin typeface="Arial" panose="020B0604020202020204" pitchFamily="34" charset="0"/>
              </a:rPr>
              <a:t>calculated as the force between the real magnet and its image,</a:t>
            </a:r>
            <a:endParaRPr lang="en-US" dirty="0"/>
          </a:p>
        </p:txBody>
      </p:sp>
      <p:sp>
        <p:nvSpPr>
          <p:cNvPr id="4" name="Slide Number Placeholder 3"/>
          <p:cNvSpPr>
            <a:spLocks noGrp="1"/>
          </p:cNvSpPr>
          <p:nvPr>
            <p:ph type="sldNum" sz="quarter" idx="5"/>
          </p:nvPr>
        </p:nvSpPr>
        <p:spPr/>
        <p:txBody>
          <a:bodyPr/>
          <a:lstStyle/>
          <a:p>
            <a:fld id="{9771A5A7-7E00-476F-BBE3-11069FB531FA}" type="slidenum">
              <a:rPr lang="en-US" smtClean="0"/>
              <a:t>9</a:t>
            </a:fld>
            <a:endParaRPr lang="en-US"/>
          </a:p>
        </p:txBody>
      </p:sp>
    </p:spTree>
    <p:extLst>
      <p:ext uri="{BB962C8B-B14F-4D97-AF65-F5344CB8AC3E}">
        <p14:creationId xmlns:p14="http://schemas.microsoft.com/office/powerpoint/2010/main" val="3933574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To minimize the break torque there are several techniques. Concepts of which are all variations of the “Null Flux Scheme”, an arrangement of magnets that do not induce any currents until the bearing is displaced and then are needed [fig 3]. “Homopolar”, axially opposed magnets that cancel each other's flux, thus again inducing no current until displaced. “Heteropolar”, radial sections of magnets coupled to a coiled inductor coiled in such a way that the force generated on one side is cancelled by the other until displacement occurs.</a:t>
            </a:r>
            <a:endParaRPr lang="en-US" sz="2800" dirty="0">
              <a:effectLst/>
            </a:endParaRPr>
          </a:p>
          <a:p>
            <a:endParaRPr lang="en-US" dirty="0"/>
          </a:p>
        </p:txBody>
      </p:sp>
      <p:sp>
        <p:nvSpPr>
          <p:cNvPr id="4" name="Slide Number Placeholder 3"/>
          <p:cNvSpPr>
            <a:spLocks noGrp="1"/>
          </p:cNvSpPr>
          <p:nvPr>
            <p:ph type="sldNum" sz="quarter" idx="5"/>
          </p:nvPr>
        </p:nvSpPr>
        <p:spPr/>
        <p:txBody>
          <a:bodyPr/>
          <a:lstStyle/>
          <a:p>
            <a:fld id="{9771A5A7-7E00-476F-BBE3-11069FB531FA}" type="slidenum">
              <a:rPr lang="en-US" smtClean="0"/>
              <a:t>10</a:t>
            </a:fld>
            <a:endParaRPr lang="en-US"/>
          </a:p>
        </p:txBody>
      </p:sp>
    </p:spTree>
    <p:extLst>
      <p:ext uri="{BB962C8B-B14F-4D97-AF65-F5344CB8AC3E}">
        <p14:creationId xmlns:p14="http://schemas.microsoft.com/office/powerpoint/2010/main" val="3744145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To minimize the break torque there are several techniques. Concepts of which are all variations of the “Null Flux Scheme”, an arrangement of magnets that do not induce any currents until the bearing is displaced and then are needed [fig 3]. “Homopolar”, axially opposed magnets that cancel each other's flux, thus again inducing no current until displaced. “Heteropolar”, radial sections of magnets coupled to a coiled inductor coiled in such a way that the force generated on one side is cancelled by the other until displacement occurs.</a:t>
            </a:r>
            <a:endParaRPr lang="en-US" sz="2800" dirty="0">
              <a:effectLst/>
            </a:endParaRPr>
          </a:p>
          <a:p>
            <a:endParaRPr lang="en-US" dirty="0"/>
          </a:p>
        </p:txBody>
      </p:sp>
      <p:sp>
        <p:nvSpPr>
          <p:cNvPr id="4" name="Slide Number Placeholder 3"/>
          <p:cNvSpPr>
            <a:spLocks noGrp="1"/>
          </p:cNvSpPr>
          <p:nvPr>
            <p:ph type="sldNum" sz="quarter" idx="5"/>
          </p:nvPr>
        </p:nvSpPr>
        <p:spPr/>
        <p:txBody>
          <a:bodyPr/>
          <a:lstStyle/>
          <a:p>
            <a:fld id="{9771A5A7-7E00-476F-BBE3-11069FB531FA}" type="slidenum">
              <a:rPr lang="en-US" smtClean="0"/>
              <a:t>11</a:t>
            </a:fld>
            <a:endParaRPr lang="en-US"/>
          </a:p>
        </p:txBody>
      </p:sp>
    </p:spTree>
    <p:extLst>
      <p:ext uri="{BB962C8B-B14F-4D97-AF65-F5344CB8AC3E}">
        <p14:creationId xmlns:p14="http://schemas.microsoft.com/office/powerpoint/2010/main" val="4215905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87AAF4-7330-4247-A870-B91AB39CFD77}" type="datetime1">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CAB18-214F-4444-9B88-539BB88151EB}" type="slidenum">
              <a:rPr lang="en-US" smtClean="0"/>
              <a:t>‹#›</a:t>
            </a:fld>
            <a:endParaRPr lang="en-US"/>
          </a:p>
        </p:txBody>
      </p:sp>
    </p:spTree>
    <p:extLst>
      <p:ext uri="{BB962C8B-B14F-4D97-AF65-F5344CB8AC3E}">
        <p14:creationId xmlns:p14="http://schemas.microsoft.com/office/powerpoint/2010/main" val="285926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E210E-D270-4C20-B22B-895E1181805D}" type="datetime1">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CAB18-214F-4444-9B88-539BB88151EB}" type="slidenum">
              <a:rPr lang="en-US" smtClean="0"/>
              <a:t>‹#›</a:t>
            </a:fld>
            <a:endParaRPr lang="en-US"/>
          </a:p>
        </p:txBody>
      </p:sp>
    </p:spTree>
    <p:extLst>
      <p:ext uri="{BB962C8B-B14F-4D97-AF65-F5344CB8AC3E}">
        <p14:creationId xmlns:p14="http://schemas.microsoft.com/office/powerpoint/2010/main" val="1106862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F98A38-5418-4CE2-B1ED-0095E947A363}" type="datetime1">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CAB18-214F-4444-9B88-539BB88151EB}" type="slidenum">
              <a:rPr lang="en-US" smtClean="0"/>
              <a:t>‹#›</a:t>
            </a:fld>
            <a:endParaRPr lang="en-US"/>
          </a:p>
        </p:txBody>
      </p:sp>
    </p:spTree>
    <p:extLst>
      <p:ext uri="{BB962C8B-B14F-4D97-AF65-F5344CB8AC3E}">
        <p14:creationId xmlns:p14="http://schemas.microsoft.com/office/powerpoint/2010/main" val="1442219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57B15-B9C5-430A-A6FC-66572E6D8FA0}" type="datetime1">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CAB18-214F-4444-9B88-539BB88151EB}" type="slidenum">
              <a:rPr lang="en-US" smtClean="0"/>
              <a:t>‹#›</a:t>
            </a:fld>
            <a:endParaRPr lang="en-US"/>
          </a:p>
        </p:txBody>
      </p:sp>
    </p:spTree>
    <p:extLst>
      <p:ext uri="{BB962C8B-B14F-4D97-AF65-F5344CB8AC3E}">
        <p14:creationId xmlns:p14="http://schemas.microsoft.com/office/powerpoint/2010/main" val="1010918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1161F-01AF-42C6-844E-61ECAAF7E8E6}" type="datetime1">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CAB18-214F-4444-9B88-539BB88151EB}" type="slidenum">
              <a:rPr lang="en-US" smtClean="0"/>
              <a:t>‹#›</a:t>
            </a:fld>
            <a:endParaRPr lang="en-US"/>
          </a:p>
        </p:txBody>
      </p:sp>
    </p:spTree>
    <p:extLst>
      <p:ext uri="{BB962C8B-B14F-4D97-AF65-F5344CB8AC3E}">
        <p14:creationId xmlns:p14="http://schemas.microsoft.com/office/powerpoint/2010/main" val="18723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9F763C-989D-4642-8AE3-11CB986C0676}" type="datetime1">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CAB18-214F-4444-9B88-539BB88151EB}" type="slidenum">
              <a:rPr lang="en-US" smtClean="0"/>
              <a:t>‹#›</a:t>
            </a:fld>
            <a:endParaRPr lang="en-US"/>
          </a:p>
        </p:txBody>
      </p:sp>
    </p:spTree>
    <p:extLst>
      <p:ext uri="{BB962C8B-B14F-4D97-AF65-F5344CB8AC3E}">
        <p14:creationId xmlns:p14="http://schemas.microsoft.com/office/powerpoint/2010/main" val="154746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45C4AF-EA1C-479A-988E-D4B6EAA2852A}" type="datetime1">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6CAB18-214F-4444-9B88-539BB88151EB}" type="slidenum">
              <a:rPr lang="en-US" smtClean="0"/>
              <a:t>‹#›</a:t>
            </a:fld>
            <a:endParaRPr lang="en-US"/>
          </a:p>
        </p:txBody>
      </p:sp>
    </p:spTree>
    <p:extLst>
      <p:ext uri="{BB962C8B-B14F-4D97-AF65-F5344CB8AC3E}">
        <p14:creationId xmlns:p14="http://schemas.microsoft.com/office/powerpoint/2010/main" val="388400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65F748-2C7B-4D73-8FFA-E529E9A9BE74}" type="datetime1">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6CAB18-214F-4444-9B88-539BB88151EB}" type="slidenum">
              <a:rPr lang="en-US" smtClean="0"/>
              <a:t>‹#›</a:t>
            </a:fld>
            <a:endParaRPr lang="en-US"/>
          </a:p>
        </p:txBody>
      </p:sp>
    </p:spTree>
    <p:extLst>
      <p:ext uri="{BB962C8B-B14F-4D97-AF65-F5344CB8AC3E}">
        <p14:creationId xmlns:p14="http://schemas.microsoft.com/office/powerpoint/2010/main" val="1467620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27307-D3BE-423B-8AC0-A275274E48CD}" type="datetime1">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6CAB18-214F-4444-9B88-539BB88151EB}" type="slidenum">
              <a:rPr lang="en-US" smtClean="0"/>
              <a:t>‹#›</a:t>
            </a:fld>
            <a:endParaRPr lang="en-US"/>
          </a:p>
        </p:txBody>
      </p:sp>
    </p:spTree>
    <p:extLst>
      <p:ext uri="{BB962C8B-B14F-4D97-AF65-F5344CB8AC3E}">
        <p14:creationId xmlns:p14="http://schemas.microsoft.com/office/powerpoint/2010/main" val="238244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66ED57-A531-41EC-A688-44FA710AB71D}" type="datetime1">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CAB18-214F-4444-9B88-539BB88151EB}" type="slidenum">
              <a:rPr lang="en-US" smtClean="0"/>
              <a:t>‹#›</a:t>
            </a:fld>
            <a:endParaRPr lang="en-US"/>
          </a:p>
        </p:txBody>
      </p:sp>
    </p:spTree>
    <p:extLst>
      <p:ext uri="{BB962C8B-B14F-4D97-AF65-F5344CB8AC3E}">
        <p14:creationId xmlns:p14="http://schemas.microsoft.com/office/powerpoint/2010/main" val="201635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6BE0D-C3B4-4E1B-8EC7-F7F2E237CE0F}" type="datetime1">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CAB18-214F-4444-9B88-539BB88151EB}" type="slidenum">
              <a:rPr lang="en-US" smtClean="0"/>
              <a:t>‹#›</a:t>
            </a:fld>
            <a:endParaRPr lang="en-US"/>
          </a:p>
        </p:txBody>
      </p:sp>
    </p:spTree>
    <p:extLst>
      <p:ext uri="{BB962C8B-B14F-4D97-AF65-F5344CB8AC3E}">
        <p14:creationId xmlns:p14="http://schemas.microsoft.com/office/powerpoint/2010/main" val="411373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55059-B853-4F82-8BAC-4FFD8E194569}" type="datetime1">
              <a:rPr lang="en-US" smtClean="0"/>
              <a:t>7/26/2021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CAB18-214F-4444-9B88-539BB88151EB}" type="slidenum">
              <a:rPr lang="en-US" smtClean="0"/>
              <a:t>‹#›</a:t>
            </a:fld>
            <a:endParaRPr lang="en-US"/>
          </a:p>
        </p:txBody>
      </p:sp>
    </p:spTree>
    <p:extLst>
      <p:ext uri="{BB962C8B-B14F-4D97-AF65-F5344CB8AC3E}">
        <p14:creationId xmlns:p14="http://schemas.microsoft.com/office/powerpoint/2010/main" val="654855760"/>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xt4093@ri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8.jp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70"/>
            <a:ext cx="9144000" cy="2387600"/>
          </a:xfrm>
        </p:spPr>
        <p:txBody>
          <a:bodyPr anchor="t">
            <a:normAutofit/>
          </a:bodyPr>
          <a:lstStyle/>
          <a:p>
            <a:pPr algn="l"/>
            <a:r>
              <a:rPr lang="en-US" sz="4800" b="1" dirty="0">
                <a:latin typeface="Neue Haas Grotesk Text Pro" panose="020B0504020202020204" pitchFamily="34" charset="0"/>
                <a:cs typeface="Arial" panose="020B0604020202020204" pitchFamily="34" charset="0"/>
              </a:rPr>
              <a:t>Investigation of low-speed electrodynamic bearing in BiVAD application</a:t>
            </a: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1</a:t>
            </a:fld>
            <a:endParaRPr lang="en-US"/>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3030570"/>
            <a:ext cx="3108543" cy="923330"/>
          </a:xfrm>
          <a:prstGeom prst="rect">
            <a:avLst/>
          </a:prstGeom>
          <a:noFill/>
        </p:spPr>
        <p:txBody>
          <a:bodyPr wrap="none" rtlCol="0">
            <a:spAutoFit/>
          </a:bodyPr>
          <a:lstStyle/>
          <a:p>
            <a:r>
              <a:rPr lang="en-US" dirty="0">
                <a:latin typeface="Neue Haas Grotesk Text Pro" panose="020B0504020202020204" pitchFamily="34" charset="0"/>
                <a:cs typeface="Arial" panose="020B0604020202020204" pitchFamily="34" charset="0"/>
              </a:rPr>
              <a:t>Arthur Thompson Johnson </a:t>
            </a:r>
          </a:p>
          <a:p>
            <a:r>
              <a:rPr lang="en-US" dirty="0">
                <a:latin typeface="Neue Haas Grotesk Text Pro" panose="020B0504020202020204" pitchFamily="34" charset="0"/>
                <a:cs typeface="Arial" panose="020B0604020202020204" pitchFamily="34" charset="0"/>
                <a:hlinkClick r:id="rId3"/>
              </a:rPr>
              <a:t>axt4093@rit.edu</a:t>
            </a:r>
            <a:endParaRPr lang="en-US" dirty="0">
              <a:latin typeface="Neue Haas Grotesk Text Pro" panose="020B0504020202020204" pitchFamily="34" charset="0"/>
              <a:cs typeface="Arial" panose="020B0604020202020204" pitchFamily="34" charset="0"/>
            </a:endParaRPr>
          </a:p>
          <a:p>
            <a:endParaRPr lang="en-US" dirty="0">
              <a:latin typeface="Neue Haas Grotesk Text Pro" panose="020B0504020202020204" pitchFamily="34" charset="0"/>
              <a:cs typeface="Arial" panose="020B0604020202020204" pitchFamily="34" charset="0"/>
            </a:endParaRPr>
          </a:p>
        </p:txBody>
      </p:sp>
    </p:spTree>
    <p:extLst>
      <p:ext uri="{BB962C8B-B14F-4D97-AF65-F5344CB8AC3E}">
        <p14:creationId xmlns:p14="http://schemas.microsoft.com/office/powerpoint/2010/main" val="380048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69"/>
            <a:ext cx="9144000" cy="2387600"/>
          </a:xfrm>
        </p:spPr>
        <p:txBody>
          <a:bodyPr anchor="t">
            <a:normAutofit/>
          </a:bodyPr>
          <a:lstStyle/>
          <a:p>
            <a:pPr algn="l"/>
            <a:r>
              <a:rPr lang="en-US" sz="3600" b="1" dirty="0">
                <a:latin typeface="Neue Haas Grotesk Text Pro" panose="020B0504020202020204" pitchFamily="34" charset="0"/>
                <a:cs typeface="Arial" panose="020B0604020202020204" pitchFamily="34" charset="0"/>
              </a:rPr>
              <a:t>Null Flux Scheme</a:t>
            </a:r>
            <a:endParaRPr lang="en-US" sz="4800" b="1" dirty="0">
              <a:latin typeface="Neue Haas Grotesk Text Pro" panose="020B05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10</a:t>
            </a:fld>
            <a:endParaRPr lang="en-US" dirty="0"/>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1836769"/>
            <a:ext cx="4316649" cy="317009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Homopolar</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Heteropolar</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p:txBody>
      </p:sp>
      <p:pic>
        <p:nvPicPr>
          <p:cNvPr id="1028" name="Picture 4">
            <a:extLst>
              <a:ext uri="{FF2B5EF4-FFF2-40B4-BE49-F238E27FC236}">
                <a16:creationId xmlns:a16="http://schemas.microsoft.com/office/drawing/2014/main" id="{A4F6E5B7-FCF9-48A9-89FC-5A3C21BCA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36769"/>
            <a:ext cx="4898707" cy="374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63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69"/>
            <a:ext cx="9144000" cy="2387600"/>
          </a:xfrm>
        </p:spPr>
        <p:txBody>
          <a:bodyPr anchor="t">
            <a:normAutofit/>
          </a:bodyPr>
          <a:lstStyle/>
          <a:p>
            <a:pPr algn="l"/>
            <a:r>
              <a:rPr lang="en-US" sz="3600" b="1" dirty="0">
                <a:latin typeface="Neue Haas Grotesk Text Pro" panose="020B0504020202020204" pitchFamily="34" charset="0"/>
                <a:cs typeface="Arial" panose="020B0604020202020204" pitchFamily="34" charset="0"/>
              </a:rPr>
              <a:t>Homopolar </a:t>
            </a:r>
            <a:endParaRPr lang="en-US" sz="4800" b="1" dirty="0">
              <a:latin typeface="Neue Haas Grotesk Text Pro" panose="020B05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11</a:t>
            </a:fld>
            <a:endParaRPr lang="en-US" dirty="0"/>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1836769"/>
            <a:ext cx="4316649" cy="4093428"/>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Axially magnetized opposing magnets</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Iron shoes to direct flux</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Copper cylinder with thickness of at least one skin depth </a:t>
            </a:r>
          </a:p>
          <a:p>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p:txBody>
      </p:sp>
      <p:pic>
        <p:nvPicPr>
          <p:cNvPr id="8" name="Picture 7" descr="A picture containing text, cup&#10;&#10;Description automatically generated">
            <a:extLst>
              <a:ext uri="{FF2B5EF4-FFF2-40B4-BE49-F238E27FC236}">
                <a16:creationId xmlns:a16="http://schemas.microsoft.com/office/drawing/2014/main" id="{44AFA03D-F00F-42BC-B7DD-D0E8B9D38CBD}"/>
              </a:ext>
            </a:extLst>
          </p:cNvPr>
          <p:cNvPicPr>
            <a:picLocks noChangeAspect="1"/>
          </p:cNvPicPr>
          <p:nvPr/>
        </p:nvPicPr>
        <p:blipFill rotWithShape="1">
          <a:blip r:embed="rId3">
            <a:extLst>
              <a:ext uri="{28A0092B-C50C-407E-A947-70E740481C1C}">
                <a14:useLocalDpi xmlns:a14="http://schemas.microsoft.com/office/drawing/2010/main" val="0"/>
              </a:ext>
            </a:extLst>
          </a:blip>
          <a:srcRect l="6920" t="3798" r="12045" b="4566"/>
          <a:stretch/>
        </p:blipFill>
        <p:spPr>
          <a:xfrm>
            <a:off x="6002903" y="1005839"/>
            <a:ext cx="4316649" cy="4846321"/>
          </a:xfrm>
          <a:prstGeom prst="rect">
            <a:avLst/>
          </a:prstGeom>
        </p:spPr>
      </p:pic>
    </p:spTree>
    <p:extLst>
      <p:ext uri="{BB962C8B-B14F-4D97-AF65-F5344CB8AC3E}">
        <p14:creationId xmlns:p14="http://schemas.microsoft.com/office/powerpoint/2010/main" val="3370593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69"/>
            <a:ext cx="9144000" cy="2387600"/>
          </a:xfrm>
        </p:spPr>
        <p:txBody>
          <a:bodyPr anchor="t">
            <a:normAutofit/>
          </a:bodyPr>
          <a:lstStyle/>
          <a:p>
            <a:pPr algn="l"/>
            <a:r>
              <a:rPr lang="en-US" sz="3600" b="1" dirty="0">
                <a:latin typeface="Neue Haas Grotesk Text Pro" panose="020B0504020202020204" pitchFamily="34" charset="0"/>
                <a:cs typeface="Arial" panose="020B0604020202020204" pitchFamily="34" charset="0"/>
              </a:rPr>
              <a:t>Heteropolar</a:t>
            </a:r>
            <a:endParaRPr lang="en-US" sz="4800" b="1" dirty="0">
              <a:latin typeface="Neue Haas Grotesk Text Pro" panose="020B05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12</a:t>
            </a:fld>
            <a:endParaRPr lang="en-US" dirty="0"/>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1836769"/>
            <a:ext cx="4316649" cy="3785652"/>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Diametrically wound coils</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Radially magnetized opposed</a:t>
            </a:r>
          </a:p>
          <a:p>
            <a:r>
              <a:rPr lang="en-US" sz="2000" dirty="0">
                <a:latin typeface="Neue Haas Grotesk Text Pro" panose="020B0504020202020204" pitchFamily="34" charset="0"/>
              </a:rPr>
              <a:t>     magnets</a:t>
            </a:r>
          </a:p>
          <a:p>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p:txBody>
      </p:sp>
      <p:pic>
        <p:nvPicPr>
          <p:cNvPr id="6" name="Picture 5" descr="Icon&#10;&#10;Description automatically generated">
            <a:extLst>
              <a:ext uri="{FF2B5EF4-FFF2-40B4-BE49-F238E27FC236}">
                <a16:creationId xmlns:a16="http://schemas.microsoft.com/office/drawing/2014/main" id="{020DE035-78B6-44E3-9532-DC14E6BAA792}"/>
              </a:ext>
            </a:extLst>
          </p:cNvPr>
          <p:cNvPicPr>
            <a:picLocks noChangeAspect="1"/>
          </p:cNvPicPr>
          <p:nvPr/>
        </p:nvPicPr>
        <p:blipFill rotWithShape="1">
          <a:blip r:embed="rId3">
            <a:extLst>
              <a:ext uri="{28A0092B-C50C-407E-A947-70E740481C1C}">
                <a14:useLocalDpi xmlns:a14="http://schemas.microsoft.com/office/drawing/2010/main" val="0"/>
              </a:ext>
            </a:extLst>
          </a:blip>
          <a:srcRect l="12861" t="9042" r="20268" b="12135"/>
          <a:stretch/>
        </p:blipFill>
        <p:spPr>
          <a:xfrm>
            <a:off x="5080000" y="1692276"/>
            <a:ext cx="3210560" cy="3255644"/>
          </a:xfrm>
          <a:prstGeom prst="rect">
            <a:avLst/>
          </a:prstGeom>
        </p:spPr>
      </p:pic>
      <p:pic>
        <p:nvPicPr>
          <p:cNvPr id="8" name="Picture 7" descr="A picture containing text, bin&#10;&#10;Description automatically generated">
            <a:extLst>
              <a:ext uri="{FF2B5EF4-FFF2-40B4-BE49-F238E27FC236}">
                <a16:creationId xmlns:a16="http://schemas.microsoft.com/office/drawing/2014/main" id="{7269547E-1428-4826-AE25-A815F8AD95C4}"/>
              </a:ext>
            </a:extLst>
          </p:cNvPr>
          <p:cNvPicPr>
            <a:picLocks noChangeAspect="1"/>
          </p:cNvPicPr>
          <p:nvPr/>
        </p:nvPicPr>
        <p:blipFill rotWithShape="1">
          <a:blip r:embed="rId4">
            <a:extLst>
              <a:ext uri="{28A0092B-C50C-407E-A947-70E740481C1C}">
                <a14:useLocalDpi xmlns:a14="http://schemas.microsoft.com/office/drawing/2010/main" val="0"/>
              </a:ext>
            </a:extLst>
          </a:blip>
          <a:srcRect l="9667" t="5272" r="11011" b="6229"/>
          <a:stretch/>
        </p:blipFill>
        <p:spPr>
          <a:xfrm>
            <a:off x="8376920" y="1082040"/>
            <a:ext cx="3596640" cy="4693920"/>
          </a:xfrm>
          <a:prstGeom prst="rect">
            <a:avLst/>
          </a:prstGeom>
        </p:spPr>
      </p:pic>
    </p:spTree>
    <p:extLst>
      <p:ext uri="{BB962C8B-B14F-4D97-AF65-F5344CB8AC3E}">
        <p14:creationId xmlns:p14="http://schemas.microsoft.com/office/powerpoint/2010/main" val="736186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69"/>
            <a:ext cx="9144000" cy="2387600"/>
          </a:xfrm>
        </p:spPr>
        <p:txBody>
          <a:bodyPr anchor="t">
            <a:normAutofit/>
          </a:bodyPr>
          <a:lstStyle/>
          <a:p>
            <a:pPr algn="l"/>
            <a:r>
              <a:rPr lang="en-US" sz="3600" b="1" dirty="0">
                <a:latin typeface="Neue Haas Grotesk Text Pro" panose="020B0504020202020204" pitchFamily="34" charset="0"/>
                <a:cs typeface="Arial" panose="020B0604020202020204" pitchFamily="34" charset="0"/>
              </a:rPr>
              <a:t>Homopolar bearing attempt 1</a:t>
            </a: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13</a:t>
            </a:fld>
            <a:endParaRPr lang="en-US" dirty="0"/>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1836769"/>
            <a:ext cx="4316649" cy="4401205"/>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Small magnetic volume</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High noise due to rotor instability </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Low stiffness ~ 0.5 N/mm</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p:txBody>
      </p:sp>
      <p:pic>
        <p:nvPicPr>
          <p:cNvPr id="7" name="Picture 6">
            <a:extLst>
              <a:ext uri="{FF2B5EF4-FFF2-40B4-BE49-F238E27FC236}">
                <a16:creationId xmlns:a16="http://schemas.microsoft.com/office/drawing/2014/main" id="{CC512D06-0A77-4CDA-A265-A6E5B8A25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836769"/>
            <a:ext cx="5715000" cy="4286250"/>
          </a:xfrm>
          <a:prstGeom prst="rect">
            <a:avLst/>
          </a:prstGeom>
        </p:spPr>
      </p:pic>
    </p:spTree>
    <p:extLst>
      <p:ext uri="{BB962C8B-B14F-4D97-AF65-F5344CB8AC3E}">
        <p14:creationId xmlns:p14="http://schemas.microsoft.com/office/powerpoint/2010/main" val="843823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69"/>
            <a:ext cx="9144000" cy="2387600"/>
          </a:xfrm>
        </p:spPr>
        <p:txBody>
          <a:bodyPr anchor="t">
            <a:normAutofit/>
          </a:bodyPr>
          <a:lstStyle/>
          <a:p>
            <a:pPr algn="l"/>
            <a:r>
              <a:rPr lang="en-US" sz="3600" b="1" dirty="0">
                <a:latin typeface="Neue Haas Grotesk Text Pro" panose="020B0504020202020204" pitchFamily="34" charset="0"/>
                <a:cs typeface="Arial" panose="020B0604020202020204" pitchFamily="34" charset="0"/>
              </a:rPr>
              <a:t>Heteropolar bearing </a:t>
            </a: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14</a:t>
            </a:fld>
            <a:endParaRPr lang="en-US" dirty="0"/>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1836769"/>
            <a:ext cx="4316649" cy="5632311"/>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High rotor imbalances</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Low forces due to small magnetic volume &amp; not enough copper</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Difficulties winding diametrically wound coils </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Unable to get good data due to high noise</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p:txBody>
      </p:sp>
      <p:pic>
        <p:nvPicPr>
          <p:cNvPr id="7" name="Picture 6">
            <a:extLst>
              <a:ext uri="{FF2B5EF4-FFF2-40B4-BE49-F238E27FC236}">
                <a16:creationId xmlns:a16="http://schemas.microsoft.com/office/drawing/2014/main" id="{16DA0B1F-9AAA-4A68-9182-F42B86B81B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38800" y="1836769"/>
            <a:ext cx="5715000" cy="4286250"/>
          </a:xfrm>
          <a:prstGeom prst="rect">
            <a:avLst/>
          </a:prstGeom>
        </p:spPr>
      </p:pic>
    </p:spTree>
    <p:extLst>
      <p:ext uri="{BB962C8B-B14F-4D97-AF65-F5344CB8AC3E}">
        <p14:creationId xmlns:p14="http://schemas.microsoft.com/office/powerpoint/2010/main" val="2477742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69"/>
            <a:ext cx="9144000" cy="2387600"/>
          </a:xfrm>
        </p:spPr>
        <p:txBody>
          <a:bodyPr anchor="t">
            <a:normAutofit/>
          </a:bodyPr>
          <a:lstStyle/>
          <a:p>
            <a:pPr algn="l"/>
            <a:r>
              <a:rPr lang="en-US" sz="3600" b="1" dirty="0">
                <a:latin typeface="Neue Haas Grotesk Text Pro" panose="020B0504020202020204" pitchFamily="34" charset="0"/>
                <a:cs typeface="Arial" panose="020B0604020202020204" pitchFamily="34" charset="0"/>
              </a:rPr>
              <a:t>Homopolar bearing attempt 2</a:t>
            </a: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15</a:t>
            </a:fld>
            <a:endParaRPr lang="en-US" dirty="0"/>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1836769"/>
            <a:ext cx="4316649" cy="4401205"/>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More powerful and larger magnets</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Well balanced rotor</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Appreciable stiffness</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p:txBody>
      </p:sp>
      <p:pic>
        <p:nvPicPr>
          <p:cNvPr id="6" name="Picture 5">
            <a:extLst>
              <a:ext uri="{FF2B5EF4-FFF2-40B4-BE49-F238E27FC236}">
                <a16:creationId xmlns:a16="http://schemas.microsoft.com/office/drawing/2014/main" id="{2BDC696E-CBA8-42CD-BFE2-716A6E6EDD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38800" y="1836769"/>
            <a:ext cx="5715000" cy="4286250"/>
          </a:xfrm>
          <a:prstGeom prst="rect">
            <a:avLst/>
          </a:prstGeom>
        </p:spPr>
      </p:pic>
    </p:spTree>
    <p:extLst>
      <p:ext uri="{BB962C8B-B14F-4D97-AF65-F5344CB8AC3E}">
        <p14:creationId xmlns:p14="http://schemas.microsoft.com/office/powerpoint/2010/main" val="312338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69"/>
            <a:ext cx="9144000" cy="1063911"/>
          </a:xfrm>
        </p:spPr>
        <p:txBody>
          <a:bodyPr anchor="t">
            <a:normAutofit/>
          </a:bodyPr>
          <a:lstStyle/>
          <a:p>
            <a:pPr algn="l"/>
            <a:r>
              <a:rPr lang="en-US" sz="3600" b="1" dirty="0">
                <a:latin typeface="Neue Haas Grotesk Text Pro" panose="020B0504020202020204" pitchFamily="34" charset="0"/>
                <a:cs typeface="Arial" panose="020B0604020202020204" pitchFamily="34" charset="0"/>
              </a:rPr>
              <a:t>Homopolar bearing 2 DATA</a:t>
            </a: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16</a:t>
            </a:fld>
            <a:endParaRPr lang="en-US" dirty="0"/>
          </a:p>
        </p:txBody>
      </p:sp>
      <p:pic>
        <p:nvPicPr>
          <p:cNvPr id="9" name="Picture 8" descr="Chart, scatter chart&#10;&#10;Description automatically generated">
            <a:extLst>
              <a:ext uri="{FF2B5EF4-FFF2-40B4-BE49-F238E27FC236}">
                <a16:creationId xmlns:a16="http://schemas.microsoft.com/office/drawing/2014/main" id="{88F3001B-0E84-4014-AB02-4DCDB0146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411" y="1363886"/>
            <a:ext cx="4882389" cy="2407943"/>
          </a:xfrm>
          <a:prstGeom prst="rect">
            <a:avLst/>
          </a:prstGeom>
        </p:spPr>
      </p:pic>
      <p:pic>
        <p:nvPicPr>
          <p:cNvPr id="11" name="Picture 10" descr="Chart, scatter chart&#10;&#10;Description automatically generated">
            <a:extLst>
              <a:ext uri="{FF2B5EF4-FFF2-40B4-BE49-F238E27FC236}">
                <a16:creationId xmlns:a16="http://schemas.microsoft.com/office/drawing/2014/main" id="{53E26764-5A28-47DA-A86E-0263720DB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1411" y="3829255"/>
            <a:ext cx="4882389" cy="2385776"/>
          </a:xfrm>
          <a:prstGeom prst="rect">
            <a:avLst/>
          </a:prstGeom>
        </p:spPr>
      </p:pic>
      <p:sp>
        <p:nvSpPr>
          <p:cNvPr id="13" name="TextBox 12">
            <a:extLst>
              <a:ext uri="{FF2B5EF4-FFF2-40B4-BE49-F238E27FC236}">
                <a16:creationId xmlns:a16="http://schemas.microsoft.com/office/drawing/2014/main" id="{62B7F1F8-23FF-4620-B3E4-8404ECE49626}"/>
              </a:ext>
            </a:extLst>
          </p:cNvPr>
          <p:cNvSpPr txBox="1"/>
          <p:nvPr/>
        </p:nvSpPr>
        <p:spPr>
          <a:xfrm>
            <a:off x="1175552" y="1836769"/>
            <a:ext cx="4316649" cy="5016758"/>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9000 RPM</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Restoring stiffness of 1.4 N/mm</a:t>
            </a:r>
          </a:p>
          <a:p>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Bearing centers with sufficient damping (held in hand)</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Experimental power consumption of 24 </a:t>
            </a:r>
            <a:r>
              <a:rPr lang="en-US" sz="2000" dirty="0" err="1">
                <a:latin typeface="Neue Haas Grotesk Text Pro" panose="020B0504020202020204" pitchFamily="34" charset="0"/>
              </a:rPr>
              <a:t>mW</a:t>
            </a: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p:txBody>
      </p:sp>
      <p:pic>
        <p:nvPicPr>
          <p:cNvPr id="14" name="Picture 13">
            <a:extLst>
              <a:ext uri="{FF2B5EF4-FFF2-40B4-BE49-F238E27FC236}">
                <a16:creationId xmlns:a16="http://schemas.microsoft.com/office/drawing/2014/main" id="{C803D53B-EE6E-4BB4-9A0E-9DE9033C5D4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38757" y="4851686"/>
            <a:ext cx="2095119" cy="1571339"/>
          </a:xfrm>
          <a:prstGeom prst="rect">
            <a:avLst/>
          </a:prstGeom>
        </p:spPr>
      </p:pic>
    </p:spTree>
    <p:extLst>
      <p:ext uri="{BB962C8B-B14F-4D97-AF65-F5344CB8AC3E}">
        <p14:creationId xmlns:p14="http://schemas.microsoft.com/office/powerpoint/2010/main" val="3151994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69"/>
            <a:ext cx="9144000" cy="1063911"/>
          </a:xfrm>
        </p:spPr>
        <p:txBody>
          <a:bodyPr anchor="t">
            <a:normAutofit/>
          </a:bodyPr>
          <a:lstStyle/>
          <a:p>
            <a:pPr algn="l"/>
            <a:r>
              <a:rPr lang="en-US" sz="3600" b="1" dirty="0">
                <a:latin typeface="Neue Haas Grotesk Text Pro" panose="020B0504020202020204" pitchFamily="34" charset="0"/>
                <a:cs typeface="Arial" panose="020B0604020202020204" pitchFamily="34" charset="0"/>
              </a:rPr>
              <a:t>Homopolar bearing 2 Stiffness vs RPM</a:t>
            </a: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17</a:t>
            </a:fld>
            <a:endParaRPr lang="en-US" dirty="0"/>
          </a:p>
        </p:txBody>
      </p:sp>
      <p:sp>
        <p:nvSpPr>
          <p:cNvPr id="13" name="TextBox 12">
            <a:extLst>
              <a:ext uri="{FF2B5EF4-FFF2-40B4-BE49-F238E27FC236}">
                <a16:creationId xmlns:a16="http://schemas.microsoft.com/office/drawing/2014/main" id="{62B7F1F8-23FF-4620-B3E4-8404ECE49626}"/>
              </a:ext>
            </a:extLst>
          </p:cNvPr>
          <p:cNvSpPr txBox="1"/>
          <p:nvPr/>
        </p:nvSpPr>
        <p:spPr>
          <a:xfrm>
            <a:off x="1175552" y="1836769"/>
            <a:ext cx="4316649" cy="224676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In operating RPM of pump negligible  useful stiffness</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At higher speeds restoring force passes orthogonal force </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p:txBody>
      </p:sp>
      <p:pic>
        <p:nvPicPr>
          <p:cNvPr id="5" name="Picture 4" descr="Chart, scatter chart&#10;&#10;Description automatically generated">
            <a:extLst>
              <a:ext uri="{FF2B5EF4-FFF2-40B4-BE49-F238E27FC236}">
                <a16:creationId xmlns:a16="http://schemas.microsoft.com/office/drawing/2014/main" id="{A48DD588-C92A-444E-8E4F-87BD30194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017" y="1706880"/>
            <a:ext cx="4272783" cy="4220136"/>
          </a:xfrm>
          <a:prstGeom prst="rect">
            <a:avLst/>
          </a:prstGeom>
        </p:spPr>
      </p:pic>
      <p:pic>
        <p:nvPicPr>
          <p:cNvPr id="6" name="Picture 5">
            <a:extLst>
              <a:ext uri="{FF2B5EF4-FFF2-40B4-BE49-F238E27FC236}">
                <a16:creationId xmlns:a16="http://schemas.microsoft.com/office/drawing/2014/main" id="{2318F889-C5C7-4129-AD47-E2BC847EC6B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38757" y="4851686"/>
            <a:ext cx="2095119" cy="1571339"/>
          </a:xfrm>
          <a:prstGeom prst="rect">
            <a:avLst/>
          </a:prstGeom>
        </p:spPr>
      </p:pic>
    </p:spTree>
    <p:extLst>
      <p:ext uri="{BB962C8B-B14F-4D97-AF65-F5344CB8AC3E}">
        <p14:creationId xmlns:p14="http://schemas.microsoft.com/office/powerpoint/2010/main" val="1486235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69"/>
            <a:ext cx="9144000" cy="2387600"/>
          </a:xfrm>
        </p:spPr>
        <p:txBody>
          <a:bodyPr anchor="t">
            <a:normAutofit/>
          </a:bodyPr>
          <a:lstStyle/>
          <a:p>
            <a:pPr algn="l"/>
            <a:r>
              <a:rPr lang="en-US" sz="3600" b="1" dirty="0">
                <a:latin typeface="Neue Haas Grotesk Text Pro" panose="020B0504020202020204" pitchFamily="34" charset="0"/>
                <a:cs typeface="Arial" panose="020B0604020202020204" pitchFamily="34" charset="0"/>
              </a:rPr>
              <a:t>Magnetic Bearing Test Rig [MBTR]</a:t>
            </a:r>
            <a:endParaRPr lang="en-US" sz="4800" b="1" dirty="0">
              <a:latin typeface="Neue Haas Grotesk Text Pro" panose="020B05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18</a:t>
            </a:fld>
            <a:endParaRPr lang="en-US" dirty="0"/>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1836769"/>
            <a:ext cx="4316649" cy="3477875"/>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Controlled displacement </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Piezoelectric force transducer</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Coupled BLDC motor</a:t>
            </a:r>
          </a:p>
          <a:p>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p:txBody>
      </p:sp>
      <p:pic>
        <p:nvPicPr>
          <p:cNvPr id="7" name="Picture 6" descr="A picture containing indoor, several, cluttered&#10;&#10;Description automatically generated">
            <a:extLst>
              <a:ext uri="{FF2B5EF4-FFF2-40B4-BE49-F238E27FC236}">
                <a16:creationId xmlns:a16="http://schemas.microsoft.com/office/drawing/2014/main" id="{4EED71C8-873B-4A67-9290-668032A4E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1010" y="1445572"/>
            <a:ext cx="3572790" cy="4763720"/>
          </a:xfrm>
          <a:prstGeom prst="rect">
            <a:avLst/>
          </a:prstGeom>
        </p:spPr>
      </p:pic>
      <p:pic>
        <p:nvPicPr>
          <p:cNvPr id="9" name="Content Placeholder 4" descr="Chart, histogram&#10;&#10;Description automatically generated">
            <a:extLst>
              <a:ext uri="{FF2B5EF4-FFF2-40B4-BE49-F238E27FC236}">
                <a16:creationId xmlns:a16="http://schemas.microsoft.com/office/drawing/2014/main" id="{9066D9F9-FF5E-4E35-89C3-DFB4FE7DA2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614040"/>
            <a:ext cx="6690360" cy="2595252"/>
          </a:xfrm>
          <a:prstGeom prst="rect">
            <a:avLst/>
          </a:prstGeom>
        </p:spPr>
      </p:pic>
    </p:spTree>
    <p:extLst>
      <p:ext uri="{BB962C8B-B14F-4D97-AF65-F5344CB8AC3E}">
        <p14:creationId xmlns:p14="http://schemas.microsoft.com/office/powerpoint/2010/main" val="2534085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69"/>
            <a:ext cx="9144000" cy="2387600"/>
          </a:xfrm>
        </p:spPr>
        <p:txBody>
          <a:bodyPr anchor="t">
            <a:normAutofit/>
          </a:bodyPr>
          <a:lstStyle/>
          <a:p>
            <a:pPr algn="l"/>
            <a:r>
              <a:rPr lang="en-US" sz="3600" b="1" dirty="0">
                <a:latin typeface="Neue Haas Grotesk Text Pro" panose="020B0504020202020204" pitchFamily="34" charset="0"/>
                <a:cs typeface="Arial" panose="020B0604020202020204" pitchFamily="34" charset="0"/>
              </a:rPr>
              <a:t>Conclusion / next steps</a:t>
            </a:r>
            <a:endParaRPr lang="en-US" sz="4800" b="1" dirty="0">
              <a:latin typeface="Neue Haas Grotesk Text Pro" panose="020B05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19</a:t>
            </a:fld>
            <a:endParaRPr lang="en-US" dirty="0"/>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1836769"/>
            <a:ext cx="4316649" cy="6555641"/>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At low operating speed of BiVAD centrifugal pump there is little application of a homopolar Electrodynamic bearing.</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Further research into heteropolar bearings could be done. Proper balancing rig made</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Design and analytical analysis of combined electrodynamic active magnetic bearing/motor is underway </a:t>
            </a:r>
          </a:p>
          <a:p>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p:txBody>
      </p:sp>
      <p:pic>
        <p:nvPicPr>
          <p:cNvPr id="6" name="Picture 5" descr="A picture containing icon&#10;&#10;Description automatically generated">
            <a:extLst>
              <a:ext uri="{FF2B5EF4-FFF2-40B4-BE49-F238E27FC236}">
                <a16:creationId xmlns:a16="http://schemas.microsoft.com/office/drawing/2014/main" id="{FAC4257D-09C8-4D20-8518-18C56C971AA9}"/>
              </a:ext>
            </a:extLst>
          </p:cNvPr>
          <p:cNvPicPr>
            <a:picLocks noChangeAspect="1"/>
          </p:cNvPicPr>
          <p:nvPr/>
        </p:nvPicPr>
        <p:blipFill rotWithShape="1">
          <a:blip r:embed="rId3">
            <a:extLst>
              <a:ext uri="{28A0092B-C50C-407E-A947-70E740481C1C}">
                <a14:useLocalDpi xmlns:a14="http://schemas.microsoft.com/office/drawing/2010/main" val="0"/>
              </a:ext>
            </a:extLst>
          </a:blip>
          <a:srcRect l="2547" t="3885" r="7066" b="3661"/>
          <a:stretch/>
        </p:blipFill>
        <p:spPr>
          <a:xfrm>
            <a:off x="6410960" y="1330959"/>
            <a:ext cx="4470400" cy="4206241"/>
          </a:xfrm>
          <a:prstGeom prst="rect">
            <a:avLst/>
          </a:prstGeom>
        </p:spPr>
      </p:pic>
    </p:spTree>
    <p:extLst>
      <p:ext uri="{BB962C8B-B14F-4D97-AF65-F5344CB8AC3E}">
        <p14:creationId xmlns:p14="http://schemas.microsoft.com/office/powerpoint/2010/main" val="191366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70"/>
            <a:ext cx="9144000" cy="2387600"/>
          </a:xfrm>
        </p:spPr>
        <p:txBody>
          <a:bodyPr anchor="t">
            <a:normAutofit/>
          </a:bodyPr>
          <a:lstStyle/>
          <a:p>
            <a:pPr algn="l"/>
            <a:r>
              <a:rPr lang="en-US" sz="3600" b="1" dirty="0">
                <a:latin typeface="Neue Haas Grotesk Text Pro" panose="020B0504020202020204" pitchFamily="34" charset="0"/>
              </a:rPr>
              <a:t>Ventricular Assist Device</a:t>
            </a:r>
            <a:endParaRPr lang="en-US" sz="4800" b="1" dirty="0">
              <a:latin typeface="Neue Haas Grotesk Text Pro" panose="020B05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2</a:t>
            </a:fld>
            <a:endParaRPr lang="en-US"/>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1836770"/>
            <a:ext cx="5775664" cy="4093428"/>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Implantable mechanical pump</a:t>
            </a:r>
          </a:p>
          <a:p>
            <a:pPr marL="800100" lvl="1" indent="-342900">
              <a:buFontTx/>
              <a:buChar char="-"/>
            </a:pPr>
            <a:r>
              <a:rPr lang="en-US" sz="2000" dirty="0">
                <a:latin typeface="Neue Haas Grotesk Text Pro" panose="020B0504020202020204" pitchFamily="34" charset="0"/>
              </a:rPr>
              <a:t>Rotating pump</a:t>
            </a:r>
          </a:p>
          <a:p>
            <a:pPr marL="800100" lvl="1" indent="-342900">
              <a:buFontTx/>
              <a:buChar char="-"/>
            </a:pPr>
            <a:r>
              <a:rPr lang="en-US" sz="2000" dirty="0">
                <a:latin typeface="Neue Haas Grotesk Text Pro" panose="020B0504020202020204" pitchFamily="34" charset="0"/>
              </a:rPr>
              <a:t>Diaphragm pump</a:t>
            </a:r>
          </a:p>
          <a:p>
            <a:pPr marL="800100" lvl="1" indent="-342900">
              <a:buFontTx/>
              <a:buChar char="-"/>
            </a:pPr>
            <a:r>
              <a:rPr lang="en-US" sz="2000" dirty="0">
                <a:latin typeface="Neue Haas Grotesk Text Pro" panose="020B0504020202020204" pitchFamily="34" charset="0"/>
              </a:rPr>
              <a:t>5 L/min</a:t>
            </a:r>
          </a:p>
          <a:p>
            <a:pPr marL="800100" lvl="1" indent="-342900">
              <a:buFontTx/>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Why?</a:t>
            </a:r>
          </a:p>
          <a:p>
            <a:pPr marL="800100" lvl="1" indent="-342900">
              <a:buFontTx/>
              <a:buChar char="-"/>
            </a:pPr>
            <a:r>
              <a:rPr lang="en-US" sz="2000" dirty="0">
                <a:latin typeface="Neue Haas Grotesk Text Pro" panose="020B0504020202020204" pitchFamily="34" charset="0"/>
              </a:rPr>
              <a:t>waiting for heart transplant</a:t>
            </a:r>
          </a:p>
          <a:p>
            <a:pPr marL="800100" lvl="1" indent="-342900">
              <a:buFontTx/>
              <a:buChar char="-"/>
            </a:pPr>
            <a:r>
              <a:rPr lang="en-US" sz="2000" dirty="0">
                <a:latin typeface="Neue Haas Grotesk Text Pro" panose="020B0504020202020204" pitchFamily="34" charset="0"/>
              </a:rPr>
              <a:t>Ineligible for heart transplant</a:t>
            </a:r>
          </a:p>
          <a:p>
            <a:pPr marL="800100" lvl="1" indent="-342900">
              <a:buFontTx/>
              <a:buChar char="-"/>
            </a:pPr>
            <a:r>
              <a:rPr lang="en-US" sz="2000" dirty="0">
                <a:latin typeface="Neue Haas Grotesk Text Pro" panose="020B0504020202020204" pitchFamily="34" charset="0"/>
              </a:rPr>
              <a:t>Aid healing of heart </a:t>
            </a:r>
          </a:p>
          <a:p>
            <a:pPr marL="800100" lvl="1" indent="-342900">
              <a:buFontTx/>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Left ventricular assist device [LVAD]</a:t>
            </a:r>
          </a:p>
          <a:p>
            <a:pPr marL="342900" indent="-342900">
              <a:buFont typeface="Wingdings" panose="05000000000000000000" pitchFamily="2" charset="2"/>
              <a:buChar char="§"/>
            </a:pPr>
            <a:r>
              <a:rPr lang="en-US" sz="2000" dirty="0">
                <a:latin typeface="Neue Haas Grotesk Text Pro" panose="020B0504020202020204" pitchFamily="34" charset="0"/>
              </a:rPr>
              <a:t>Right ventricular assist device [RVAD]</a:t>
            </a:r>
          </a:p>
          <a:p>
            <a:pPr marL="342900" indent="-342900">
              <a:buFont typeface="Wingdings" panose="05000000000000000000" pitchFamily="2" charset="2"/>
              <a:buChar char="§"/>
            </a:pPr>
            <a:r>
              <a:rPr lang="en-US" sz="2000" dirty="0">
                <a:latin typeface="Neue Haas Grotesk Text Pro" panose="020B0504020202020204" pitchFamily="34" charset="0"/>
              </a:rPr>
              <a:t>Bi ventricular assist device [BiVAD]</a:t>
            </a:r>
          </a:p>
        </p:txBody>
      </p:sp>
      <p:pic>
        <p:nvPicPr>
          <p:cNvPr id="6" name="Picture 5" descr="A picture containing text, appliance&#10;&#10;Description automatically generated">
            <a:extLst>
              <a:ext uri="{FF2B5EF4-FFF2-40B4-BE49-F238E27FC236}">
                <a16:creationId xmlns:a16="http://schemas.microsoft.com/office/drawing/2014/main" id="{1163F202-AC37-4196-BE29-A874FEEEB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370" y="1836770"/>
            <a:ext cx="3264078" cy="4281520"/>
          </a:xfrm>
          <a:prstGeom prst="rect">
            <a:avLst/>
          </a:prstGeom>
          <a:ln w="19050">
            <a:solidFill>
              <a:srgbClr val="FF0000"/>
            </a:solidFill>
          </a:ln>
        </p:spPr>
      </p:pic>
    </p:spTree>
    <p:extLst>
      <p:ext uri="{BB962C8B-B14F-4D97-AF65-F5344CB8AC3E}">
        <p14:creationId xmlns:p14="http://schemas.microsoft.com/office/powerpoint/2010/main" val="385571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70"/>
            <a:ext cx="9144000" cy="2387600"/>
          </a:xfrm>
        </p:spPr>
        <p:txBody>
          <a:bodyPr anchor="t">
            <a:normAutofit/>
          </a:bodyPr>
          <a:lstStyle/>
          <a:p>
            <a:pPr algn="l"/>
            <a:r>
              <a:rPr lang="en-US" sz="3600" b="1" dirty="0">
                <a:latin typeface="Neue Haas Grotesk Text Pro" panose="020B0504020202020204" pitchFamily="34" charset="0"/>
              </a:rPr>
              <a:t>“Dragon heart” BiVAD</a:t>
            </a:r>
            <a:endParaRPr lang="en-US" sz="4800" b="1" dirty="0">
              <a:latin typeface="Neue Haas Grotesk Text Pro" panose="020B05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3</a:t>
            </a:fld>
            <a:endParaRPr lang="en-US"/>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1836770"/>
            <a:ext cx="5775664" cy="224676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Drexel university / RIT</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Magnetically levitated / magnetic bearings</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Rotary pump</a:t>
            </a:r>
          </a:p>
          <a:p>
            <a:pPr marL="800100" lvl="1" indent="-342900">
              <a:buFontTx/>
              <a:buChar char="-"/>
            </a:pPr>
            <a:r>
              <a:rPr lang="en-US" sz="2000" dirty="0">
                <a:latin typeface="Neue Haas Grotesk Text Pro" panose="020B0504020202020204" pitchFamily="34" charset="0"/>
              </a:rPr>
              <a:t>Axial pump inside of a centrifugal pump</a:t>
            </a:r>
          </a:p>
          <a:p>
            <a:pPr marL="800100" lvl="1" indent="-342900">
              <a:buFontTx/>
              <a:buChar char="-"/>
            </a:pPr>
            <a:endParaRPr lang="en-US" sz="2000" dirty="0">
              <a:latin typeface="Neue Haas Grotesk Text Pro" panose="020B0504020202020204" pitchFamily="34" charset="0"/>
            </a:endParaRPr>
          </a:p>
        </p:txBody>
      </p:sp>
      <p:grpSp>
        <p:nvGrpSpPr>
          <p:cNvPr id="10" name="Group 9">
            <a:extLst>
              <a:ext uri="{FF2B5EF4-FFF2-40B4-BE49-F238E27FC236}">
                <a16:creationId xmlns:a16="http://schemas.microsoft.com/office/drawing/2014/main" id="{324D0A23-ADD6-40F6-B2AD-80C0435FEB1A}"/>
              </a:ext>
            </a:extLst>
          </p:cNvPr>
          <p:cNvGrpSpPr/>
          <p:nvPr/>
        </p:nvGrpSpPr>
        <p:grpSpPr>
          <a:xfrm>
            <a:off x="7075504" y="1592788"/>
            <a:ext cx="4787649" cy="4684386"/>
            <a:chOff x="6719901" y="1836770"/>
            <a:chExt cx="4787649" cy="4684386"/>
          </a:xfrm>
        </p:grpSpPr>
        <p:pic>
          <p:nvPicPr>
            <p:cNvPr id="6" name="Picture 5">
              <a:extLst>
                <a:ext uri="{FF2B5EF4-FFF2-40B4-BE49-F238E27FC236}">
                  <a16:creationId xmlns:a16="http://schemas.microsoft.com/office/drawing/2014/main" id="{1163F202-AC37-4196-BE29-A874FEEEB61E}"/>
                </a:ext>
              </a:extLst>
            </p:cNvPr>
            <p:cNvPicPr>
              <a:picLocks noChangeAspect="1"/>
            </p:cNvPicPr>
            <p:nvPr/>
          </p:nvPicPr>
          <p:blipFill rotWithShape="1">
            <a:blip r:embed="rId2">
              <a:extLst>
                <a:ext uri="{28A0092B-C50C-407E-A947-70E740481C1C}">
                  <a14:useLocalDpi xmlns:a14="http://schemas.microsoft.com/office/drawing/2010/main" val="0"/>
                </a:ext>
              </a:extLst>
            </a:blip>
            <a:srcRect l="2948" t="3736" r="10383" b="2892"/>
            <a:stretch/>
          </p:blipFill>
          <p:spPr>
            <a:xfrm>
              <a:off x="7281784" y="1836770"/>
              <a:ext cx="3734664" cy="3923283"/>
            </a:xfrm>
            <a:prstGeom prst="rect">
              <a:avLst/>
            </a:prstGeom>
            <a:ln w="19050">
              <a:noFill/>
            </a:ln>
          </p:spPr>
        </p:pic>
        <p:sp>
          <p:nvSpPr>
            <p:cNvPr id="5" name="Arrow: Right 4">
              <a:extLst>
                <a:ext uri="{FF2B5EF4-FFF2-40B4-BE49-F238E27FC236}">
                  <a16:creationId xmlns:a16="http://schemas.microsoft.com/office/drawing/2014/main" id="{9861EB32-44F0-4CF9-8D1B-A422245B4D2F}"/>
                </a:ext>
              </a:extLst>
            </p:cNvPr>
            <p:cNvSpPr/>
            <p:nvPr/>
          </p:nvSpPr>
          <p:spPr>
            <a:xfrm rot="19079596">
              <a:off x="6855653" y="3204970"/>
              <a:ext cx="798991" cy="539318"/>
            </a:xfrm>
            <a:prstGeom prst="rightArrow">
              <a:avLst/>
            </a:prstGeom>
            <a:solidFill>
              <a:srgbClr val="FFFF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9248A232-898C-4051-AFB3-EE5D1FFE03B2}"/>
                </a:ext>
              </a:extLst>
            </p:cNvPr>
            <p:cNvSpPr/>
            <p:nvPr/>
          </p:nvSpPr>
          <p:spPr>
            <a:xfrm rot="5400000">
              <a:off x="8976807" y="5852002"/>
              <a:ext cx="798991" cy="539318"/>
            </a:xfrm>
            <a:prstGeom prst="rightArrow">
              <a:avLst/>
            </a:prstGeom>
            <a:solidFill>
              <a:srgbClr val="FFFF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F7582416-D3BB-4DB7-BD08-55D088415715}"/>
                </a:ext>
              </a:extLst>
            </p:cNvPr>
            <p:cNvSpPr/>
            <p:nvPr/>
          </p:nvSpPr>
          <p:spPr>
            <a:xfrm rot="9263357">
              <a:off x="10401541" y="3088568"/>
              <a:ext cx="1106009" cy="748425"/>
            </a:xfrm>
            <a:prstGeom prst="rightArrow">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43E8825-01FE-412A-8E38-52FE09EDB0AE}"/>
                </a:ext>
              </a:extLst>
            </p:cNvPr>
            <p:cNvSpPr/>
            <p:nvPr/>
          </p:nvSpPr>
          <p:spPr>
            <a:xfrm rot="11070353">
              <a:off x="6719901" y="4260266"/>
              <a:ext cx="1106009" cy="748425"/>
            </a:xfrm>
            <a:prstGeom prst="rightArrow">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A picture containing icon&#10;&#10;Description automatically generated">
            <a:extLst>
              <a:ext uri="{FF2B5EF4-FFF2-40B4-BE49-F238E27FC236}">
                <a16:creationId xmlns:a16="http://schemas.microsoft.com/office/drawing/2014/main" id="{93CAED60-F65F-4288-BDFA-6E6BD7263E9C}"/>
              </a:ext>
            </a:extLst>
          </p:cNvPr>
          <p:cNvPicPr>
            <a:picLocks noChangeAspect="1"/>
          </p:cNvPicPr>
          <p:nvPr/>
        </p:nvPicPr>
        <p:blipFill rotWithShape="1">
          <a:blip r:embed="rId3">
            <a:extLst>
              <a:ext uri="{28A0092B-C50C-407E-A947-70E740481C1C}">
                <a14:useLocalDpi xmlns:a14="http://schemas.microsoft.com/office/drawing/2010/main" val="0"/>
              </a:ext>
            </a:extLst>
          </a:blip>
          <a:srcRect l="8091" t="4190" r="12221" b="3173"/>
          <a:stretch/>
        </p:blipFill>
        <p:spPr>
          <a:xfrm>
            <a:off x="1237269" y="4083539"/>
            <a:ext cx="2344132" cy="2483756"/>
          </a:xfrm>
          <a:prstGeom prst="rect">
            <a:avLst/>
          </a:prstGeom>
        </p:spPr>
      </p:pic>
    </p:spTree>
    <p:extLst>
      <p:ext uri="{BB962C8B-B14F-4D97-AF65-F5344CB8AC3E}">
        <p14:creationId xmlns:p14="http://schemas.microsoft.com/office/powerpoint/2010/main" val="312494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70"/>
            <a:ext cx="9144000" cy="2387600"/>
          </a:xfrm>
        </p:spPr>
        <p:txBody>
          <a:bodyPr anchor="t">
            <a:normAutofit/>
          </a:bodyPr>
          <a:lstStyle/>
          <a:p>
            <a:pPr algn="l"/>
            <a:r>
              <a:rPr lang="en-US" sz="3600" b="1" dirty="0">
                <a:latin typeface="Neue Haas Grotesk Text Pro" panose="020B0504020202020204" pitchFamily="34" charset="0"/>
              </a:rPr>
              <a:t>Magnetic Levitation</a:t>
            </a:r>
            <a:endParaRPr lang="en-US" sz="4800" b="1" dirty="0">
              <a:latin typeface="Neue Haas Grotesk Text Pro" panose="020B05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4</a:t>
            </a:fld>
            <a:endParaRPr lang="en-US"/>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1836770"/>
            <a:ext cx="5775664" cy="3785652"/>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Why?</a:t>
            </a:r>
          </a:p>
          <a:p>
            <a:pPr marL="800100" lvl="1" indent="-342900">
              <a:buFontTx/>
              <a:buChar char="-"/>
            </a:pPr>
            <a:r>
              <a:rPr lang="en-US" sz="2000" dirty="0">
                <a:latin typeface="Neue Haas Grotesk Text Pro" panose="020B0504020202020204" pitchFamily="34" charset="0"/>
              </a:rPr>
              <a:t>No contact</a:t>
            </a:r>
          </a:p>
          <a:p>
            <a:pPr marL="1257300" lvl="2" indent="-342900">
              <a:buFontTx/>
              <a:buChar char="-"/>
            </a:pPr>
            <a:r>
              <a:rPr lang="en-US" sz="2000" dirty="0">
                <a:latin typeface="Neue Haas Grotesk Text Pro" panose="020B0504020202020204" pitchFamily="34" charset="0"/>
              </a:rPr>
              <a:t>No wear</a:t>
            </a:r>
          </a:p>
          <a:p>
            <a:pPr marL="1257300" lvl="2" indent="-342900">
              <a:buFontTx/>
              <a:buChar char="-"/>
            </a:pPr>
            <a:r>
              <a:rPr lang="en-US" sz="2000" dirty="0">
                <a:latin typeface="Neue Haas Grotesk Text Pro" panose="020B0504020202020204" pitchFamily="34" charset="0"/>
              </a:rPr>
              <a:t>Zero induced blood damage</a:t>
            </a:r>
          </a:p>
          <a:p>
            <a:pPr marL="800100" lvl="1" indent="-342900">
              <a:buFontTx/>
              <a:buChar char="-"/>
            </a:pPr>
            <a:r>
              <a:rPr lang="en-US" sz="2000" dirty="0">
                <a:latin typeface="Neue Haas Grotesk Text Pro" panose="020B0504020202020204" pitchFamily="34" charset="0"/>
              </a:rPr>
              <a:t>Larger gap for blood flow</a:t>
            </a:r>
          </a:p>
          <a:p>
            <a:pPr marL="1257300" lvl="2" indent="-342900">
              <a:buFontTx/>
              <a:buChar char="-"/>
            </a:pPr>
            <a:r>
              <a:rPr lang="en-US" sz="2000" dirty="0">
                <a:latin typeface="Neue Haas Grotesk Text Pro" panose="020B0504020202020204" pitchFamily="34" charset="0"/>
              </a:rPr>
              <a:t>Less shear induced blood damage</a:t>
            </a:r>
          </a:p>
          <a:p>
            <a:pPr marL="342900" indent="-342900">
              <a:buFont typeface="Wingdings" panose="05000000000000000000" pitchFamily="2" charset="2"/>
              <a:buChar char="§"/>
            </a:pPr>
            <a:r>
              <a:rPr lang="en-US" sz="2000" dirty="0">
                <a:latin typeface="Neue Haas Grotesk Text Pro" panose="020B0504020202020204" pitchFamily="34" charset="0"/>
              </a:rPr>
              <a:t>How?</a:t>
            </a:r>
          </a:p>
          <a:p>
            <a:pPr marL="800100" lvl="1" indent="-342900">
              <a:buFont typeface="Wingdings" panose="05000000000000000000" pitchFamily="2" charset="2"/>
              <a:buChar char="§"/>
            </a:pPr>
            <a:r>
              <a:rPr lang="en-US" sz="2000" dirty="0">
                <a:latin typeface="Neue Haas Grotesk Text Pro" panose="020B0504020202020204" pitchFamily="34" charset="0"/>
              </a:rPr>
              <a:t>Permanent magnets</a:t>
            </a:r>
          </a:p>
          <a:p>
            <a:pPr marL="800100" lvl="1" indent="-342900">
              <a:buFont typeface="Wingdings" panose="05000000000000000000" pitchFamily="2" charset="2"/>
              <a:buChar char="§"/>
            </a:pPr>
            <a:r>
              <a:rPr lang="en-US" sz="2000" dirty="0">
                <a:latin typeface="Neue Haas Grotesk Text Pro" panose="020B0504020202020204" pitchFamily="34" charset="0"/>
              </a:rPr>
              <a:t>Electromagnets</a:t>
            </a:r>
          </a:p>
          <a:p>
            <a:pPr marL="800100" lvl="1" indent="-342900">
              <a:buFont typeface="Wingdings" panose="05000000000000000000" pitchFamily="2" charset="2"/>
              <a:buChar char="§"/>
            </a:pPr>
            <a:r>
              <a:rPr lang="en-US" sz="2000" dirty="0">
                <a:latin typeface="Neue Haas Grotesk Text Pro" panose="020B0504020202020204" pitchFamily="34" charset="0"/>
              </a:rPr>
              <a:t>Superconductors</a:t>
            </a:r>
          </a:p>
          <a:p>
            <a:pPr marL="800100" lvl="1" indent="-342900">
              <a:buFont typeface="Wingdings" panose="05000000000000000000" pitchFamily="2" charset="2"/>
              <a:buChar char="§"/>
            </a:pPr>
            <a:r>
              <a:rPr lang="en-US" sz="2000" dirty="0">
                <a:latin typeface="Neue Haas Grotesk Text Pro" panose="020B0504020202020204" pitchFamily="34" charset="0"/>
              </a:rPr>
              <a:t>Electrodynamics</a:t>
            </a:r>
          </a:p>
          <a:p>
            <a:pPr marL="800100" lvl="1" indent="-342900">
              <a:buFont typeface="Wingdings" panose="05000000000000000000" pitchFamily="2" charset="2"/>
              <a:buChar char="§"/>
            </a:pPr>
            <a:endParaRPr lang="en-US" sz="2000" dirty="0">
              <a:latin typeface="Neue Haas Grotesk Text Pro" panose="020B0504020202020204" pitchFamily="34" charset="0"/>
            </a:endParaRPr>
          </a:p>
        </p:txBody>
      </p:sp>
      <p:pic>
        <p:nvPicPr>
          <p:cNvPr id="5" name="Picture 4">
            <a:extLst>
              <a:ext uri="{FF2B5EF4-FFF2-40B4-BE49-F238E27FC236}">
                <a16:creationId xmlns:a16="http://schemas.microsoft.com/office/drawing/2014/main" id="{8BD09CAD-F7E3-425E-8A4A-5247643C2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0550" y="1836770"/>
            <a:ext cx="3143250" cy="2971800"/>
          </a:xfrm>
          <a:prstGeom prst="rect">
            <a:avLst/>
          </a:prstGeom>
        </p:spPr>
      </p:pic>
    </p:spTree>
    <p:extLst>
      <p:ext uri="{BB962C8B-B14F-4D97-AF65-F5344CB8AC3E}">
        <p14:creationId xmlns:p14="http://schemas.microsoft.com/office/powerpoint/2010/main" val="165482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69"/>
            <a:ext cx="9144000" cy="2387600"/>
          </a:xfrm>
        </p:spPr>
        <p:txBody>
          <a:bodyPr anchor="t">
            <a:normAutofit/>
          </a:bodyPr>
          <a:lstStyle/>
          <a:p>
            <a:pPr algn="l"/>
            <a:r>
              <a:rPr lang="en-US" sz="3600" b="1" dirty="0">
                <a:latin typeface="Neue Haas Grotesk Text Pro" panose="020B0504020202020204" pitchFamily="34" charset="0"/>
                <a:cs typeface="Arial" panose="020B0604020202020204" pitchFamily="34" charset="0"/>
              </a:rPr>
              <a:t>Permanent magnetic bearing</a:t>
            </a:r>
            <a:endParaRPr lang="en-US" sz="4800" b="1" dirty="0">
              <a:latin typeface="Neue Haas Grotesk Text Pro" panose="020B05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5</a:t>
            </a:fld>
            <a:endParaRPr lang="en-US"/>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1836769"/>
            <a:ext cx="5775664" cy="317009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Static levitation in all DOF can not be achieved</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Passive bearings, require no current or control </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Used in tandem with other bearings</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Stiffness in one direction means negative stiffness in another</a:t>
            </a:r>
          </a:p>
        </p:txBody>
      </p:sp>
      <p:pic>
        <p:nvPicPr>
          <p:cNvPr id="8" name="Picture 7" descr="Logo&#10;&#10;Description automatically generated">
            <a:extLst>
              <a:ext uri="{FF2B5EF4-FFF2-40B4-BE49-F238E27FC236}">
                <a16:creationId xmlns:a16="http://schemas.microsoft.com/office/drawing/2014/main" id="{277EAC4B-330B-44B2-936C-3D81616F3AA9}"/>
              </a:ext>
            </a:extLst>
          </p:cNvPr>
          <p:cNvPicPr>
            <a:picLocks noChangeAspect="1"/>
          </p:cNvPicPr>
          <p:nvPr/>
        </p:nvPicPr>
        <p:blipFill rotWithShape="1">
          <a:blip r:embed="rId3">
            <a:extLst>
              <a:ext uri="{28A0092B-C50C-407E-A947-70E740481C1C}">
                <a14:useLocalDpi xmlns:a14="http://schemas.microsoft.com/office/drawing/2010/main" val="0"/>
              </a:ext>
            </a:extLst>
          </a:blip>
          <a:srcRect l="9492" t="5718" r="13033" b="8879"/>
          <a:stretch/>
        </p:blipFill>
        <p:spPr>
          <a:xfrm>
            <a:off x="7118416" y="2076116"/>
            <a:ext cx="1908052" cy="2412186"/>
          </a:xfrm>
          <a:prstGeom prst="rect">
            <a:avLst/>
          </a:prstGeom>
        </p:spPr>
      </p:pic>
      <p:pic>
        <p:nvPicPr>
          <p:cNvPr id="10" name="Picture 9" descr="A picture containing text, vessel&#10;&#10;Description automatically generated">
            <a:extLst>
              <a:ext uri="{FF2B5EF4-FFF2-40B4-BE49-F238E27FC236}">
                <a16:creationId xmlns:a16="http://schemas.microsoft.com/office/drawing/2014/main" id="{8B7974FB-C49E-4BB8-B0C3-3CFC11A8E516}"/>
              </a:ext>
            </a:extLst>
          </p:cNvPr>
          <p:cNvPicPr>
            <a:picLocks noChangeAspect="1"/>
          </p:cNvPicPr>
          <p:nvPr/>
        </p:nvPicPr>
        <p:blipFill rotWithShape="1">
          <a:blip r:embed="rId4">
            <a:extLst>
              <a:ext uri="{28A0092B-C50C-407E-A947-70E740481C1C}">
                <a14:useLocalDpi xmlns:a14="http://schemas.microsoft.com/office/drawing/2010/main" val="0"/>
              </a:ext>
            </a:extLst>
          </a:blip>
          <a:srcRect l="6706" t="4909" r="7366" b="5334"/>
          <a:stretch/>
        </p:blipFill>
        <p:spPr>
          <a:xfrm>
            <a:off x="9630548" y="2037349"/>
            <a:ext cx="1908052" cy="2489719"/>
          </a:xfrm>
          <a:prstGeom prst="rect">
            <a:avLst/>
          </a:prstGeom>
        </p:spPr>
      </p:pic>
      <p:sp>
        <p:nvSpPr>
          <p:cNvPr id="17" name="Arrow: Right 16">
            <a:extLst>
              <a:ext uri="{FF2B5EF4-FFF2-40B4-BE49-F238E27FC236}">
                <a16:creationId xmlns:a16="http://schemas.microsoft.com/office/drawing/2014/main" id="{5066F3CF-E448-46DF-99C6-44376FBC8BBF}"/>
              </a:ext>
            </a:extLst>
          </p:cNvPr>
          <p:cNvSpPr/>
          <p:nvPr/>
        </p:nvSpPr>
        <p:spPr>
          <a:xfrm rot="5400000">
            <a:off x="7778717" y="1590252"/>
            <a:ext cx="571106" cy="37592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397B92B1-7AA5-40A7-8051-388A110A89DE}"/>
              </a:ext>
            </a:extLst>
          </p:cNvPr>
          <p:cNvSpPr/>
          <p:nvPr/>
        </p:nvSpPr>
        <p:spPr>
          <a:xfrm rot="16200000">
            <a:off x="7778717" y="4533355"/>
            <a:ext cx="571106" cy="37592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9B5F95E1-20D2-4B4B-AD3F-AA97B7FD66DE}"/>
              </a:ext>
            </a:extLst>
          </p:cNvPr>
          <p:cNvSpPr/>
          <p:nvPr/>
        </p:nvSpPr>
        <p:spPr>
          <a:xfrm rot="10800000">
            <a:off x="10841729" y="3766809"/>
            <a:ext cx="571106" cy="37592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0A5EABCB-CDE5-436E-A17D-577708E77669}"/>
              </a:ext>
            </a:extLst>
          </p:cNvPr>
          <p:cNvSpPr/>
          <p:nvPr/>
        </p:nvSpPr>
        <p:spPr>
          <a:xfrm>
            <a:off x="9749070" y="3760806"/>
            <a:ext cx="571106" cy="37592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C4236273-CE17-4DAD-85DF-BCB86DC6B708}"/>
              </a:ext>
            </a:extLst>
          </p:cNvPr>
          <p:cNvSpPr/>
          <p:nvPr/>
        </p:nvSpPr>
        <p:spPr>
          <a:xfrm rot="10800000">
            <a:off x="10841729" y="2447861"/>
            <a:ext cx="571106" cy="37592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74189005-0CA3-419C-9AEB-D3148AC98CAD}"/>
              </a:ext>
            </a:extLst>
          </p:cNvPr>
          <p:cNvSpPr/>
          <p:nvPr/>
        </p:nvSpPr>
        <p:spPr>
          <a:xfrm>
            <a:off x="9749070" y="2441858"/>
            <a:ext cx="571106" cy="37592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754BDB3-0A8C-4697-95B8-E1C4A6CEF974}"/>
              </a:ext>
            </a:extLst>
          </p:cNvPr>
          <p:cNvSpPr/>
          <p:nvPr/>
        </p:nvSpPr>
        <p:spPr>
          <a:xfrm>
            <a:off x="8321645" y="3714868"/>
            <a:ext cx="571106" cy="37592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Arrow: Right 13">
            <a:extLst>
              <a:ext uri="{FF2B5EF4-FFF2-40B4-BE49-F238E27FC236}">
                <a16:creationId xmlns:a16="http://schemas.microsoft.com/office/drawing/2014/main" id="{E8C2608D-EC49-45CC-BA4E-8BC7DEC9DB37}"/>
              </a:ext>
            </a:extLst>
          </p:cNvPr>
          <p:cNvSpPr/>
          <p:nvPr/>
        </p:nvSpPr>
        <p:spPr>
          <a:xfrm rot="10800000">
            <a:off x="7228986" y="3708865"/>
            <a:ext cx="571106" cy="37592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Arrow: Right 14">
            <a:extLst>
              <a:ext uri="{FF2B5EF4-FFF2-40B4-BE49-F238E27FC236}">
                <a16:creationId xmlns:a16="http://schemas.microsoft.com/office/drawing/2014/main" id="{076EC9D1-5EDE-4131-8ACA-8965735156A3}"/>
              </a:ext>
            </a:extLst>
          </p:cNvPr>
          <p:cNvSpPr/>
          <p:nvPr/>
        </p:nvSpPr>
        <p:spPr>
          <a:xfrm>
            <a:off x="8321645" y="2395920"/>
            <a:ext cx="571106" cy="37592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Arrow: Right 15">
            <a:extLst>
              <a:ext uri="{FF2B5EF4-FFF2-40B4-BE49-F238E27FC236}">
                <a16:creationId xmlns:a16="http://schemas.microsoft.com/office/drawing/2014/main" id="{17E11DA6-7443-4F46-B529-8B01CC4C3273}"/>
              </a:ext>
            </a:extLst>
          </p:cNvPr>
          <p:cNvSpPr/>
          <p:nvPr/>
        </p:nvSpPr>
        <p:spPr>
          <a:xfrm rot="10800000">
            <a:off x="7228986" y="2389917"/>
            <a:ext cx="571106" cy="37592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3" name="Arrow: Right 22">
            <a:extLst>
              <a:ext uri="{FF2B5EF4-FFF2-40B4-BE49-F238E27FC236}">
                <a16:creationId xmlns:a16="http://schemas.microsoft.com/office/drawing/2014/main" id="{1D4B358B-5E23-48AB-B0F2-650B1A290D6F}"/>
              </a:ext>
            </a:extLst>
          </p:cNvPr>
          <p:cNvSpPr/>
          <p:nvPr/>
        </p:nvSpPr>
        <p:spPr>
          <a:xfrm rot="16200000">
            <a:off x="10295097" y="1598220"/>
            <a:ext cx="571106" cy="37592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3DEFB055-E402-4700-A57E-B835E896A86C}"/>
              </a:ext>
            </a:extLst>
          </p:cNvPr>
          <p:cNvSpPr/>
          <p:nvPr/>
        </p:nvSpPr>
        <p:spPr>
          <a:xfrm rot="5400000">
            <a:off x="10295097" y="4541323"/>
            <a:ext cx="571106" cy="37592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56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69"/>
            <a:ext cx="9144000" cy="2387600"/>
          </a:xfrm>
        </p:spPr>
        <p:txBody>
          <a:bodyPr anchor="t">
            <a:normAutofit/>
          </a:bodyPr>
          <a:lstStyle/>
          <a:p>
            <a:pPr algn="l"/>
            <a:r>
              <a:rPr lang="en-US" sz="3600" b="1" dirty="0">
                <a:latin typeface="Neue Haas Grotesk Text Pro" panose="020B0504020202020204" pitchFamily="34" charset="0"/>
                <a:cs typeface="Arial" panose="020B0604020202020204" pitchFamily="34" charset="0"/>
              </a:rPr>
              <a:t>Active magnetic bearing</a:t>
            </a:r>
            <a:endParaRPr lang="en-US" sz="4800" b="1" dirty="0">
              <a:latin typeface="Neue Haas Grotesk Text Pro" panose="020B05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6</a:t>
            </a:fld>
            <a:endParaRPr lang="en-US"/>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1836769"/>
            <a:ext cx="5775664" cy="317009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Requires active control</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High power consumption</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Expensive </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p:txBody>
      </p:sp>
      <p:pic>
        <p:nvPicPr>
          <p:cNvPr id="7" name="Picture 6" descr="A picture containing engine, light&#10;&#10;Description automatically generated">
            <a:extLst>
              <a:ext uri="{FF2B5EF4-FFF2-40B4-BE49-F238E27FC236}">
                <a16:creationId xmlns:a16="http://schemas.microsoft.com/office/drawing/2014/main" id="{5E9CB38B-94B1-41B2-8C44-51452BF73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836769"/>
            <a:ext cx="4105012" cy="4143983"/>
          </a:xfrm>
          <a:prstGeom prst="rect">
            <a:avLst/>
          </a:prstGeom>
        </p:spPr>
      </p:pic>
    </p:spTree>
    <p:extLst>
      <p:ext uri="{BB962C8B-B14F-4D97-AF65-F5344CB8AC3E}">
        <p14:creationId xmlns:p14="http://schemas.microsoft.com/office/powerpoint/2010/main" val="537172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69"/>
            <a:ext cx="9144000" cy="2387600"/>
          </a:xfrm>
        </p:spPr>
        <p:txBody>
          <a:bodyPr anchor="t">
            <a:normAutofit/>
          </a:bodyPr>
          <a:lstStyle/>
          <a:p>
            <a:pPr algn="l"/>
            <a:r>
              <a:rPr lang="en-US" sz="3600" b="1" dirty="0">
                <a:latin typeface="Neue Haas Grotesk Text Pro" panose="020B0504020202020204" pitchFamily="34" charset="0"/>
                <a:cs typeface="Arial" panose="020B0604020202020204" pitchFamily="34" charset="0"/>
              </a:rPr>
              <a:t>Superconducting bearings</a:t>
            </a:r>
            <a:endParaRPr lang="en-US" sz="4800" b="1" dirty="0">
              <a:latin typeface="Neue Haas Grotesk Text Pro" panose="020B05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7</a:t>
            </a:fld>
            <a:endParaRPr lang="en-US"/>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1836769"/>
            <a:ext cx="5775664" cy="3785652"/>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Requires no control</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Most efficient of all bearings</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Must be kept extremely cold</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Expensive </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p:txBody>
      </p:sp>
      <p:pic>
        <p:nvPicPr>
          <p:cNvPr id="7" name="Picture 6" descr="A picture containing cake, cup, indoor, white&#10;&#10;Description automatically generated">
            <a:extLst>
              <a:ext uri="{FF2B5EF4-FFF2-40B4-BE49-F238E27FC236}">
                <a16:creationId xmlns:a16="http://schemas.microsoft.com/office/drawing/2014/main" id="{B22FB792-17EF-4345-AE61-DE2E4EEF3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597" y="1836769"/>
            <a:ext cx="5729574" cy="4095750"/>
          </a:xfrm>
          <a:prstGeom prst="rect">
            <a:avLst/>
          </a:prstGeom>
        </p:spPr>
      </p:pic>
    </p:spTree>
    <p:extLst>
      <p:ext uri="{BB962C8B-B14F-4D97-AF65-F5344CB8AC3E}">
        <p14:creationId xmlns:p14="http://schemas.microsoft.com/office/powerpoint/2010/main" val="376687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69"/>
            <a:ext cx="9144000" cy="2387600"/>
          </a:xfrm>
        </p:spPr>
        <p:txBody>
          <a:bodyPr anchor="t">
            <a:normAutofit/>
          </a:bodyPr>
          <a:lstStyle/>
          <a:p>
            <a:pPr algn="l"/>
            <a:r>
              <a:rPr lang="en-US" sz="3600" b="1" dirty="0">
                <a:latin typeface="Neue Haas Grotesk Text Pro" panose="020B0504020202020204" pitchFamily="34" charset="0"/>
                <a:cs typeface="Arial" panose="020B0604020202020204" pitchFamily="34" charset="0"/>
              </a:rPr>
              <a:t>Electrodynamic Bearings</a:t>
            </a:r>
            <a:endParaRPr lang="en-US" sz="4800" b="1" dirty="0">
              <a:latin typeface="Neue Haas Grotesk Text Pro" panose="020B05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8</a:t>
            </a:fld>
            <a:endParaRPr lang="en-US" dirty="0"/>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1836769"/>
            <a:ext cx="4316649" cy="5632311"/>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Requires no control </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Consumes little power</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Cheap</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little industry use</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Lenz law</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Null flux </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p:txBody>
      </p:sp>
      <p:pic>
        <p:nvPicPr>
          <p:cNvPr id="8" name="Picture 7" descr="Diagram&#10;&#10;Description automatically generated">
            <a:extLst>
              <a:ext uri="{FF2B5EF4-FFF2-40B4-BE49-F238E27FC236}">
                <a16:creationId xmlns:a16="http://schemas.microsoft.com/office/drawing/2014/main" id="{BE010C77-5B74-4F21-A742-DE8FD44F1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552" y="1836769"/>
            <a:ext cx="4827351" cy="4284631"/>
          </a:xfrm>
          <a:prstGeom prst="rect">
            <a:avLst/>
          </a:prstGeom>
        </p:spPr>
      </p:pic>
    </p:spTree>
    <p:extLst>
      <p:ext uri="{BB962C8B-B14F-4D97-AF65-F5344CB8AC3E}">
        <p14:creationId xmlns:p14="http://schemas.microsoft.com/office/powerpoint/2010/main" val="245421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55D0-FB8D-454B-A125-4C575BE70253}"/>
              </a:ext>
            </a:extLst>
          </p:cNvPr>
          <p:cNvSpPr>
            <a:spLocks noGrp="1"/>
          </p:cNvSpPr>
          <p:nvPr>
            <p:ph type="ctrTitle"/>
          </p:nvPr>
        </p:nvSpPr>
        <p:spPr>
          <a:xfrm>
            <a:off x="1175552" y="642969"/>
            <a:ext cx="9144000" cy="2387600"/>
          </a:xfrm>
        </p:spPr>
        <p:txBody>
          <a:bodyPr anchor="t">
            <a:normAutofit/>
          </a:bodyPr>
          <a:lstStyle/>
          <a:p>
            <a:pPr algn="l"/>
            <a:r>
              <a:rPr lang="en-US" sz="3600" b="1" dirty="0">
                <a:latin typeface="Neue Haas Grotesk Text Pro" panose="020B0504020202020204" pitchFamily="34" charset="0"/>
                <a:cs typeface="Arial" panose="020B0604020202020204" pitchFamily="34" charset="0"/>
              </a:rPr>
              <a:t>Lenz’ law</a:t>
            </a:r>
            <a:endParaRPr lang="en-US" sz="4800" b="1" dirty="0">
              <a:latin typeface="Neue Haas Grotesk Text Pro" panose="020B05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172DCAD-C958-4957-AED3-06669A0B288B}"/>
              </a:ext>
            </a:extLst>
          </p:cNvPr>
          <p:cNvSpPr>
            <a:spLocks noGrp="1"/>
          </p:cNvSpPr>
          <p:nvPr>
            <p:ph type="sldNum" sz="quarter" idx="12"/>
          </p:nvPr>
        </p:nvSpPr>
        <p:spPr/>
        <p:txBody>
          <a:bodyPr/>
          <a:lstStyle/>
          <a:p>
            <a:fld id="{F26CAB18-214F-4444-9B88-539BB88151EB}" type="slidenum">
              <a:rPr lang="en-US" smtClean="0"/>
              <a:t>9</a:t>
            </a:fld>
            <a:endParaRPr lang="en-US" dirty="0"/>
          </a:p>
        </p:txBody>
      </p:sp>
      <p:sp>
        <p:nvSpPr>
          <p:cNvPr id="3" name="TextBox 2">
            <a:extLst>
              <a:ext uri="{FF2B5EF4-FFF2-40B4-BE49-F238E27FC236}">
                <a16:creationId xmlns:a16="http://schemas.microsoft.com/office/drawing/2014/main" id="{B2158EB8-07FE-4015-AEF5-6B4E5FAEF818}"/>
              </a:ext>
            </a:extLst>
          </p:cNvPr>
          <p:cNvSpPr txBox="1"/>
          <p:nvPr/>
        </p:nvSpPr>
        <p:spPr>
          <a:xfrm>
            <a:off x="1175552" y="1836769"/>
            <a:ext cx="4316649" cy="3785652"/>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Neue Haas Grotesk Text Pro" panose="020B0504020202020204" pitchFamily="34" charset="0"/>
              </a:rPr>
              <a:t>Repulsive force</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Orthogonal force</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r>
              <a:rPr lang="en-US" sz="2000" dirty="0">
                <a:latin typeface="Neue Haas Grotesk Text Pro" panose="020B0504020202020204" pitchFamily="34" charset="0"/>
              </a:rPr>
              <a:t>Brake torque</a:t>
            </a: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pPr marL="342900" indent="-342900">
              <a:buFont typeface="Wingdings" panose="05000000000000000000" pitchFamily="2" charset="2"/>
              <a:buChar char="§"/>
            </a:pPr>
            <a:endParaRPr lang="en-US" sz="2000" dirty="0">
              <a:latin typeface="Neue Haas Grotesk Text Pro" panose="020B0504020202020204" pitchFamily="34" charset="0"/>
            </a:endParaRPr>
          </a:p>
          <a:p>
            <a:endParaRPr lang="en-US" sz="2000" dirty="0">
              <a:latin typeface="Neue Haas Grotesk Text Pro" panose="020B0504020202020204" pitchFamily="34" charset="0"/>
            </a:endParaRPr>
          </a:p>
        </p:txBody>
      </p:sp>
      <p:pic>
        <p:nvPicPr>
          <p:cNvPr id="7" name="Picture 6" descr="A picture containing text, device&#10;&#10;Description automatically generated">
            <a:extLst>
              <a:ext uri="{FF2B5EF4-FFF2-40B4-BE49-F238E27FC236}">
                <a16:creationId xmlns:a16="http://schemas.microsoft.com/office/drawing/2014/main" id="{E2DEC74E-B94E-4805-BB45-053CB51F6957}"/>
              </a:ext>
            </a:extLst>
          </p:cNvPr>
          <p:cNvPicPr>
            <a:picLocks noChangeAspect="1"/>
          </p:cNvPicPr>
          <p:nvPr/>
        </p:nvPicPr>
        <p:blipFill rotWithShape="1">
          <a:blip r:embed="rId3">
            <a:extLst>
              <a:ext uri="{28A0092B-C50C-407E-A947-70E740481C1C}">
                <a14:useLocalDpi xmlns:a14="http://schemas.microsoft.com/office/drawing/2010/main" val="0"/>
              </a:ext>
            </a:extLst>
          </a:blip>
          <a:srcRect l="6287" t="703" r="2026" b="2982"/>
          <a:stretch/>
        </p:blipFill>
        <p:spPr>
          <a:xfrm>
            <a:off x="7372635" y="1393494"/>
            <a:ext cx="3981165" cy="3844667"/>
          </a:xfrm>
          <a:prstGeom prst="rect">
            <a:avLst/>
          </a:prstGeom>
        </p:spPr>
      </p:pic>
      <p:pic>
        <p:nvPicPr>
          <p:cNvPr id="8" name="Picture 7" descr="Diagram, schematic&#10;&#10;Description automatically generated">
            <a:extLst>
              <a:ext uri="{FF2B5EF4-FFF2-40B4-BE49-F238E27FC236}">
                <a16:creationId xmlns:a16="http://schemas.microsoft.com/office/drawing/2014/main" id="{95EAE718-16C7-4281-9F20-D04FB253F9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5552" y="3601085"/>
            <a:ext cx="5403048" cy="2240474"/>
          </a:xfrm>
          <a:prstGeom prst="rect">
            <a:avLst/>
          </a:prstGeom>
        </p:spPr>
      </p:pic>
    </p:spTree>
    <p:extLst>
      <p:ext uri="{BB962C8B-B14F-4D97-AF65-F5344CB8AC3E}">
        <p14:creationId xmlns:p14="http://schemas.microsoft.com/office/powerpoint/2010/main" val="349978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5914</TotalTime>
  <Words>1674</Words>
  <Application>Microsoft Office PowerPoint</Application>
  <PresentationFormat>Widescreen</PresentationFormat>
  <Paragraphs>280</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Neue Haas Grotesk Text Pro</vt:lpstr>
      <vt:lpstr>Wingdings</vt:lpstr>
      <vt:lpstr>Office Theme</vt:lpstr>
      <vt:lpstr>Investigation of low-speed electrodynamic bearing in BiVAD application</vt:lpstr>
      <vt:lpstr>Ventricular Assist Device</vt:lpstr>
      <vt:lpstr>“Dragon heart” BiVAD</vt:lpstr>
      <vt:lpstr>Magnetic Levitation</vt:lpstr>
      <vt:lpstr>Permanent magnetic bearing</vt:lpstr>
      <vt:lpstr>Active magnetic bearing</vt:lpstr>
      <vt:lpstr>Superconducting bearings</vt:lpstr>
      <vt:lpstr>Electrodynamic Bearings</vt:lpstr>
      <vt:lpstr>Lenz’ law</vt:lpstr>
      <vt:lpstr>Null Flux Scheme</vt:lpstr>
      <vt:lpstr>Homopolar </vt:lpstr>
      <vt:lpstr>Heteropolar</vt:lpstr>
      <vt:lpstr>Homopolar bearing attempt 1</vt:lpstr>
      <vt:lpstr>Heteropolar bearing </vt:lpstr>
      <vt:lpstr>Homopolar bearing attempt 2</vt:lpstr>
      <vt:lpstr>Homopolar bearing 2 DATA</vt:lpstr>
      <vt:lpstr>Homopolar bearing 2 Stiffness vs RPM</vt:lpstr>
      <vt:lpstr>Magnetic Bearing Test Rig [MBTR]</vt:lpstr>
      <vt:lpstr>Conclusion /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low-speed electrodynamic bearing in VAD application</dc:title>
  <dc:creator>Arthur Thompson Johnson (RIT Student)</dc:creator>
  <cp:lastModifiedBy>Arthur Thompson Johnson (RIT Student)</cp:lastModifiedBy>
  <cp:revision>12</cp:revision>
  <dcterms:created xsi:type="dcterms:W3CDTF">2021-07-15T18:37:59Z</dcterms:created>
  <dcterms:modified xsi:type="dcterms:W3CDTF">2021-07-26T21:03:12Z</dcterms:modified>
</cp:coreProperties>
</file>