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81" r:id="rId2"/>
    <p:sldId id="284" r:id="rId3"/>
    <p:sldId id="285" r:id="rId4"/>
    <p:sldId id="283" r:id="rId5"/>
    <p:sldId id="282" r:id="rId6"/>
  </p:sldIdLst>
  <p:sldSz cx="12192000" cy="6858000"/>
  <p:notesSz cx="6858000" cy="9144000"/>
  <p:embeddedFontLst>
    <p:embeddedFont>
      <p:font typeface="方正大黑简体" panose="03000509000000000000" pitchFamily="65" charset="-122"/>
      <p:regular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等线" panose="02010600030101010101" pitchFamily="2" charset="-122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等线 Light" panose="02010600030101010101" pitchFamily="2" charset="-122"/>
      <p:regular r:id="rId16"/>
    </p:embeddedFont>
    <p:embeddedFont>
      <p:font typeface="方正粗宋简体" panose="03000509000000000000" pitchFamily="65" charset="-122"/>
      <p:regular r:id="rId17"/>
    </p:embeddedFont>
    <p:embeddedFont>
      <p:font typeface="幼圆" panose="02010509060101010101" pitchFamily="49" charset="-122"/>
      <p:regular r:id="rId18"/>
    </p:embeddedFont>
    <p:embeddedFont>
      <p:font typeface="方正超粗黑简体" panose="03000509000000000000" pitchFamily="65" charset="-122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46"/>
    <a:srgbClr val="111B07"/>
    <a:srgbClr val="463500"/>
    <a:srgbClr val="5C0000"/>
    <a:srgbClr val="544000"/>
    <a:srgbClr val="1A280A"/>
    <a:srgbClr val="2F4913"/>
    <a:srgbClr val="002611"/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762E-9453-47B8-ABF4-4279B5845F2B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419C-A0DA-422E-A5EB-5938C603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84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762E-9453-47B8-ABF4-4279B5845F2B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419C-A0DA-422E-A5EB-5938C603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50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762E-9453-47B8-ABF4-4279B5845F2B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419C-A0DA-422E-A5EB-5938C603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4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762E-9453-47B8-ABF4-4279B5845F2B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419C-A0DA-422E-A5EB-5938C603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69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762E-9453-47B8-ABF4-4279B5845F2B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419C-A0DA-422E-A5EB-5938C603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2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762E-9453-47B8-ABF4-4279B5845F2B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419C-A0DA-422E-A5EB-5938C603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84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762E-9453-47B8-ABF4-4279B5845F2B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419C-A0DA-422E-A5EB-5938C603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27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762E-9453-47B8-ABF4-4279B5845F2B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419C-A0DA-422E-A5EB-5938C603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13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762E-9453-47B8-ABF4-4279B5845F2B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419C-A0DA-422E-A5EB-5938C603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41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762E-9453-47B8-ABF4-4279B5845F2B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419C-A0DA-422E-A5EB-5938C603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9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762E-9453-47B8-ABF4-4279B5845F2B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419C-A0DA-422E-A5EB-5938C603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9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A762E-9453-47B8-ABF4-4279B5845F2B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419C-A0DA-422E-A5EB-5938C603BD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365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2F8486C-E235-0394-DC71-D568211EB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xmlns="" id="{5CBF89BE-5220-357C-AB1E-2B4B70A6CE6E}"/>
              </a:ext>
            </a:extLst>
          </p:cNvPr>
          <p:cNvSpPr/>
          <p:nvPr/>
        </p:nvSpPr>
        <p:spPr>
          <a:xfrm>
            <a:off x="6089385" y="1786946"/>
            <a:ext cx="756933" cy="983640"/>
          </a:xfrm>
          <a:custGeom>
            <a:avLst/>
            <a:gdLst>
              <a:gd name="connsiteX0" fmla="*/ 1832 w 1309138"/>
              <a:gd name="connsiteY0" fmla="*/ 778669 h 1664494"/>
              <a:gd name="connsiteX1" fmla="*/ 1309138 w 1309138"/>
              <a:gd name="connsiteY1" fmla="*/ 0 h 1664494"/>
              <a:gd name="connsiteX2" fmla="*/ 1309138 w 1309138"/>
              <a:gd name="connsiteY2" fmla="*/ 888206 h 1664494"/>
              <a:gd name="connsiteX3" fmla="*/ 1832 w 1309138"/>
              <a:gd name="connsiteY3" fmla="*/ 1664494 h 1664494"/>
              <a:gd name="connsiteX4" fmla="*/ 1832 w 1309138"/>
              <a:gd name="connsiteY4" fmla="*/ 778669 h 166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138" h="1664494">
                <a:moveTo>
                  <a:pt x="1832" y="778669"/>
                </a:moveTo>
                <a:lnTo>
                  <a:pt x="1309138" y="0"/>
                </a:lnTo>
                <a:lnTo>
                  <a:pt x="1309138" y="888206"/>
                </a:lnTo>
                <a:lnTo>
                  <a:pt x="1832" y="1664494"/>
                </a:lnTo>
                <a:cubicBezTo>
                  <a:pt x="245" y="1371600"/>
                  <a:pt x="-1343" y="1078706"/>
                  <a:pt x="1832" y="778669"/>
                </a:cubicBezTo>
                <a:close/>
              </a:path>
            </a:pathLst>
          </a:custGeom>
          <a:solidFill>
            <a:srgbClr val="002060">
              <a:alpha val="71000"/>
            </a:srgbClr>
          </a:solidFill>
          <a:ln>
            <a:noFill/>
          </a:ln>
          <a:scene3d>
            <a:camera prst="orthographicFront">
              <a:rot lat="0" lon="0" rev="2154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xmlns="" id="{97452C03-3A66-EB25-0582-3B823D78F4AE}"/>
              </a:ext>
            </a:extLst>
          </p:cNvPr>
          <p:cNvSpPr/>
          <p:nvPr/>
        </p:nvSpPr>
        <p:spPr>
          <a:xfrm>
            <a:off x="6846318" y="1798977"/>
            <a:ext cx="1201686" cy="729942"/>
          </a:xfrm>
          <a:custGeom>
            <a:avLst/>
            <a:gdLst>
              <a:gd name="connsiteX0" fmla="*/ 4763 w 1866900"/>
              <a:gd name="connsiteY0" fmla="*/ 0 h 1266825"/>
              <a:gd name="connsiteX1" fmla="*/ 1866900 w 1866900"/>
              <a:gd name="connsiteY1" fmla="*/ 371475 h 1266825"/>
              <a:gd name="connsiteX2" fmla="*/ 1866900 w 1866900"/>
              <a:gd name="connsiteY2" fmla="*/ 1266825 h 1266825"/>
              <a:gd name="connsiteX3" fmla="*/ 0 w 1866900"/>
              <a:gd name="connsiteY3" fmla="*/ 900112 h 1266825"/>
              <a:gd name="connsiteX4" fmla="*/ 9525 w 1866900"/>
              <a:gd name="connsiteY4" fmla="*/ 188119 h 1266825"/>
              <a:gd name="connsiteX0" fmla="*/ 4763 w 1866900"/>
              <a:gd name="connsiteY0" fmla="*/ 0 h 1266825"/>
              <a:gd name="connsiteX1" fmla="*/ 1866900 w 1866900"/>
              <a:gd name="connsiteY1" fmla="*/ 371475 h 1266825"/>
              <a:gd name="connsiteX2" fmla="*/ 1866900 w 1866900"/>
              <a:gd name="connsiteY2" fmla="*/ 1266825 h 1266825"/>
              <a:gd name="connsiteX3" fmla="*/ 0 w 1866900"/>
              <a:gd name="connsiteY3" fmla="*/ 900112 h 1266825"/>
              <a:gd name="connsiteX4" fmla="*/ 14021 w 1866900"/>
              <a:gd name="connsiteY4" fmla="*/ 2305 h 1266825"/>
              <a:gd name="connsiteX0" fmla="*/ 4763 w 1866900"/>
              <a:gd name="connsiteY0" fmla="*/ 0 h 1266825"/>
              <a:gd name="connsiteX1" fmla="*/ 1866900 w 1866900"/>
              <a:gd name="connsiteY1" fmla="*/ 371475 h 1266825"/>
              <a:gd name="connsiteX2" fmla="*/ 1866900 w 1866900"/>
              <a:gd name="connsiteY2" fmla="*/ 1266825 h 1266825"/>
              <a:gd name="connsiteX3" fmla="*/ 0 w 1866900"/>
              <a:gd name="connsiteY3" fmla="*/ 900112 h 1266825"/>
              <a:gd name="connsiteX4" fmla="*/ 14021 w 1866900"/>
              <a:gd name="connsiteY4" fmla="*/ 2305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1266825">
                <a:moveTo>
                  <a:pt x="4763" y="0"/>
                </a:moveTo>
                <a:lnTo>
                  <a:pt x="1866900" y="371475"/>
                </a:lnTo>
                <a:lnTo>
                  <a:pt x="1866900" y="1266825"/>
                </a:lnTo>
                <a:lnTo>
                  <a:pt x="0" y="900112"/>
                </a:lnTo>
                <a:cubicBezTo>
                  <a:pt x="3175" y="662781"/>
                  <a:pt x="10845" y="3603"/>
                  <a:pt x="14021" y="2305"/>
                </a:cubicBezTo>
              </a:path>
            </a:pathLst>
          </a:custGeom>
          <a:solidFill>
            <a:srgbClr val="00B050">
              <a:alpha val="40000"/>
            </a:srgbClr>
          </a:solidFill>
          <a:ln>
            <a:noFill/>
          </a:ln>
          <a:scene3d>
            <a:camera prst="orthographicFront">
              <a:rot lat="0" lon="0" rev="2157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F3A24F0-8CA8-01D3-066B-0F3C2E980AB9}"/>
              </a:ext>
            </a:extLst>
          </p:cNvPr>
          <p:cNvSpPr/>
          <p:nvPr/>
        </p:nvSpPr>
        <p:spPr>
          <a:xfrm>
            <a:off x="2399914" y="5589984"/>
            <a:ext cx="5943601" cy="533400"/>
          </a:xfrm>
          <a:prstGeom prst="rect">
            <a:avLst/>
          </a:prstGeom>
          <a:solidFill>
            <a:srgbClr val="5C0000">
              <a:alpha val="46000"/>
            </a:srgbClr>
          </a:solidFill>
          <a:ln w="3175">
            <a:noFill/>
          </a:ln>
          <a:effectLst>
            <a:softEdge rad="0"/>
          </a:effectLst>
          <a:scene3d>
            <a:camera prst="orthographicFront">
              <a:rot lat="1200000" lon="1800000" rev="0"/>
            </a:camera>
            <a:lightRig rig="contrasting" dir="t"/>
          </a:scene3d>
          <a:sp3d extrusionH="7112000" prstMaterial="metal"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DC181687-376F-0085-6C3E-043DFC79466D}"/>
              </a:ext>
            </a:extLst>
          </p:cNvPr>
          <p:cNvSpPr/>
          <p:nvPr/>
        </p:nvSpPr>
        <p:spPr>
          <a:xfrm>
            <a:off x="3618807" y="4942284"/>
            <a:ext cx="4431847" cy="390525"/>
          </a:xfrm>
          <a:prstGeom prst="rect">
            <a:avLst/>
          </a:prstGeom>
          <a:solidFill>
            <a:srgbClr val="463500">
              <a:alpha val="52941"/>
            </a:srgbClr>
          </a:solidFill>
          <a:ln w="3175">
            <a:noFill/>
          </a:ln>
          <a:effectLst>
            <a:softEdge rad="0"/>
          </a:effectLst>
          <a:scene3d>
            <a:camera prst="orthographicFront">
              <a:rot lat="1200000" lon="1800000" rev="0"/>
            </a:camera>
            <a:lightRig rig="contrasting" dir="t"/>
          </a:scene3d>
          <a:sp3d extrusionH="5334000" prstMaterial="metal"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36FE92F-C976-3CCC-1C1C-DDBCE25AA24B}"/>
              </a:ext>
            </a:extLst>
          </p:cNvPr>
          <p:cNvSpPr/>
          <p:nvPr/>
        </p:nvSpPr>
        <p:spPr>
          <a:xfrm>
            <a:off x="4437957" y="4065984"/>
            <a:ext cx="3365047" cy="695325"/>
          </a:xfrm>
          <a:prstGeom prst="rect">
            <a:avLst/>
          </a:prstGeom>
          <a:solidFill>
            <a:srgbClr val="111B07">
              <a:alpha val="87843"/>
            </a:srgbClr>
          </a:solidFill>
          <a:ln w="3175">
            <a:noFill/>
          </a:ln>
          <a:effectLst>
            <a:softEdge rad="0"/>
          </a:effectLst>
          <a:scene3d>
            <a:camera prst="orthographicFront">
              <a:rot lat="1200000" lon="1800000" rev="0"/>
            </a:camera>
            <a:lightRig rig="contrasting" dir="t"/>
          </a:scene3d>
          <a:sp3d extrusionH="4064000" prstMaterial="metal"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xmlns="" id="{57E80D4B-2D00-CC59-6A97-E38D828FE751}"/>
              </a:ext>
            </a:extLst>
          </p:cNvPr>
          <p:cNvGrpSpPr/>
          <p:nvPr/>
        </p:nvGrpSpPr>
        <p:grpSpPr>
          <a:xfrm>
            <a:off x="5210998" y="2676200"/>
            <a:ext cx="2959820" cy="1251672"/>
            <a:chOff x="4094544" y="2715491"/>
            <a:chExt cx="2959820" cy="1251672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xmlns="" id="{E88899CE-5324-967E-264B-07687BB12B74}"/>
                </a:ext>
              </a:extLst>
            </p:cNvPr>
            <p:cNvCxnSpPr>
              <a:cxnSpLocks/>
              <a:stCxn id="27" idx="3"/>
              <a:endCxn id="17" idx="0"/>
            </p:cNvCxnSpPr>
            <p:nvPr/>
          </p:nvCxnSpPr>
          <p:spPr>
            <a:xfrm flipH="1">
              <a:off x="5578835" y="2956122"/>
              <a:ext cx="81998" cy="1809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xmlns="" id="{E8E2D81B-174C-C499-EEE6-AD0034BF6987}"/>
                </a:ext>
              </a:extLst>
            </p:cNvPr>
            <p:cNvCxnSpPr>
              <a:cxnSpLocks/>
              <a:endCxn id="9" idx="5"/>
            </p:cNvCxnSpPr>
            <p:nvPr/>
          </p:nvCxnSpPr>
          <p:spPr>
            <a:xfrm flipH="1">
              <a:off x="4852952" y="3313517"/>
              <a:ext cx="574887" cy="2364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xmlns="" id="{5051785C-6C7A-2AE8-D5EA-B7741B473344}"/>
                </a:ext>
              </a:extLst>
            </p:cNvPr>
            <p:cNvCxnSpPr/>
            <p:nvPr/>
          </p:nvCxnSpPr>
          <p:spPr>
            <a:xfrm flipH="1" flipV="1">
              <a:off x="5191615" y="3137097"/>
              <a:ext cx="240631" cy="1118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xmlns="" id="{FA6BA0F9-BABB-807A-6625-45E6CA7F5358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4762715" y="3251614"/>
              <a:ext cx="145961" cy="2081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xmlns="" id="{4BBDAA5C-2B55-8CAA-9CD5-EAEA40AC4655}"/>
                </a:ext>
              </a:extLst>
            </p:cNvPr>
            <p:cNvCxnSpPr>
              <a:cxnSpLocks/>
              <a:stCxn id="9" idx="4"/>
              <a:endCxn id="11" idx="2"/>
            </p:cNvCxnSpPr>
            <p:nvPr/>
          </p:nvCxnSpPr>
          <p:spPr>
            <a:xfrm flipV="1">
              <a:off x="4792794" y="3609280"/>
              <a:ext cx="707087" cy="8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xmlns="" id="{63ABC7DF-E193-50D1-9D3A-39E2C272188B}"/>
                </a:ext>
              </a:extLst>
            </p:cNvPr>
            <p:cNvCxnSpPr>
              <a:cxnSpLocks/>
              <a:stCxn id="11" idx="0"/>
              <a:endCxn id="28" idx="1"/>
            </p:cNvCxnSpPr>
            <p:nvPr/>
          </p:nvCxnSpPr>
          <p:spPr>
            <a:xfrm flipV="1">
              <a:off x="5650275" y="3144124"/>
              <a:ext cx="507397" cy="2848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xmlns="" id="{288847D1-CCB4-7775-9993-1A93416D131E}"/>
                </a:ext>
              </a:extLst>
            </p:cNvPr>
            <p:cNvCxnSpPr>
              <a:cxnSpLocks/>
              <a:stCxn id="11" idx="5"/>
              <a:endCxn id="34" idx="2"/>
            </p:cNvCxnSpPr>
            <p:nvPr/>
          </p:nvCxnSpPr>
          <p:spPr>
            <a:xfrm flipV="1">
              <a:off x="5740512" y="3407100"/>
              <a:ext cx="909764" cy="142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xmlns="" id="{A539A236-FDA6-EE6C-7CF9-A2960A532055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6260459" y="3185290"/>
              <a:ext cx="553311" cy="106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xmlns="" id="{3D8387B4-7887-0999-2E14-6FD6201845DC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H="1" flipV="1">
              <a:off x="6708842" y="3120055"/>
              <a:ext cx="205878" cy="1886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xmlns="" id="{30297736-B33B-4102-C146-BB8EA81173D7}"/>
                </a:ext>
              </a:extLst>
            </p:cNvPr>
            <p:cNvCxnSpPr>
              <a:cxnSpLocks/>
              <a:stCxn id="30" idx="2"/>
              <a:endCxn id="28" idx="5"/>
            </p:cNvCxnSpPr>
            <p:nvPr/>
          </p:nvCxnSpPr>
          <p:spPr>
            <a:xfrm flipH="1">
              <a:off x="6260459" y="3058580"/>
              <a:ext cx="375080" cy="126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xmlns="" id="{C69B8A71-04B9-5CB7-9F85-E73EAC317ED2}"/>
                </a:ext>
              </a:extLst>
            </p:cNvPr>
            <p:cNvCxnSpPr>
              <a:cxnSpLocks/>
              <a:endCxn id="29" idx="5"/>
            </p:cNvCxnSpPr>
            <p:nvPr/>
          </p:nvCxnSpPr>
          <p:spPr>
            <a:xfrm flipH="1" flipV="1">
              <a:off x="6501090" y="2962052"/>
              <a:ext cx="134449" cy="894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xmlns="" id="{8039FCD3-A6C2-7037-498B-FFB2FA6BA7AC}"/>
                </a:ext>
              </a:extLst>
            </p:cNvPr>
            <p:cNvCxnSpPr>
              <a:cxnSpLocks/>
              <a:stCxn id="29" idx="2"/>
              <a:endCxn id="27" idx="5"/>
            </p:cNvCxnSpPr>
            <p:nvPr/>
          </p:nvCxnSpPr>
          <p:spPr>
            <a:xfrm flipH="1" flipV="1">
              <a:off x="5811227" y="2805728"/>
              <a:ext cx="449232" cy="1884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xmlns="" id="{CAE56481-F574-DF71-F200-B8D20EC6A2B4}"/>
                </a:ext>
              </a:extLst>
            </p:cNvPr>
            <p:cNvCxnSpPr>
              <a:cxnSpLocks/>
              <a:stCxn id="27" idx="4"/>
              <a:endCxn id="28" idx="2"/>
            </p:cNvCxnSpPr>
            <p:nvPr/>
          </p:nvCxnSpPr>
          <p:spPr>
            <a:xfrm>
              <a:off x="5751069" y="2865885"/>
              <a:ext cx="344931" cy="3605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xmlns="" id="{6A38813D-8341-C5D0-0350-A8965AEFE395}"/>
                </a:ext>
              </a:extLst>
            </p:cNvPr>
            <p:cNvCxnSpPr>
              <a:cxnSpLocks/>
              <a:stCxn id="17" idx="5"/>
              <a:endCxn id="28" idx="2"/>
            </p:cNvCxnSpPr>
            <p:nvPr/>
          </p:nvCxnSpPr>
          <p:spPr>
            <a:xfrm>
              <a:off x="5672877" y="3215918"/>
              <a:ext cx="423123" cy="104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立方体 8">
              <a:extLst>
                <a:ext uri="{FF2B5EF4-FFF2-40B4-BE49-F238E27FC236}">
                  <a16:creationId xmlns:a16="http://schemas.microsoft.com/office/drawing/2014/main" xmlns="" id="{CDEC1B68-CB1A-944E-494D-E70B9F26CB57}"/>
                </a:ext>
              </a:extLst>
            </p:cNvPr>
            <p:cNvSpPr/>
            <p:nvPr/>
          </p:nvSpPr>
          <p:spPr>
            <a:xfrm>
              <a:off x="4612321" y="3459759"/>
              <a:ext cx="240631" cy="240631"/>
            </a:xfrm>
            <a:prstGeom prst="cub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" name="立方体 9">
              <a:extLst>
                <a:ext uri="{FF2B5EF4-FFF2-40B4-BE49-F238E27FC236}">
                  <a16:creationId xmlns:a16="http://schemas.microsoft.com/office/drawing/2014/main" xmlns="" id="{D19D63F5-D695-87C3-A34F-5121959F447F}"/>
                </a:ext>
              </a:extLst>
            </p:cNvPr>
            <p:cNvSpPr/>
            <p:nvPr/>
          </p:nvSpPr>
          <p:spPr>
            <a:xfrm>
              <a:off x="4837046" y="3051509"/>
              <a:ext cx="187589" cy="197407"/>
            </a:xfrm>
            <a:prstGeom prst="cube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立方体 10">
              <a:extLst>
                <a:ext uri="{FF2B5EF4-FFF2-40B4-BE49-F238E27FC236}">
                  <a16:creationId xmlns:a16="http://schemas.microsoft.com/office/drawing/2014/main" xmlns="" id="{2D3B39DA-F3A5-6DBE-E8EC-8453E4CDCB4B}"/>
                </a:ext>
              </a:extLst>
            </p:cNvPr>
            <p:cNvSpPr/>
            <p:nvPr/>
          </p:nvSpPr>
          <p:spPr>
            <a:xfrm>
              <a:off x="5499881" y="3429001"/>
              <a:ext cx="240631" cy="300400"/>
            </a:xfrm>
            <a:prstGeom prst="cub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7" name="立方体 16">
              <a:extLst>
                <a:ext uri="{FF2B5EF4-FFF2-40B4-BE49-F238E27FC236}">
                  <a16:creationId xmlns:a16="http://schemas.microsoft.com/office/drawing/2014/main" xmlns="" id="{1A87198B-598E-C80F-078B-0159E487DE8E}"/>
                </a:ext>
              </a:extLst>
            </p:cNvPr>
            <p:cNvSpPr/>
            <p:nvPr/>
          </p:nvSpPr>
          <p:spPr>
            <a:xfrm>
              <a:off x="5432246" y="3137097"/>
              <a:ext cx="240631" cy="210189"/>
            </a:xfrm>
            <a:prstGeom prst="cub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8" name="立方体 27">
              <a:extLst>
                <a:ext uri="{FF2B5EF4-FFF2-40B4-BE49-F238E27FC236}">
                  <a16:creationId xmlns:a16="http://schemas.microsoft.com/office/drawing/2014/main" xmlns="" id="{CD78D807-9432-23B2-8D27-A5354D8D1484}"/>
                </a:ext>
              </a:extLst>
            </p:cNvPr>
            <p:cNvSpPr/>
            <p:nvPr/>
          </p:nvSpPr>
          <p:spPr>
            <a:xfrm>
              <a:off x="6096000" y="3103009"/>
              <a:ext cx="164459" cy="205676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9" name="立方体 28">
              <a:extLst>
                <a:ext uri="{FF2B5EF4-FFF2-40B4-BE49-F238E27FC236}">
                  <a16:creationId xmlns:a16="http://schemas.microsoft.com/office/drawing/2014/main" xmlns="" id="{7A2BA88D-873A-9806-5978-8839A1DDB7EA}"/>
                </a:ext>
              </a:extLst>
            </p:cNvPr>
            <p:cNvSpPr/>
            <p:nvPr/>
          </p:nvSpPr>
          <p:spPr>
            <a:xfrm>
              <a:off x="6260459" y="2913875"/>
              <a:ext cx="240631" cy="128473"/>
            </a:xfrm>
            <a:prstGeom prst="cub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0" name="立方体 29">
              <a:extLst>
                <a:ext uri="{FF2B5EF4-FFF2-40B4-BE49-F238E27FC236}">
                  <a16:creationId xmlns:a16="http://schemas.microsoft.com/office/drawing/2014/main" xmlns="" id="{132B1DEC-C981-F49F-E76B-77928A0BEB80}"/>
                </a:ext>
              </a:extLst>
            </p:cNvPr>
            <p:cNvSpPr/>
            <p:nvPr/>
          </p:nvSpPr>
          <p:spPr>
            <a:xfrm>
              <a:off x="6635539" y="2956122"/>
              <a:ext cx="187589" cy="163933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4" name="立方体 33">
              <a:extLst>
                <a:ext uri="{FF2B5EF4-FFF2-40B4-BE49-F238E27FC236}">
                  <a16:creationId xmlns:a16="http://schemas.microsoft.com/office/drawing/2014/main" xmlns="" id="{45FFC3F4-0A5F-B025-D1FF-EBCE1E15E066}"/>
                </a:ext>
              </a:extLst>
            </p:cNvPr>
            <p:cNvSpPr/>
            <p:nvPr/>
          </p:nvSpPr>
          <p:spPr>
            <a:xfrm>
              <a:off x="6650276" y="3214349"/>
              <a:ext cx="404088" cy="308401"/>
            </a:xfrm>
            <a:prstGeom prst="cub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7" name="立方体 26">
              <a:extLst>
                <a:ext uri="{FF2B5EF4-FFF2-40B4-BE49-F238E27FC236}">
                  <a16:creationId xmlns:a16="http://schemas.microsoft.com/office/drawing/2014/main" xmlns="" id="{22236C7E-2E22-D051-F4C1-57E9D4CD724E}"/>
                </a:ext>
              </a:extLst>
            </p:cNvPr>
            <p:cNvSpPr/>
            <p:nvPr/>
          </p:nvSpPr>
          <p:spPr>
            <a:xfrm>
              <a:off x="5570596" y="2715491"/>
              <a:ext cx="240631" cy="240631"/>
            </a:xfrm>
            <a:prstGeom prst="cub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4F91D9E2-9AD1-FF79-9492-66243CC030DB}"/>
                </a:ext>
              </a:extLst>
            </p:cNvPr>
            <p:cNvSpPr/>
            <p:nvPr/>
          </p:nvSpPr>
          <p:spPr>
            <a:xfrm>
              <a:off x="4094544" y="3497819"/>
              <a:ext cx="2382456" cy="469344"/>
            </a:xfrm>
            <a:prstGeom prst="rect">
              <a:avLst/>
            </a:prstGeom>
            <a:solidFill>
              <a:srgbClr val="002846">
                <a:alpha val="77000"/>
              </a:srgbClr>
            </a:solidFill>
            <a:ln w="3175">
              <a:noFill/>
            </a:ln>
            <a:effectLst>
              <a:softEdge rad="0"/>
            </a:effectLst>
            <a:scene3d>
              <a:camera prst="orthographicFront">
                <a:rot lat="1200000" lon="1800000" rev="0"/>
              </a:camera>
              <a:lightRig rig="contrasting" dir="t"/>
            </a:scene3d>
            <a:sp3d extrusionH="2794000" prstMaterial="metal"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7A50C240-30D0-C1A0-181D-76E06F9A3D07}"/>
              </a:ext>
            </a:extLst>
          </p:cNvPr>
          <p:cNvSpPr/>
          <p:nvPr/>
        </p:nvSpPr>
        <p:spPr>
          <a:xfrm>
            <a:off x="5363763" y="3439458"/>
            <a:ext cx="2081465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智能体网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57AB34E8-4ADB-1A00-39F3-3189756AB4DF}"/>
              </a:ext>
            </a:extLst>
          </p:cNvPr>
          <p:cNvSpPr/>
          <p:nvPr/>
        </p:nvSpPr>
        <p:spPr>
          <a:xfrm>
            <a:off x="6391727" y="2443207"/>
            <a:ext cx="6122503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智能代理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智能助手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具身智能</a:t>
            </a:r>
            <a:endParaRPr lang="en-US" altLang="zh-CN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智能工厂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场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)|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类人智能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|…</a:t>
            </a:r>
            <a:endParaRPr lang="zh-CN" altLang="en-US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73CA2669-5E51-1CBD-6F31-91A58F934BD4}"/>
              </a:ext>
            </a:extLst>
          </p:cNvPr>
          <p:cNvSpPr/>
          <p:nvPr/>
        </p:nvSpPr>
        <p:spPr>
          <a:xfrm>
            <a:off x="4827662" y="4225118"/>
            <a:ext cx="3570588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业务模型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科研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生产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管理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决策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/…</a:t>
            </a:r>
            <a:endParaRPr lang="en-US" altLang="zh-CN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行业模型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石油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化工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能源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矿山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/…</a:t>
            </a:r>
          </a:p>
          <a:p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基础模型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开源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闭源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国产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引进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/…</a:t>
            </a:r>
            <a:endParaRPr lang="zh-CN" altLang="en-US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FC0BA4E8-C12B-BD21-AC07-1F4F81248037}"/>
              </a:ext>
            </a:extLst>
          </p:cNvPr>
          <p:cNvSpPr/>
          <p:nvPr/>
        </p:nvSpPr>
        <p:spPr>
          <a:xfrm>
            <a:off x="6511432" y="3248281"/>
            <a:ext cx="6122503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自然语言处理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计算机视觉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知识图谱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推理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扩散</a:t>
            </a:r>
            <a:endParaRPr lang="en-US" altLang="zh-CN" sz="11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创新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对齐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机器学习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空间智能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大数据工具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|…</a:t>
            </a:r>
            <a:endParaRPr lang="zh-CN" altLang="en-US" sz="11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xmlns="" id="{B9187BA0-EF4E-29A3-707E-B394832D9D66}"/>
              </a:ext>
            </a:extLst>
          </p:cNvPr>
          <p:cNvGrpSpPr/>
          <p:nvPr/>
        </p:nvGrpSpPr>
        <p:grpSpPr>
          <a:xfrm>
            <a:off x="5628193" y="2734303"/>
            <a:ext cx="3235500" cy="628929"/>
            <a:chOff x="4511739" y="2773594"/>
            <a:chExt cx="3235500" cy="62892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xmlns="" id="{E8C3F7DA-B325-90B0-ECAE-999A22EC98EE}"/>
                </a:ext>
              </a:extLst>
            </p:cNvPr>
            <p:cNvSpPr/>
            <p:nvPr/>
          </p:nvSpPr>
          <p:spPr>
            <a:xfrm>
              <a:off x="4871434" y="2899888"/>
              <a:ext cx="1386491" cy="469344"/>
            </a:xfrm>
            <a:prstGeom prst="rect">
              <a:avLst/>
            </a:prstGeom>
            <a:solidFill>
              <a:srgbClr val="0070C0">
                <a:alpha val="79000"/>
              </a:srgbClr>
            </a:solidFill>
            <a:ln w="3175">
              <a:noFill/>
            </a:ln>
            <a:effectLst>
              <a:softEdge rad="0"/>
            </a:effectLst>
            <a:scene3d>
              <a:camera prst="orthographicFront">
                <a:rot lat="1200000" lon="1800000" rev="0"/>
              </a:camera>
              <a:lightRig rig="contrasting" dir="t"/>
            </a:scene3d>
            <a:sp3d extrusionH="1524000" prstMaterial="metal"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xmlns="" id="{305F3D89-C573-1707-B5E1-2FC7E524659F}"/>
                </a:ext>
              </a:extLst>
            </p:cNvPr>
            <p:cNvSpPr/>
            <p:nvPr/>
          </p:nvSpPr>
          <p:spPr>
            <a:xfrm>
              <a:off x="4511739" y="2873134"/>
              <a:ext cx="2081465" cy="529389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1200000" lon="180000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全息智能生态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xmlns="" id="{EE89C240-1430-CD94-1B47-12471D35A598}"/>
                </a:ext>
              </a:extLst>
            </p:cNvPr>
            <p:cNvSpPr/>
            <p:nvPr/>
          </p:nvSpPr>
          <p:spPr>
            <a:xfrm>
              <a:off x="5362981" y="2773594"/>
              <a:ext cx="2384258" cy="529389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1782637" lon="18710045" rev="84681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思维驱动用户界面</a:t>
              </a:r>
              <a:endPara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/>
              <a:r>
                <a:rPr lang="zh-CN" altLang="en-US" sz="1100" b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数字</a:t>
              </a:r>
              <a:r>
                <a:rPr lang="zh-CN" altLang="en-US" sz="1100" b="1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孪生体</a:t>
              </a: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093C6F70-9967-0663-6F2F-16B414769755}"/>
              </a:ext>
            </a:extLst>
          </p:cNvPr>
          <p:cNvSpPr/>
          <p:nvPr/>
        </p:nvSpPr>
        <p:spPr>
          <a:xfrm>
            <a:off x="5068543" y="2062892"/>
            <a:ext cx="2875791" cy="3269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监控中心</a:t>
            </a: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xmlns="" id="{926C986B-4C76-F685-A591-9251DF019D1B}"/>
              </a:ext>
            </a:extLst>
          </p:cNvPr>
          <p:cNvSpPr/>
          <p:nvPr/>
        </p:nvSpPr>
        <p:spPr>
          <a:xfrm>
            <a:off x="6083321" y="2261305"/>
            <a:ext cx="1203331" cy="720792"/>
          </a:xfrm>
          <a:custGeom>
            <a:avLst/>
            <a:gdLst>
              <a:gd name="connsiteX0" fmla="*/ 4763 w 1866900"/>
              <a:gd name="connsiteY0" fmla="*/ 0 h 1266825"/>
              <a:gd name="connsiteX1" fmla="*/ 1866900 w 1866900"/>
              <a:gd name="connsiteY1" fmla="*/ 371475 h 1266825"/>
              <a:gd name="connsiteX2" fmla="*/ 1866900 w 1866900"/>
              <a:gd name="connsiteY2" fmla="*/ 1266825 h 1266825"/>
              <a:gd name="connsiteX3" fmla="*/ 0 w 1866900"/>
              <a:gd name="connsiteY3" fmla="*/ 900112 h 1266825"/>
              <a:gd name="connsiteX4" fmla="*/ 9525 w 1866900"/>
              <a:gd name="connsiteY4" fmla="*/ 188119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1266825">
                <a:moveTo>
                  <a:pt x="4763" y="0"/>
                </a:moveTo>
                <a:lnTo>
                  <a:pt x="1866900" y="371475"/>
                </a:lnTo>
                <a:lnTo>
                  <a:pt x="1866900" y="1266825"/>
                </a:lnTo>
                <a:lnTo>
                  <a:pt x="0" y="900112"/>
                </a:lnTo>
                <a:lnTo>
                  <a:pt x="9525" y="188119"/>
                </a:lnTo>
              </a:path>
            </a:pathLst>
          </a:custGeom>
          <a:solidFill>
            <a:srgbClr val="FF0000">
              <a:alpha val="35000"/>
            </a:srgbClr>
          </a:solidFill>
          <a:ln>
            <a:noFill/>
          </a:ln>
          <a:scene3d>
            <a:camera prst="orthographicFront">
              <a:rot lat="0" lon="0" rev="2154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u="sng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9211DB7F-6912-F6FB-3944-DB3292084BB7}"/>
              </a:ext>
            </a:extLst>
          </p:cNvPr>
          <p:cNvSpPr/>
          <p:nvPr/>
        </p:nvSpPr>
        <p:spPr>
          <a:xfrm>
            <a:off x="6037655" y="2421730"/>
            <a:ext cx="1196272" cy="3269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指挥中心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FAEC74F5-0668-FCC8-5896-AD5077B6DFD2}"/>
              </a:ext>
            </a:extLst>
          </p:cNvPr>
          <p:cNvSpPr/>
          <p:nvPr/>
        </p:nvSpPr>
        <p:spPr>
          <a:xfrm>
            <a:off x="6825971" y="1971294"/>
            <a:ext cx="1196272" cy="3269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研究中心</a:t>
            </a:r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xmlns="" id="{0081C141-70C6-0E6D-A585-1CBC16BBA2B1}"/>
              </a:ext>
            </a:extLst>
          </p:cNvPr>
          <p:cNvSpPr/>
          <p:nvPr/>
        </p:nvSpPr>
        <p:spPr>
          <a:xfrm>
            <a:off x="7283758" y="2015687"/>
            <a:ext cx="764246" cy="983551"/>
          </a:xfrm>
          <a:custGeom>
            <a:avLst/>
            <a:gdLst>
              <a:gd name="connsiteX0" fmla="*/ 1832 w 1309138"/>
              <a:gd name="connsiteY0" fmla="*/ 778669 h 1664494"/>
              <a:gd name="connsiteX1" fmla="*/ 1309138 w 1309138"/>
              <a:gd name="connsiteY1" fmla="*/ 0 h 1664494"/>
              <a:gd name="connsiteX2" fmla="*/ 1309138 w 1309138"/>
              <a:gd name="connsiteY2" fmla="*/ 888206 h 1664494"/>
              <a:gd name="connsiteX3" fmla="*/ 1832 w 1309138"/>
              <a:gd name="connsiteY3" fmla="*/ 1664494 h 1664494"/>
              <a:gd name="connsiteX4" fmla="*/ 1832 w 1309138"/>
              <a:gd name="connsiteY4" fmla="*/ 778669 h 166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138" h="1664494">
                <a:moveTo>
                  <a:pt x="1832" y="778669"/>
                </a:moveTo>
                <a:lnTo>
                  <a:pt x="1309138" y="0"/>
                </a:lnTo>
                <a:lnTo>
                  <a:pt x="1309138" y="888206"/>
                </a:lnTo>
                <a:lnTo>
                  <a:pt x="1832" y="1664494"/>
                </a:lnTo>
                <a:cubicBezTo>
                  <a:pt x="245" y="1371600"/>
                  <a:pt x="-1343" y="1078706"/>
                  <a:pt x="1832" y="778669"/>
                </a:cubicBezTo>
                <a:close/>
              </a:path>
            </a:pathLst>
          </a:custGeom>
          <a:solidFill>
            <a:srgbClr val="FFC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6669110B-9167-A93B-F29D-1561C91505F0}"/>
              </a:ext>
            </a:extLst>
          </p:cNvPr>
          <p:cNvSpPr/>
          <p:nvPr/>
        </p:nvSpPr>
        <p:spPr>
          <a:xfrm>
            <a:off x="6192975" y="2331422"/>
            <a:ext cx="2875791" cy="3269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决策中心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68ED0A73-CB40-4471-3DFA-A6D03C671577}"/>
              </a:ext>
            </a:extLst>
          </p:cNvPr>
          <p:cNvSpPr/>
          <p:nvPr/>
        </p:nvSpPr>
        <p:spPr>
          <a:xfrm>
            <a:off x="3206823" y="4892422"/>
            <a:ext cx="525581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湖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仓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库 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 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向量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全文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关系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非结构化 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 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私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公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3339F048-BCD6-70B3-E2E2-E447B63CC664}"/>
              </a:ext>
            </a:extLst>
          </p:cNvPr>
          <p:cNvSpPr/>
          <p:nvPr/>
        </p:nvSpPr>
        <p:spPr>
          <a:xfrm>
            <a:off x="5482210" y="4467741"/>
            <a:ext cx="7237465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软件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传统专业软件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/MIS/ERP/OA/App/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中间件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/…</a:t>
            </a:r>
            <a:endParaRPr lang="zh-CN" altLang="en-US" sz="14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06A5E8CE-1E17-6A3D-ECA0-9FACCDF0BFA7}"/>
              </a:ext>
            </a:extLst>
          </p:cNvPr>
          <p:cNvSpPr/>
          <p:nvPr/>
        </p:nvSpPr>
        <p:spPr>
          <a:xfrm>
            <a:off x="2504979" y="5592019"/>
            <a:ext cx="6026801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专业数据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震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钻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压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试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产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管</a:t>
            </a:r>
            <a:r>
              <a:rPr lang="en-US" altLang="zh-CN" sz="1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/QHSE/…</a:t>
            </a:r>
            <a:r>
              <a:rPr lang="zh-CN" altLang="en-US" sz="1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动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静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实时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时序</a:t>
            </a:r>
            <a:endParaRPr lang="en-US" altLang="zh-CN" sz="14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采集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智能仪表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音视频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无人机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雷达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机器人</a:t>
            </a:r>
            <a:r>
              <a:rPr lang="en-US" altLang="zh-CN" sz="1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/… </a:t>
            </a:r>
            <a:r>
              <a:rPr lang="zh-CN" altLang="en-US" sz="1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网：物联</a:t>
            </a:r>
            <a:r>
              <a:rPr lang="en-US" altLang="zh-CN" sz="1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生产</a:t>
            </a:r>
            <a:r>
              <a:rPr lang="en-US" altLang="zh-CN" sz="1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办公</a:t>
            </a:r>
            <a:endParaRPr lang="en-US" altLang="zh-CN" sz="14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A0375A7B-BCF2-DF15-34B6-5737F36C11E1}"/>
              </a:ext>
            </a:extLst>
          </p:cNvPr>
          <p:cNvSpPr/>
          <p:nvPr/>
        </p:nvSpPr>
        <p:spPr>
          <a:xfrm>
            <a:off x="5499434" y="5019742"/>
            <a:ext cx="8466672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云端服务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算力中心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算法中心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数据中心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软件中心</a:t>
            </a:r>
            <a:r>
              <a:rPr lang="en-US" altLang="zh-CN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运维中心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04C81A73-5BB0-1EA9-174E-7B5FF2877F81}"/>
              </a:ext>
            </a:extLst>
          </p:cNvPr>
          <p:cNvCxnSpPr/>
          <p:nvPr/>
        </p:nvCxnSpPr>
        <p:spPr>
          <a:xfrm flipV="1">
            <a:off x="630315" y="25504"/>
            <a:ext cx="0" cy="6205491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0A37837-BB83-FE13-BABA-5C4C60428835}"/>
              </a:ext>
            </a:extLst>
          </p:cNvPr>
          <p:cNvSpPr txBox="1"/>
          <p:nvPr/>
        </p:nvSpPr>
        <p:spPr>
          <a:xfrm>
            <a:off x="887484" y="53328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基础层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EB22061F-BC3C-907E-9197-CC584676E96F}"/>
              </a:ext>
            </a:extLst>
          </p:cNvPr>
          <p:cNvSpPr txBox="1"/>
          <p:nvPr/>
        </p:nvSpPr>
        <p:spPr>
          <a:xfrm>
            <a:off x="887484" y="45417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访问</a:t>
            </a:r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层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656A037D-3055-9DDF-AB84-C233B979A198}"/>
              </a:ext>
            </a:extLst>
          </p:cNvPr>
          <p:cNvSpPr txBox="1"/>
          <p:nvPr/>
        </p:nvSpPr>
        <p:spPr>
          <a:xfrm>
            <a:off x="887484" y="37507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模型层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2B24DCAC-8F54-4646-D25D-814CD4D0E53A}"/>
              </a:ext>
            </a:extLst>
          </p:cNvPr>
          <p:cNvSpPr txBox="1"/>
          <p:nvPr/>
        </p:nvSpPr>
        <p:spPr>
          <a:xfrm>
            <a:off x="887484" y="2959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代理层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FC3E0772-5284-2095-D0F1-C9FE321D673D}"/>
              </a:ext>
            </a:extLst>
          </p:cNvPr>
          <p:cNvSpPr txBox="1"/>
          <p:nvPr/>
        </p:nvSpPr>
        <p:spPr>
          <a:xfrm>
            <a:off x="887484" y="21686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全息层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xmlns="" id="{EF620112-E1C7-FAE6-1BBA-3086F45D19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1107" y="5293579"/>
            <a:ext cx="1065156" cy="250521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xmlns="" id="{BFD8DA6A-EE98-EC49-7089-C80339410D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1106" y="4737147"/>
            <a:ext cx="2192620" cy="1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xmlns="" id="{155DCD8F-86D6-7285-63DD-7128034610B6}"/>
              </a:ext>
            </a:extLst>
          </p:cNvPr>
          <p:cNvCxnSpPr>
            <a:cxnSpLocks/>
          </p:cNvCxnSpPr>
          <p:nvPr/>
        </p:nvCxnSpPr>
        <p:spPr>
          <a:xfrm rot="10800000">
            <a:off x="1891108" y="3157462"/>
            <a:ext cx="3654047" cy="301066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xmlns="" id="{61023DA7-5B77-CC73-939E-64A10439A4BA}"/>
              </a:ext>
            </a:extLst>
          </p:cNvPr>
          <p:cNvCxnSpPr>
            <a:cxnSpLocks/>
          </p:cNvCxnSpPr>
          <p:nvPr/>
        </p:nvCxnSpPr>
        <p:spPr>
          <a:xfrm rot="10800000">
            <a:off x="1891108" y="2362930"/>
            <a:ext cx="4303554" cy="538433"/>
          </a:xfrm>
          <a:prstGeom prst="bentConnector3">
            <a:avLst>
              <a:gd name="adj1" fmla="val 53301"/>
            </a:avLst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64F84D5B-922E-8382-091D-3D331143623A}"/>
              </a:ext>
            </a:extLst>
          </p:cNvPr>
          <p:cNvSpPr txBox="1"/>
          <p:nvPr/>
        </p:nvSpPr>
        <p:spPr>
          <a:xfrm>
            <a:off x="887484" y="13775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协作层</a:t>
            </a: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xmlns="" id="{4B788741-45DC-A2C7-1DF6-A2DA3C6ABE4A}"/>
              </a:ext>
            </a:extLst>
          </p:cNvPr>
          <p:cNvCxnSpPr>
            <a:cxnSpLocks/>
          </p:cNvCxnSpPr>
          <p:nvPr/>
        </p:nvCxnSpPr>
        <p:spPr>
          <a:xfrm rot="10800000">
            <a:off x="1891106" y="1570253"/>
            <a:ext cx="4306591" cy="819045"/>
          </a:xfrm>
          <a:prstGeom prst="bentConnector3">
            <a:avLst>
              <a:gd name="adj1" fmla="val 48959"/>
            </a:avLst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xmlns="" id="{A1216E16-0684-3A61-9FAB-C40A8B05E1C9}"/>
              </a:ext>
            </a:extLst>
          </p:cNvPr>
          <p:cNvSpPr txBox="1"/>
          <p:nvPr/>
        </p:nvSpPr>
        <p:spPr>
          <a:xfrm>
            <a:off x="887484" y="5865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使命层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xmlns="" id="{5ADD23F6-B0C4-5121-F4E7-9D1CE1C867AB}"/>
              </a:ext>
            </a:extLst>
          </p:cNvPr>
          <p:cNvGrpSpPr/>
          <p:nvPr/>
        </p:nvGrpSpPr>
        <p:grpSpPr>
          <a:xfrm>
            <a:off x="6015082" y="519375"/>
            <a:ext cx="2081465" cy="1508077"/>
            <a:chOff x="6018571" y="1494430"/>
            <a:chExt cx="2081465" cy="1508077"/>
          </a:xfrm>
        </p:grpSpPr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xmlns="" id="{7984DB3A-9DA5-3194-0060-202B7C39734B}"/>
                </a:ext>
              </a:extLst>
            </p:cNvPr>
            <p:cNvSpPr/>
            <p:nvPr/>
          </p:nvSpPr>
          <p:spPr>
            <a:xfrm>
              <a:off x="6083490" y="1497842"/>
              <a:ext cx="982638" cy="1259006"/>
            </a:xfrm>
            <a:custGeom>
              <a:avLst/>
              <a:gdLst>
                <a:gd name="connsiteX0" fmla="*/ 982638 w 982638"/>
                <a:gd name="connsiteY0" fmla="*/ 0 h 1259006"/>
                <a:gd name="connsiteX1" fmla="*/ 764274 w 982638"/>
                <a:gd name="connsiteY1" fmla="*/ 805218 h 1259006"/>
                <a:gd name="connsiteX2" fmla="*/ 0 w 982638"/>
                <a:gd name="connsiteY2" fmla="*/ 1259006 h 1259006"/>
                <a:gd name="connsiteX3" fmla="*/ 822277 w 982638"/>
                <a:gd name="connsiteY3" fmla="*/ 211540 h 125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638" h="1259006">
                  <a:moveTo>
                    <a:pt x="982638" y="0"/>
                  </a:moveTo>
                  <a:lnTo>
                    <a:pt x="764274" y="805218"/>
                  </a:lnTo>
                  <a:lnTo>
                    <a:pt x="0" y="1259006"/>
                  </a:lnTo>
                  <a:lnTo>
                    <a:pt x="822277" y="211540"/>
                  </a:lnTo>
                </a:path>
              </a:pathLst>
            </a:custGeom>
            <a:solidFill>
              <a:srgbClr val="FF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xmlns="" id="{7FC006FC-5853-0F4B-C787-FFD3D173BC30}"/>
                </a:ext>
              </a:extLst>
            </p:cNvPr>
            <p:cNvSpPr/>
            <p:nvPr/>
          </p:nvSpPr>
          <p:spPr>
            <a:xfrm>
              <a:off x="6844352" y="1504666"/>
              <a:ext cx="1204415" cy="1040641"/>
            </a:xfrm>
            <a:custGeom>
              <a:avLst/>
              <a:gdLst>
                <a:gd name="connsiteX0" fmla="*/ 218364 w 1204415"/>
                <a:gd name="connsiteY0" fmla="*/ 0 h 1040641"/>
                <a:gd name="connsiteX1" fmla="*/ 1204415 w 1204415"/>
                <a:gd name="connsiteY1" fmla="*/ 1040641 h 1040641"/>
                <a:gd name="connsiteX2" fmla="*/ 0 w 1204415"/>
                <a:gd name="connsiteY2" fmla="*/ 798394 h 1040641"/>
                <a:gd name="connsiteX3" fmla="*/ 218364 w 1204415"/>
                <a:gd name="connsiteY3" fmla="*/ 0 h 1040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4415" h="1040641">
                  <a:moveTo>
                    <a:pt x="218364" y="0"/>
                  </a:moveTo>
                  <a:lnTo>
                    <a:pt x="1204415" y="1040641"/>
                  </a:lnTo>
                  <a:lnTo>
                    <a:pt x="0" y="798394"/>
                  </a:lnTo>
                  <a:lnTo>
                    <a:pt x="218364" y="0"/>
                  </a:lnTo>
                  <a:close/>
                </a:path>
              </a:pathLst>
            </a:cu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xmlns="" id="{9D3FAE20-0E49-2C32-C498-6A81D3B58E48}"/>
                </a:ext>
              </a:extLst>
            </p:cNvPr>
            <p:cNvSpPr/>
            <p:nvPr/>
          </p:nvSpPr>
          <p:spPr>
            <a:xfrm>
              <a:off x="6083490" y="2303060"/>
              <a:ext cx="1961865" cy="692624"/>
            </a:xfrm>
            <a:custGeom>
              <a:avLst/>
              <a:gdLst>
                <a:gd name="connsiteX0" fmla="*/ 757450 w 1961865"/>
                <a:gd name="connsiteY0" fmla="*/ 0 h 692624"/>
                <a:gd name="connsiteX1" fmla="*/ 1961865 w 1961865"/>
                <a:gd name="connsiteY1" fmla="*/ 232012 h 692624"/>
                <a:gd name="connsiteX2" fmla="*/ 1201003 w 1961865"/>
                <a:gd name="connsiteY2" fmla="*/ 692624 h 692624"/>
                <a:gd name="connsiteX3" fmla="*/ 0 w 1961865"/>
                <a:gd name="connsiteY3" fmla="*/ 453788 h 692624"/>
                <a:gd name="connsiteX4" fmla="*/ 757450 w 1961865"/>
                <a:gd name="connsiteY4" fmla="*/ 0 h 69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1865" h="692624">
                  <a:moveTo>
                    <a:pt x="757450" y="0"/>
                  </a:moveTo>
                  <a:lnTo>
                    <a:pt x="1961865" y="232012"/>
                  </a:lnTo>
                  <a:lnTo>
                    <a:pt x="1201003" y="692624"/>
                  </a:lnTo>
                  <a:lnTo>
                    <a:pt x="0" y="453788"/>
                  </a:lnTo>
                  <a:lnTo>
                    <a:pt x="757450" y="0"/>
                  </a:lnTo>
                  <a:close/>
                </a:path>
              </a:pathLst>
            </a:custGeom>
            <a:solidFill>
              <a:srgbClr val="FF0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xmlns="" id="{A56C7DF0-352B-572D-66EB-EDFC402E36DD}"/>
                </a:ext>
              </a:extLst>
            </p:cNvPr>
            <p:cNvSpPr/>
            <p:nvPr/>
          </p:nvSpPr>
          <p:spPr>
            <a:xfrm>
              <a:off x="6018571" y="2320736"/>
              <a:ext cx="2081465" cy="529389"/>
            </a:xfrm>
            <a:prstGeom prst="rect">
              <a:avLst/>
            </a:prstGeom>
            <a:noFill/>
            <a:ln>
              <a:noFill/>
            </a:ln>
            <a:scene3d>
              <a:camera prst="isometricOffAxis2Top">
                <a:rot lat="18075715" lon="3207254" rev="1800000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rgbClr val="FFFF00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企业</a:t>
              </a:r>
              <a:endParaRPr lang="en-US" altLang="zh-CN" sz="2800" dirty="0">
                <a:solidFill>
                  <a:srgbClr val="FFFF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endParaRPr>
            </a:p>
            <a:p>
              <a:pPr algn="ctr"/>
              <a:r>
                <a:rPr lang="zh-CN" altLang="en-US" sz="2800" dirty="0">
                  <a:solidFill>
                    <a:srgbClr val="FFFF00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再造</a:t>
              </a:r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xmlns="" id="{AC866CA0-081C-2C0D-8EA3-882FB110D50E}"/>
                </a:ext>
              </a:extLst>
            </p:cNvPr>
            <p:cNvSpPr/>
            <p:nvPr/>
          </p:nvSpPr>
          <p:spPr>
            <a:xfrm>
              <a:off x="7059304" y="1494430"/>
              <a:ext cx="982639" cy="1508077"/>
            </a:xfrm>
            <a:custGeom>
              <a:avLst/>
              <a:gdLst>
                <a:gd name="connsiteX0" fmla="*/ 0 w 986051"/>
                <a:gd name="connsiteY0" fmla="*/ 0 h 1508077"/>
                <a:gd name="connsiteX1" fmla="*/ 986051 w 986051"/>
                <a:gd name="connsiteY1" fmla="*/ 1057701 h 1508077"/>
                <a:gd name="connsiteX2" fmla="*/ 221777 w 986051"/>
                <a:gd name="connsiteY2" fmla="*/ 1508077 h 1508077"/>
                <a:gd name="connsiteX3" fmla="*/ 0 w 986051"/>
                <a:gd name="connsiteY3" fmla="*/ 0 h 1508077"/>
                <a:gd name="connsiteX0" fmla="*/ 0 w 982639"/>
                <a:gd name="connsiteY0" fmla="*/ 0 h 1508077"/>
                <a:gd name="connsiteX1" fmla="*/ 982639 w 982639"/>
                <a:gd name="connsiteY1" fmla="*/ 1047466 h 1508077"/>
                <a:gd name="connsiteX2" fmla="*/ 221777 w 982639"/>
                <a:gd name="connsiteY2" fmla="*/ 1508077 h 1508077"/>
                <a:gd name="connsiteX3" fmla="*/ 0 w 982639"/>
                <a:gd name="connsiteY3" fmla="*/ 0 h 150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639" h="1508077">
                  <a:moveTo>
                    <a:pt x="0" y="0"/>
                  </a:moveTo>
                  <a:lnTo>
                    <a:pt x="982639" y="1047466"/>
                  </a:lnTo>
                  <a:lnTo>
                    <a:pt x="221777" y="150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xmlns="" id="{AB4BF752-719A-5215-E3CC-68528BF4348F}"/>
                </a:ext>
              </a:extLst>
            </p:cNvPr>
            <p:cNvSpPr/>
            <p:nvPr/>
          </p:nvSpPr>
          <p:spPr>
            <a:xfrm>
              <a:off x="6080078" y="1497842"/>
              <a:ext cx="1204415" cy="1501254"/>
            </a:xfrm>
            <a:custGeom>
              <a:avLst/>
              <a:gdLst>
                <a:gd name="connsiteX0" fmla="*/ 982638 w 1204415"/>
                <a:gd name="connsiteY0" fmla="*/ 0 h 1501254"/>
                <a:gd name="connsiteX1" fmla="*/ 0 w 1204415"/>
                <a:gd name="connsiteY1" fmla="*/ 1259006 h 1501254"/>
                <a:gd name="connsiteX2" fmla="*/ 1204415 w 1204415"/>
                <a:gd name="connsiteY2" fmla="*/ 1501254 h 1501254"/>
                <a:gd name="connsiteX3" fmla="*/ 982638 w 1204415"/>
                <a:gd name="connsiteY3" fmla="*/ 0 h 150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4415" h="1501254">
                  <a:moveTo>
                    <a:pt x="982638" y="0"/>
                  </a:moveTo>
                  <a:lnTo>
                    <a:pt x="0" y="1259006"/>
                  </a:lnTo>
                  <a:lnTo>
                    <a:pt x="1204415" y="1501254"/>
                  </a:lnTo>
                  <a:lnTo>
                    <a:pt x="982638" y="0"/>
                  </a:lnTo>
                  <a:close/>
                </a:path>
              </a:pathLst>
            </a:cu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</p:grp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xmlns="" id="{066B9D16-64B5-04F2-E321-FFC8BC27F1A9}"/>
              </a:ext>
            </a:extLst>
          </p:cNvPr>
          <p:cNvCxnSpPr>
            <a:cxnSpLocks/>
          </p:cNvCxnSpPr>
          <p:nvPr/>
        </p:nvCxnSpPr>
        <p:spPr>
          <a:xfrm rot="10800000">
            <a:off x="1891106" y="798504"/>
            <a:ext cx="4700884" cy="595379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96509168-E22E-1969-9FF7-8744B1F4B66F}"/>
              </a:ext>
            </a:extLst>
          </p:cNvPr>
          <p:cNvSpPr/>
          <p:nvPr/>
        </p:nvSpPr>
        <p:spPr>
          <a:xfrm>
            <a:off x="4495603" y="3912507"/>
            <a:ext cx="80472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 smtClean="0">
                <a:solidFill>
                  <a:schemeClr val="tx1"/>
                </a:solidFill>
              </a:rPr>
              <a:t>世界</a:t>
            </a:r>
            <a:r>
              <a:rPr lang="en-US" altLang="zh-CN" sz="1400" b="1" dirty="0" smtClean="0">
                <a:solidFill>
                  <a:schemeClr val="tx1"/>
                </a:solidFill>
              </a:rPr>
              <a:t/>
            </a:r>
            <a:br>
              <a:rPr lang="en-US" altLang="zh-CN" sz="1400" b="1" dirty="0" smtClean="0">
                <a:solidFill>
                  <a:schemeClr val="tx1"/>
                </a:solidFill>
              </a:rPr>
            </a:br>
            <a:r>
              <a:rPr lang="zh-CN" altLang="en-US" sz="1400" b="1" dirty="0" smtClean="0">
                <a:solidFill>
                  <a:schemeClr val="tx1"/>
                </a:solidFill>
              </a:rPr>
              <a:t>模型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xmlns="" id="{6A3B53A9-715B-F3A4-A09A-6693E11601FE}"/>
              </a:ext>
            </a:extLst>
          </p:cNvPr>
          <p:cNvCxnSpPr>
            <a:cxnSpLocks/>
          </p:cNvCxnSpPr>
          <p:nvPr/>
        </p:nvCxnSpPr>
        <p:spPr>
          <a:xfrm rot="10800000">
            <a:off x="1891106" y="3948461"/>
            <a:ext cx="2936556" cy="7764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2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2F8486C-E235-0394-DC71-D568211EB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xmlns="" id="{5CBF89BE-5220-357C-AB1E-2B4B70A6CE6E}"/>
              </a:ext>
            </a:extLst>
          </p:cNvPr>
          <p:cNvSpPr/>
          <p:nvPr/>
        </p:nvSpPr>
        <p:spPr>
          <a:xfrm>
            <a:off x="6089385" y="1786946"/>
            <a:ext cx="756933" cy="983640"/>
          </a:xfrm>
          <a:custGeom>
            <a:avLst/>
            <a:gdLst>
              <a:gd name="connsiteX0" fmla="*/ 1832 w 1309138"/>
              <a:gd name="connsiteY0" fmla="*/ 778669 h 1664494"/>
              <a:gd name="connsiteX1" fmla="*/ 1309138 w 1309138"/>
              <a:gd name="connsiteY1" fmla="*/ 0 h 1664494"/>
              <a:gd name="connsiteX2" fmla="*/ 1309138 w 1309138"/>
              <a:gd name="connsiteY2" fmla="*/ 888206 h 1664494"/>
              <a:gd name="connsiteX3" fmla="*/ 1832 w 1309138"/>
              <a:gd name="connsiteY3" fmla="*/ 1664494 h 1664494"/>
              <a:gd name="connsiteX4" fmla="*/ 1832 w 1309138"/>
              <a:gd name="connsiteY4" fmla="*/ 778669 h 166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138" h="1664494">
                <a:moveTo>
                  <a:pt x="1832" y="778669"/>
                </a:moveTo>
                <a:lnTo>
                  <a:pt x="1309138" y="0"/>
                </a:lnTo>
                <a:lnTo>
                  <a:pt x="1309138" y="888206"/>
                </a:lnTo>
                <a:lnTo>
                  <a:pt x="1832" y="1664494"/>
                </a:lnTo>
                <a:cubicBezTo>
                  <a:pt x="245" y="1371600"/>
                  <a:pt x="-1343" y="1078706"/>
                  <a:pt x="1832" y="778669"/>
                </a:cubicBezTo>
                <a:close/>
              </a:path>
            </a:pathLst>
          </a:custGeom>
          <a:solidFill>
            <a:srgbClr val="002060">
              <a:alpha val="71000"/>
            </a:srgbClr>
          </a:solidFill>
          <a:ln>
            <a:noFill/>
          </a:ln>
          <a:scene3d>
            <a:camera prst="orthographicFront">
              <a:rot lat="0" lon="0" rev="2154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xmlns="" id="{97452C03-3A66-EB25-0582-3B823D78F4AE}"/>
              </a:ext>
            </a:extLst>
          </p:cNvPr>
          <p:cNvSpPr/>
          <p:nvPr/>
        </p:nvSpPr>
        <p:spPr>
          <a:xfrm>
            <a:off x="6846318" y="1798977"/>
            <a:ext cx="1201686" cy="729942"/>
          </a:xfrm>
          <a:custGeom>
            <a:avLst/>
            <a:gdLst>
              <a:gd name="connsiteX0" fmla="*/ 4763 w 1866900"/>
              <a:gd name="connsiteY0" fmla="*/ 0 h 1266825"/>
              <a:gd name="connsiteX1" fmla="*/ 1866900 w 1866900"/>
              <a:gd name="connsiteY1" fmla="*/ 371475 h 1266825"/>
              <a:gd name="connsiteX2" fmla="*/ 1866900 w 1866900"/>
              <a:gd name="connsiteY2" fmla="*/ 1266825 h 1266825"/>
              <a:gd name="connsiteX3" fmla="*/ 0 w 1866900"/>
              <a:gd name="connsiteY3" fmla="*/ 900112 h 1266825"/>
              <a:gd name="connsiteX4" fmla="*/ 9525 w 1866900"/>
              <a:gd name="connsiteY4" fmla="*/ 188119 h 1266825"/>
              <a:gd name="connsiteX0" fmla="*/ 4763 w 1866900"/>
              <a:gd name="connsiteY0" fmla="*/ 0 h 1266825"/>
              <a:gd name="connsiteX1" fmla="*/ 1866900 w 1866900"/>
              <a:gd name="connsiteY1" fmla="*/ 371475 h 1266825"/>
              <a:gd name="connsiteX2" fmla="*/ 1866900 w 1866900"/>
              <a:gd name="connsiteY2" fmla="*/ 1266825 h 1266825"/>
              <a:gd name="connsiteX3" fmla="*/ 0 w 1866900"/>
              <a:gd name="connsiteY3" fmla="*/ 900112 h 1266825"/>
              <a:gd name="connsiteX4" fmla="*/ 14021 w 1866900"/>
              <a:gd name="connsiteY4" fmla="*/ 2305 h 1266825"/>
              <a:gd name="connsiteX0" fmla="*/ 4763 w 1866900"/>
              <a:gd name="connsiteY0" fmla="*/ 0 h 1266825"/>
              <a:gd name="connsiteX1" fmla="*/ 1866900 w 1866900"/>
              <a:gd name="connsiteY1" fmla="*/ 371475 h 1266825"/>
              <a:gd name="connsiteX2" fmla="*/ 1866900 w 1866900"/>
              <a:gd name="connsiteY2" fmla="*/ 1266825 h 1266825"/>
              <a:gd name="connsiteX3" fmla="*/ 0 w 1866900"/>
              <a:gd name="connsiteY3" fmla="*/ 900112 h 1266825"/>
              <a:gd name="connsiteX4" fmla="*/ 14021 w 1866900"/>
              <a:gd name="connsiteY4" fmla="*/ 2305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1266825">
                <a:moveTo>
                  <a:pt x="4763" y="0"/>
                </a:moveTo>
                <a:lnTo>
                  <a:pt x="1866900" y="371475"/>
                </a:lnTo>
                <a:lnTo>
                  <a:pt x="1866900" y="1266825"/>
                </a:lnTo>
                <a:lnTo>
                  <a:pt x="0" y="900112"/>
                </a:lnTo>
                <a:cubicBezTo>
                  <a:pt x="3175" y="662781"/>
                  <a:pt x="10845" y="3603"/>
                  <a:pt x="14021" y="2305"/>
                </a:cubicBezTo>
              </a:path>
            </a:pathLst>
          </a:custGeom>
          <a:solidFill>
            <a:srgbClr val="00B050">
              <a:alpha val="40000"/>
            </a:srgbClr>
          </a:solidFill>
          <a:ln>
            <a:noFill/>
          </a:ln>
          <a:scene3d>
            <a:camera prst="orthographicFront">
              <a:rot lat="0" lon="0" rev="2157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F3A24F0-8CA8-01D3-066B-0F3C2E980AB9}"/>
              </a:ext>
            </a:extLst>
          </p:cNvPr>
          <p:cNvSpPr/>
          <p:nvPr/>
        </p:nvSpPr>
        <p:spPr>
          <a:xfrm>
            <a:off x="2399914" y="5589984"/>
            <a:ext cx="5943601" cy="533400"/>
          </a:xfrm>
          <a:prstGeom prst="rect">
            <a:avLst/>
          </a:prstGeom>
          <a:solidFill>
            <a:srgbClr val="5C0000">
              <a:alpha val="46000"/>
            </a:srgbClr>
          </a:solidFill>
          <a:ln w="3175">
            <a:noFill/>
          </a:ln>
          <a:effectLst>
            <a:softEdge rad="0"/>
          </a:effectLst>
          <a:scene3d>
            <a:camera prst="orthographicFront">
              <a:rot lat="1200000" lon="1800000" rev="0"/>
            </a:camera>
            <a:lightRig rig="contrasting" dir="t"/>
          </a:scene3d>
          <a:sp3d extrusionH="7112000" prstMaterial="metal"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DC181687-376F-0085-6C3E-043DFC79466D}"/>
              </a:ext>
            </a:extLst>
          </p:cNvPr>
          <p:cNvSpPr/>
          <p:nvPr/>
        </p:nvSpPr>
        <p:spPr>
          <a:xfrm>
            <a:off x="3618807" y="4942284"/>
            <a:ext cx="4431847" cy="390525"/>
          </a:xfrm>
          <a:prstGeom prst="rect">
            <a:avLst/>
          </a:prstGeom>
          <a:solidFill>
            <a:srgbClr val="463500">
              <a:alpha val="52941"/>
            </a:srgbClr>
          </a:solidFill>
          <a:ln w="3175">
            <a:noFill/>
          </a:ln>
          <a:effectLst>
            <a:softEdge rad="0"/>
          </a:effectLst>
          <a:scene3d>
            <a:camera prst="orthographicFront">
              <a:rot lat="1200000" lon="1800000" rev="0"/>
            </a:camera>
            <a:lightRig rig="contrasting" dir="t"/>
          </a:scene3d>
          <a:sp3d extrusionH="5334000" prstMaterial="metal"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36FE92F-C976-3CCC-1C1C-DDBCE25AA24B}"/>
              </a:ext>
            </a:extLst>
          </p:cNvPr>
          <p:cNvSpPr/>
          <p:nvPr/>
        </p:nvSpPr>
        <p:spPr>
          <a:xfrm>
            <a:off x="4437957" y="4065984"/>
            <a:ext cx="3365047" cy="695325"/>
          </a:xfrm>
          <a:prstGeom prst="rect">
            <a:avLst/>
          </a:prstGeom>
          <a:solidFill>
            <a:srgbClr val="111B07">
              <a:alpha val="87843"/>
            </a:srgbClr>
          </a:solidFill>
          <a:ln w="3175">
            <a:noFill/>
          </a:ln>
          <a:effectLst>
            <a:softEdge rad="0"/>
          </a:effectLst>
          <a:scene3d>
            <a:camera prst="orthographicFront">
              <a:rot lat="1200000" lon="1800000" rev="0"/>
            </a:camera>
            <a:lightRig rig="contrasting" dir="t"/>
          </a:scene3d>
          <a:sp3d extrusionH="4064000" prstMaterial="metal"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xmlns="" id="{57E80D4B-2D00-CC59-6A97-E38D828FE751}"/>
              </a:ext>
            </a:extLst>
          </p:cNvPr>
          <p:cNvGrpSpPr/>
          <p:nvPr/>
        </p:nvGrpSpPr>
        <p:grpSpPr>
          <a:xfrm>
            <a:off x="5210998" y="2676200"/>
            <a:ext cx="2959820" cy="1251672"/>
            <a:chOff x="4094544" y="2715491"/>
            <a:chExt cx="2959820" cy="1251672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xmlns="" id="{E88899CE-5324-967E-264B-07687BB12B74}"/>
                </a:ext>
              </a:extLst>
            </p:cNvPr>
            <p:cNvCxnSpPr>
              <a:cxnSpLocks/>
              <a:stCxn id="27" idx="3"/>
              <a:endCxn id="17" idx="0"/>
            </p:cNvCxnSpPr>
            <p:nvPr/>
          </p:nvCxnSpPr>
          <p:spPr>
            <a:xfrm flipH="1">
              <a:off x="5578835" y="2956122"/>
              <a:ext cx="81998" cy="1809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xmlns="" id="{E8E2D81B-174C-C499-EEE6-AD0034BF6987}"/>
                </a:ext>
              </a:extLst>
            </p:cNvPr>
            <p:cNvCxnSpPr>
              <a:cxnSpLocks/>
              <a:endCxn id="9" idx="5"/>
            </p:cNvCxnSpPr>
            <p:nvPr/>
          </p:nvCxnSpPr>
          <p:spPr>
            <a:xfrm flipH="1">
              <a:off x="4852952" y="3313517"/>
              <a:ext cx="574887" cy="2364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xmlns="" id="{5051785C-6C7A-2AE8-D5EA-B7741B473344}"/>
                </a:ext>
              </a:extLst>
            </p:cNvPr>
            <p:cNvCxnSpPr/>
            <p:nvPr/>
          </p:nvCxnSpPr>
          <p:spPr>
            <a:xfrm flipH="1" flipV="1">
              <a:off x="5191615" y="3137097"/>
              <a:ext cx="240631" cy="1118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xmlns="" id="{FA6BA0F9-BABB-807A-6625-45E6CA7F5358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4762715" y="3251614"/>
              <a:ext cx="145961" cy="2081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xmlns="" id="{4BBDAA5C-2B55-8CAA-9CD5-EAEA40AC4655}"/>
                </a:ext>
              </a:extLst>
            </p:cNvPr>
            <p:cNvCxnSpPr>
              <a:cxnSpLocks/>
              <a:stCxn id="9" idx="4"/>
              <a:endCxn id="11" idx="2"/>
            </p:cNvCxnSpPr>
            <p:nvPr/>
          </p:nvCxnSpPr>
          <p:spPr>
            <a:xfrm flipV="1">
              <a:off x="4792794" y="3609280"/>
              <a:ext cx="707087" cy="8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xmlns="" id="{63ABC7DF-E193-50D1-9D3A-39E2C272188B}"/>
                </a:ext>
              </a:extLst>
            </p:cNvPr>
            <p:cNvCxnSpPr>
              <a:cxnSpLocks/>
              <a:stCxn id="11" idx="0"/>
              <a:endCxn id="28" idx="1"/>
            </p:cNvCxnSpPr>
            <p:nvPr/>
          </p:nvCxnSpPr>
          <p:spPr>
            <a:xfrm flipV="1">
              <a:off x="5650275" y="3144124"/>
              <a:ext cx="507397" cy="2848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xmlns="" id="{288847D1-CCB4-7775-9993-1A93416D131E}"/>
                </a:ext>
              </a:extLst>
            </p:cNvPr>
            <p:cNvCxnSpPr>
              <a:cxnSpLocks/>
              <a:stCxn id="11" idx="5"/>
              <a:endCxn id="34" idx="2"/>
            </p:cNvCxnSpPr>
            <p:nvPr/>
          </p:nvCxnSpPr>
          <p:spPr>
            <a:xfrm flipV="1">
              <a:off x="5740512" y="3407100"/>
              <a:ext cx="909764" cy="142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xmlns="" id="{A539A236-FDA6-EE6C-7CF9-A2960A532055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6260459" y="3185290"/>
              <a:ext cx="553311" cy="106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xmlns="" id="{3D8387B4-7887-0999-2E14-6FD6201845DC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H="1" flipV="1">
              <a:off x="6708842" y="3120055"/>
              <a:ext cx="205878" cy="1886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xmlns="" id="{30297736-B33B-4102-C146-BB8EA81173D7}"/>
                </a:ext>
              </a:extLst>
            </p:cNvPr>
            <p:cNvCxnSpPr>
              <a:cxnSpLocks/>
              <a:stCxn id="30" idx="2"/>
              <a:endCxn id="28" idx="5"/>
            </p:cNvCxnSpPr>
            <p:nvPr/>
          </p:nvCxnSpPr>
          <p:spPr>
            <a:xfrm flipH="1">
              <a:off x="6260459" y="3058580"/>
              <a:ext cx="375080" cy="126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xmlns="" id="{C69B8A71-04B9-5CB7-9F85-E73EAC317ED2}"/>
                </a:ext>
              </a:extLst>
            </p:cNvPr>
            <p:cNvCxnSpPr>
              <a:cxnSpLocks/>
              <a:endCxn id="29" idx="5"/>
            </p:cNvCxnSpPr>
            <p:nvPr/>
          </p:nvCxnSpPr>
          <p:spPr>
            <a:xfrm flipH="1" flipV="1">
              <a:off x="6501090" y="2962052"/>
              <a:ext cx="134449" cy="894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xmlns="" id="{8039FCD3-A6C2-7037-498B-FFB2FA6BA7AC}"/>
                </a:ext>
              </a:extLst>
            </p:cNvPr>
            <p:cNvCxnSpPr>
              <a:cxnSpLocks/>
              <a:stCxn id="29" idx="2"/>
              <a:endCxn id="27" idx="5"/>
            </p:cNvCxnSpPr>
            <p:nvPr/>
          </p:nvCxnSpPr>
          <p:spPr>
            <a:xfrm flipH="1" flipV="1">
              <a:off x="5811227" y="2805728"/>
              <a:ext cx="449232" cy="1884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xmlns="" id="{CAE56481-F574-DF71-F200-B8D20EC6A2B4}"/>
                </a:ext>
              </a:extLst>
            </p:cNvPr>
            <p:cNvCxnSpPr>
              <a:cxnSpLocks/>
              <a:stCxn id="27" idx="4"/>
              <a:endCxn id="28" idx="2"/>
            </p:cNvCxnSpPr>
            <p:nvPr/>
          </p:nvCxnSpPr>
          <p:spPr>
            <a:xfrm>
              <a:off x="5751069" y="2865885"/>
              <a:ext cx="344931" cy="3605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xmlns="" id="{6A38813D-8341-C5D0-0350-A8965AEFE395}"/>
                </a:ext>
              </a:extLst>
            </p:cNvPr>
            <p:cNvCxnSpPr>
              <a:cxnSpLocks/>
              <a:stCxn id="17" idx="5"/>
              <a:endCxn id="28" idx="2"/>
            </p:cNvCxnSpPr>
            <p:nvPr/>
          </p:nvCxnSpPr>
          <p:spPr>
            <a:xfrm>
              <a:off x="5672877" y="3215918"/>
              <a:ext cx="423123" cy="104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立方体 8">
              <a:extLst>
                <a:ext uri="{FF2B5EF4-FFF2-40B4-BE49-F238E27FC236}">
                  <a16:creationId xmlns:a16="http://schemas.microsoft.com/office/drawing/2014/main" xmlns="" id="{CDEC1B68-CB1A-944E-494D-E70B9F26CB57}"/>
                </a:ext>
              </a:extLst>
            </p:cNvPr>
            <p:cNvSpPr/>
            <p:nvPr/>
          </p:nvSpPr>
          <p:spPr>
            <a:xfrm>
              <a:off x="4612321" y="3459759"/>
              <a:ext cx="240631" cy="240631"/>
            </a:xfrm>
            <a:prstGeom prst="cub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" name="立方体 9">
              <a:extLst>
                <a:ext uri="{FF2B5EF4-FFF2-40B4-BE49-F238E27FC236}">
                  <a16:creationId xmlns:a16="http://schemas.microsoft.com/office/drawing/2014/main" xmlns="" id="{D19D63F5-D695-87C3-A34F-5121959F447F}"/>
                </a:ext>
              </a:extLst>
            </p:cNvPr>
            <p:cNvSpPr/>
            <p:nvPr/>
          </p:nvSpPr>
          <p:spPr>
            <a:xfrm>
              <a:off x="4837046" y="3051509"/>
              <a:ext cx="187589" cy="197407"/>
            </a:xfrm>
            <a:prstGeom prst="cube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立方体 10">
              <a:extLst>
                <a:ext uri="{FF2B5EF4-FFF2-40B4-BE49-F238E27FC236}">
                  <a16:creationId xmlns:a16="http://schemas.microsoft.com/office/drawing/2014/main" xmlns="" id="{2D3B39DA-F3A5-6DBE-E8EC-8453E4CDCB4B}"/>
                </a:ext>
              </a:extLst>
            </p:cNvPr>
            <p:cNvSpPr/>
            <p:nvPr/>
          </p:nvSpPr>
          <p:spPr>
            <a:xfrm>
              <a:off x="5499881" y="3429001"/>
              <a:ext cx="240631" cy="300400"/>
            </a:xfrm>
            <a:prstGeom prst="cub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7" name="立方体 16">
              <a:extLst>
                <a:ext uri="{FF2B5EF4-FFF2-40B4-BE49-F238E27FC236}">
                  <a16:creationId xmlns:a16="http://schemas.microsoft.com/office/drawing/2014/main" xmlns="" id="{1A87198B-598E-C80F-078B-0159E487DE8E}"/>
                </a:ext>
              </a:extLst>
            </p:cNvPr>
            <p:cNvSpPr/>
            <p:nvPr/>
          </p:nvSpPr>
          <p:spPr>
            <a:xfrm>
              <a:off x="5432246" y="3137097"/>
              <a:ext cx="240631" cy="210189"/>
            </a:xfrm>
            <a:prstGeom prst="cub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8" name="立方体 27">
              <a:extLst>
                <a:ext uri="{FF2B5EF4-FFF2-40B4-BE49-F238E27FC236}">
                  <a16:creationId xmlns:a16="http://schemas.microsoft.com/office/drawing/2014/main" xmlns="" id="{CD78D807-9432-23B2-8D27-A5354D8D1484}"/>
                </a:ext>
              </a:extLst>
            </p:cNvPr>
            <p:cNvSpPr/>
            <p:nvPr/>
          </p:nvSpPr>
          <p:spPr>
            <a:xfrm>
              <a:off x="6096000" y="3103009"/>
              <a:ext cx="164459" cy="205676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9" name="立方体 28">
              <a:extLst>
                <a:ext uri="{FF2B5EF4-FFF2-40B4-BE49-F238E27FC236}">
                  <a16:creationId xmlns:a16="http://schemas.microsoft.com/office/drawing/2014/main" xmlns="" id="{7A2BA88D-873A-9806-5978-8839A1DDB7EA}"/>
                </a:ext>
              </a:extLst>
            </p:cNvPr>
            <p:cNvSpPr/>
            <p:nvPr/>
          </p:nvSpPr>
          <p:spPr>
            <a:xfrm>
              <a:off x="6260459" y="2913875"/>
              <a:ext cx="240631" cy="128473"/>
            </a:xfrm>
            <a:prstGeom prst="cub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0" name="立方体 29">
              <a:extLst>
                <a:ext uri="{FF2B5EF4-FFF2-40B4-BE49-F238E27FC236}">
                  <a16:creationId xmlns:a16="http://schemas.microsoft.com/office/drawing/2014/main" xmlns="" id="{132B1DEC-C981-F49F-E76B-77928A0BEB80}"/>
                </a:ext>
              </a:extLst>
            </p:cNvPr>
            <p:cNvSpPr/>
            <p:nvPr/>
          </p:nvSpPr>
          <p:spPr>
            <a:xfrm>
              <a:off x="6635539" y="2956122"/>
              <a:ext cx="187589" cy="163933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4" name="立方体 33">
              <a:extLst>
                <a:ext uri="{FF2B5EF4-FFF2-40B4-BE49-F238E27FC236}">
                  <a16:creationId xmlns:a16="http://schemas.microsoft.com/office/drawing/2014/main" xmlns="" id="{45FFC3F4-0A5F-B025-D1FF-EBCE1E15E066}"/>
                </a:ext>
              </a:extLst>
            </p:cNvPr>
            <p:cNvSpPr/>
            <p:nvPr/>
          </p:nvSpPr>
          <p:spPr>
            <a:xfrm>
              <a:off x="6650276" y="3214349"/>
              <a:ext cx="404088" cy="308401"/>
            </a:xfrm>
            <a:prstGeom prst="cub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7" name="立方体 26">
              <a:extLst>
                <a:ext uri="{FF2B5EF4-FFF2-40B4-BE49-F238E27FC236}">
                  <a16:creationId xmlns:a16="http://schemas.microsoft.com/office/drawing/2014/main" xmlns="" id="{22236C7E-2E22-D051-F4C1-57E9D4CD724E}"/>
                </a:ext>
              </a:extLst>
            </p:cNvPr>
            <p:cNvSpPr/>
            <p:nvPr/>
          </p:nvSpPr>
          <p:spPr>
            <a:xfrm>
              <a:off x="5570596" y="2715491"/>
              <a:ext cx="240631" cy="240631"/>
            </a:xfrm>
            <a:prstGeom prst="cub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4F91D9E2-9AD1-FF79-9492-66243CC030DB}"/>
                </a:ext>
              </a:extLst>
            </p:cNvPr>
            <p:cNvSpPr/>
            <p:nvPr/>
          </p:nvSpPr>
          <p:spPr>
            <a:xfrm>
              <a:off x="4094544" y="3497819"/>
              <a:ext cx="2382456" cy="469344"/>
            </a:xfrm>
            <a:prstGeom prst="rect">
              <a:avLst/>
            </a:prstGeom>
            <a:solidFill>
              <a:srgbClr val="002846">
                <a:alpha val="77000"/>
              </a:srgbClr>
            </a:solidFill>
            <a:ln w="3175">
              <a:noFill/>
            </a:ln>
            <a:effectLst>
              <a:softEdge rad="0"/>
            </a:effectLst>
            <a:scene3d>
              <a:camera prst="orthographicFront">
                <a:rot lat="1200000" lon="1800000" rev="0"/>
              </a:camera>
              <a:lightRig rig="contrasting" dir="t"/>
            </a:scene3d>
            <a:sp3d extrusionH="2794000" prstMaterial="metal"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7A50C240-30D0-C1A0-181D-76E06F9A3D07}"/>
              </a:ext>
            </a:extLst>
          </p:cNvPr>
          <p:cNvSpPr/>
          <p:nvPr/>
        </p:nvSpPr>
        <p:spPr>
          <a:xfrm>
            <a:off x="5363763" y="3439458"/>
            <a:ext cx="2081465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智能</a:t>
            </a:r>
            <a:r>
              <a:rPr lang="zh-CN" altLang="en-US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体</a:t>
            </a:r>
            <a:r>
              <a:rPr lang="zh-CN" altLang="en-US" b="1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群</a:t>
            </a:r>
            <a:r>
              <a:rPr lang="zh-CN" altLang="en-US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网</a:t>
            </a:r>
            <a:endParaRPr lang="zh-CN" altLang="en-US" b="1" dirty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57AB34E8-4ADB-1A00-39F3-3189756AB4DF}"/>
              </a:ext>
            </a:extLst>
          </p:cNvPr>
          <p:cNvSpPr/>
          <p:nvPr/>
        </p:nvSpPr>
        <p:spPr>
          <a:xfrm>
            <a:off x="7010353" y="3151927"/>
            <a:ext cx="2471966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智能代理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智能助手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具身智能</a:t>
            </a:r>
            <a:endParaRPr lang="en-US" altLang="zh-CN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智能工厂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场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)|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类人智能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|…</a:t>
            </a:r>
            <a:endParaRPr lang="zh-CN" altLang="en-US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73CA2669-5E51-1CBD-6F31-91A58F934BD4}"/>
              </a:ext>
            </a:extLst>
          </p:cNvPr>
          <p:cNvSpPr/>
          <p:nvPr/>
        </p:nvSpPr>
        <p:spPr>
          <a:xfrm>
            <a:off x="4827662" y="4225118"/>
            <a:ext cx="3570588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业务模型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科研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生产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管理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决策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/…</a:t>
            </a:r>
            <a:endParaRPr lang="en-US" altLang="zh-CN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行业模型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石油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化工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能源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矿山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/…</a:t>
            </a:r>
          </a:p>
          <a:p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基础模型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开源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闭源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国产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引进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/…</a:t>
            </a:r>
            <a:endParaRPr lang="zh-CN" altLang="en-US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FC0BA4E8-C12B-BD21-AC07-1F4F81248037}"/>
              </a:ext>
            </a:extLst>
          </p:cNvPr>
          <p:cNvSpPr/>
          <p:nvPr/>
        </p:nvSpPr>
        <p:spPr>
          <a:xfrm>
            <a:off x="7245271" y="3675602"/>
            <a:ext cx="3238646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自然语言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视觉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知识图谱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推理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扩散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创新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对齐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机器学习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空间智能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大数据工具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|…</a:t>
            </a:r>
            <a:endParaRPr lang="zh-CN" altLang="en-US" sz="11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xmlns="" id="{B9187BA0-EF4E-29A3-707E-B394832D9D66}"/>
              </a:ext>
            </a:extLst>
          </p:cNvPr>
          <p:cNvGrpSpPr/>
          <p:nvPr/>
        </p:nvGrpSpPr>
        <p:grpSpPr>
          <a:xfrm>
            <a:off x="5628193" y="2734303"/>
            <a:ext cx="3226356" cy="628929"/>
            <a:chOff x="4511739" y="2773594"/>
            <a:chExt cx="3226356" cy="62892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xmlns="" id="{E8C3F7DA-B325-90B0-ECAE-999A22EC98EE}"/>
                </a:ext>
              </a:extLst>
            </p:cNvPr>
            <p:cNvSpPr/>
            <p:nvPr/>
          </p:nvSpPr>
          <p:spPr>
            <a:xfrm>
              <a:off x="4871434" y="2899888"/>
              <a:ext cx="1386491" cy="469344"/>
            </a:xfrm>
            <a:prstGeom prst="rect">
              <a:avLst/>
            </a:prstGeom>
            <a:solidFill>
              <a:srgbClr val="0070C0">
                <a:alpha val="79000"/>
              </a:srgbClr>
            </a:solidFill>
            <a:ln w="3175">
              <a:noFill/>
            </a:ln>
            <a:effectLst>
              <a:softEdge rad="0"/>
            </a:effectLst>
            <a:scene3d>
              <a:camera prst="orthographicFront">
                <a:rot lat="1200000" lon="1800000" rev="0"/>
              </a:camera>
              <a:lightRig rig="contrasting" dir="t"/>
            </a:scene3d>
            <a:sp3d extrusionH="1524000" prstMaterial="metal"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xmlns="" id="{305F3D89-C573-1707-B5E1-2FC7E524659F}"/>
                </a:ext>
              </a:extLst>
            </p:cNvPr>
            <p:cNvSpPr/>
            <p:nvPr/>
          </p:nvSpPr>
          <p:spPr>
            <a:xfrm>
              <a:off x="4511739" y="2873134"/>
              <a:ext cx="2081465" cy="529389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1200000" lon="180000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全息智能生态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xmlns="" id="{EE89C240-1430-CD94-1B47-12471D35A598}"/>
                </a:ext>
              </a:extLst>
            </p:cNvPr>
            <p:cNvSpPr/>
            <p:nvPr/>
          </p:nvSpPr>
          <p:spPr>
            <a:xfrm>
              <a:off x="5353837" y="2773594"/>
              <a:ext cx="2384258" cy="529389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1782637" lon="18710045" rev="84681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spc="-150" dirty="0" smtClean="0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思</a:t>
              </a:r>
              <a:r>
                <a:rPr lang="zh-CN" altLang="en-US" sz="1200" b="1" spc="-150" dirty="0" smtClean="0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维驱动用户界面</a:t>
              </a:r>
              <a:endParaRPr lang="en-US" altLang="zh-CN" sz="1100" b="1" spc="-150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/>
              <a:r>
                <a:rPr lang="zh-CN" altLang="en-US" sz="1100" b="1" spc="-15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虚拟员工</a:t>
              </a:r>
              <a:r>
                <a:rPr lang="en-US" altLang="zh-CN" sz="1100" b="1" spc="-15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|</a:t>
              </a:r>
              <a:r>
                <a:rPr lang="zh-CN" altLang="en-US" sz="1100" b="1" spc="-15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数字</a:t>
              </a:r>
              <a:r>
                <a:rPr lang="zh-CN" altLang="en-US" sz="1100" b="1" spc="-150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孪生体</a:t>
              </a: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093C6F70-9967-0663-6F2F-16B414769755}"/>
              </a:ext>
            </a:extLst>
          </p:cNvPr>
          <p:cNvSpPr/>
          <p:nvPr/>
        </p:nvSpPr>
        <p:spPr>
          <a:xfrm>
            <a:off x="5068543" y="2062892"/>
            <a:ext cx="2875791" cy="3269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监控中心</a:t>
            </a: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xmlns="" id="{926C986B-4C76-F685-A591-9251DF019D1B}"/>
              </a:ext>
            </a:extLst>
          </p:cNvPr>
          <p:cNvSpPr/>
          <p:nvPr/>
        </p:nvSpPr>
        <p:spPr>
          <a:xfrm>
            <a:off x="6083321" y="2261305"/>
            <a:ext cx="1203331" cy="720792"/>
          </a:xfrm>
          <a:custGeom>
            <a:avLst/>
            <a:gdLst>
              <a:gd name="connsiteX0" fmla="*/ 4763 w 1866900"/>
              <a:gd name="connsiteY0" fmla="*/ 0 h 1266825"/>
              <a:gd name="connsiteX1" fmla="*/ 1866900 w 1866900"/>
              <a:gd name="connsiteY1" fmla="*/ 371475 h 1266825"/>
              <a:gd name="connsiteX2" fmla="*/ 1866900 w 1866900"/>
              <a:gd name="connsiteY2" fmla="*/ 1266825 h 1266825"/>
              <a:gd name="connsiteX3" fmla="*/ 0 w 1866900"/>
              <a:gd name="connsiteY3" fmla="*/ 900112 h 1266825"/>
              <a:gd name="connsiteX4" fmla="*/ 9525 w 1866900"/>
              <a:gd name="connsiteY4" fmla="*/ 188119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1266825">
                <a:moveTo>
                  <a:pt x="4763" y="0"/>
                </a:moveTo>
                <a:lnTo>
                  <a:pt x="1866900" y="371475"/>
                </a:lnTo>
                <a:lnTo>
                  <a:pt x="1866900" y="1266825"/>
                </a:lnTo>
                <a:lnTo>
                  <a:pt x="0" y="900112"/>
                </a:lnTo>
                <a:lnTo>
                  <a:pt x="9525" y="188119"/>
                </a:lnTo>
              </a:path>
            </a:pathLst>
          </a:custGeom>
          <a:solidFill>
            <a:srgbClr val="FF0000">
              <a:alpha val="35000"/>
            </a:srgbClr>
          </a:solidFill>
          <a:ln>
            <a:noFill/>
          </a:ln>
          <a:scene3d>
            <a:camera prst="orthographicFront">
              <a:rot lat="0" lon="0" rev="2154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u="sng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9211DB7F-6912-F6FB-3944-DB3292084BB7}"/>
              </a:ext>
            </a:extLst>
          </p:cNvPr>
          <p:cNvSpPr/>
          <p:nvPr/>
        </p:nvSpPr>
        <p:spPr>
          <a:xfrm>
            <a:off x="6037655" y="2421730"/>
            <a:ext cx="1196272" cy="3269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指挥中心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FAEC74F5-0668-FCC8-5896-AD5077B6DFD2}"/>
              </a:ext>
            </a:extLst>
          </p:cNvPr>
          <p:cNvSpPr/>
          <p:nvPr/>
        </p:nvSpPr>
        <p:spPr>
          <a:xfrm>
            <a:off x="6825971" y="1971294"/>
            <a:ext cx="1196272" cy="3269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研究中心</a:t>
            </a:r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xmlns="" id="{0081C141-70C6-0E6D-A585-1CBC16BBA2B1}"/>
              </a:ext>
            </a:extLst>
          </p:cNvPr>
          <p:cNvSpPr/>
          <p:nvPr/>
        </p:nvSpPr>
        <p:spPr>
          <a:xfrm>
            <a:off x="7283758" y="2015687"/>
            <a:ext cx="764246" cy="983551"/>
          </a:xfrm>
          <a:custGeom>
            <a:avLst/>
            <a:gdLst>
              <a:gd name="connsiteX0" fmla="*/ 1832 w 1309138"/>
              <a:gd name="connsiteY0" fmla="*/ 778669 h 1664494"/>
              <a:gd name="connsiteX1" fmla="*/ 1309138 w 1309138"/>
              <a:gd name="connsiteY1" fmla="*/ 0 h 1664494"/>
              <a:gd name="connsiteX2" fmla="*/ 1309138 w 1309138"/>
              <a:gd name="connsiteY2" fmla="*/ 888206 h 1664494"/>
              <a:gd name="connsiteX3" fmla="*/ 1832 w 1309138"/>
              <a:gd name="connsiteY3" fmla="*/ 1664494 h 1664494"/>
              <a:gd name="connsiteX4" fmla="*/ 1832 w 1309138"/>
              <a:gd name="connsiteY4" fmla="*/ 778669 h 166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138" h="1664494">
                <a:moveTo>
                  <a:pt x="1832" y="778669"/>
                </a:moveTo>
                <a:lnTo>
                  <a:pt x="1309138" y="0"/>
                </a:lnTo>
                <a:lnTo>
                  <a:pt x="1309138" y="888206"/>
                </a:lnTo>
                <a:lnTo>
                  <a:pt x="1832" y="1664494"/>
                </a:lnTo>
                <a:cubicBezTo>
                  <a:pt x="245" y="1371600"/>
                  <a:pt x="-1343" y="1078706"/>
                  <a:pt x="1832" y="778669"/>
                </a:cubicBezTo>
                <a:close/>
              </a:path>
            </a:pathLst>
          </a:custGeom>
          <a:solidFill>
            <a:srgbClr val="FFC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6669110B-9167-A93B-F29D-1561C91505F0}"/>
              </a:ext>
            </a:extLst>
          </p:cNvPr>
          <p:cNvSpPr/>
          <p:nvPr/>
        </p:nvSpPr>
        <p:spPr>
          <a:xfrm>
            <a:off x="6192975" y="2331422"/>
            <a:ext cx="2875791" cy="3269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决策中心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68ED0A73-CB40-4471-3DFA-A6D03C671577}"/>
              </a:ext>
            </a:extLst>
          </p:cNvPr>
          <p:cNvSpPr/>
          <p:nvPr/>
        </p:nvSpPr>
        <p:spPr>
          <a:xfrm>
            <a:off x="3332333" y="4892422"/>
            <a:ext cx="525581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湖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港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仓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库 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 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向量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全文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关系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非结构化 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 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私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公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3339F048-BCD6-70B3-E2E2-E447B63CC664}"/>
              </a:ext>
            </a:extLst>
          </p:cNvPr>
          <p:cNvSpPr/>
          <p:nvPr/>
        </p:nvSpPr>
        <p:spPr>
          <a:xfrm>
            <a:off x="7356318" y="4367544"/>
            <a:ext cx="3812218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传统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专业软件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MIS/ERP/MES/OA/… | App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中间件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/…</a:t>
            </a:r>
            <a:endParaRPr lang="zh-CN" altLang="en-US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06A5E8CE-1E17-6A3D-ECA0-9FACCDF0BFA7}"/>
              </a:ext>
            </a:extLst>
          </p:cNvPr>
          <p:cNvSpPr/>
          <p:nvPr/>
        </p:nvSpPr>
        <p:spPr>
          <a:xfrm>
            <a:off x="2836892" y="5679592"/>
            <a:ext cx="6026801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震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钻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录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压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试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产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管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/QHSE/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研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营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…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 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井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站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库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/…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动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静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实时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时序</a:t>
            </a:r>
            <a:endParaRPr lang="en-US" altLang="zh-CN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智能仪表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设备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音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视频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无人机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雷达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机器人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/… | 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网：物联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生产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办公</a:t>
            </a:r>
            <a:endParaRPr lang="en-US" altLang="zh-CN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A0375A7B-BCF2-DF15-34B6-5737F36C11E1}"/>
              </a:ext>
            </a:extLst>
          </p:cNvPr>
          <p:cNvSpPr/>
          <p:nvPr/>
        </p:nvSpPr>
        <p:spPr>
          <a:xfrm>
            <a:off x="7424107" y="4930214"/>
            <a:ext cx="4999128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96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云端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算力中心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算法中心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数据中心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软件中心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运维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中心 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 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边缘计算</a:t>
            </a:r>
            <a:endParaRPr lang="zh-CN" altLang="en-US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04C81A73-5BB0-1EA9-174E-7B5FF2877F81}"/>
              </a:ext>
            </a:extLst>
          </p:cNvPr>
          <p:cNvCxnSpPr/>
          <p:nvPr/>
        </p:nvCxnSpPr>
        <p:spPr>
          <a:xfrm flipV="1">
            <a:off x="630315" y="25504"/>
            <a:ext cx="0" cy="6205491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0A37837-BB83-FE13-BABA-5C4C60428835}"/>
              </a:ext>
            </a:extLst>
          </p:cNvPr>
          <p:cNvSpPr txBox="1"/>
          <p:nvPr/>
        </p:nvSpPr>
        <p:spPr>
          <a:xfrm>
            <a:off x="887484" y="53328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基础层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EB22061F-BC3C-907E-9197-CC584676E96F}"/>
              </a:ext>
            </a:extLst>
          </p:cNvPr>
          <p:cNvSpPr txBox="1"/>
          <p:nvPr/>
        </p:nvSpPr>
        <p:spPr>
          <a:xfrm>
            <a:off x="887484" y="45417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访问</a:t>
            </a:r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层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656A037D-3055-9DDF-AB84-C233B979A198}"/>
              </a:ext>
            </a:extLst>
          </p:cNvPr>
          <p:cNvSpPr txBox="1"/>
          <p:nvPr/>
        </p:nvSpPr>
        <p:spPr>
          <a:xfrm>
            <a:off x="887484" y="37507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模型层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2B24DCAC-8F54-4646-D25D-814CD4D0E53A}"/>
              </a:ext>
            </a:extLst>
          </p:cNvPr>
          <p:cNvSpPr txBox="1"/>
          <p:nvPr/>
        </p:nvSpPr>
        <p:spPr>
          <a:xfrm>
            <a:off x="887484" y="2959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代理层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FC3E0772-5284-2095-D0F1-C9FE321D673D}"/>
              </a:ext>
            </a:extLst>
          </p:cNvPr>
          <p:cNvSpPr txBox="1"/>
          <p:nvPr/>
        </p:nvSpPr>
        <p:spPr>
          <a:xfrm>
            <a:off x="887484" y="21686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全息层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xmlns="" id="{EF620112-E1C7-FAE6-1BBA-3086F45D19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1109" y="5222281"/>
            <a:ext cx="1058518" cy="321817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xmlns="" id="{BFD8DA6A-EE98-EC49-7089-C80339410D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1109" y="4674724"/>
            <a:ext cx="2151777" cy="62422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xmlns="" id="{155DCD8F-86D6-7285-63DD-7128034610B6}"/>
              </a:ext>
            </a:extLst>
          </p:cNvPr>
          <p:cNvCxnSpPr>
            <a:cxnSpLocks/>
          </p:cNvCxnSpPr>
          <p:nvPr/>
        </p:nvCxnSpPr>
        <p:spPr>
          <a:xfrm rot="10800000">
            <a:off x="1891108" y="3157462"/>
            <a:ext cx="3654047" cy="301066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xmlns="" id="{61023DA7-5B77-CC73-939E-64A10439A4BA}"/>
              </a:ext>
            </a:extLst>
          </p:cNvPr>
          <p:cNvCxnSpPr>
            <a:cxnSpLocks/>
          </p:cNvCxnSpPr>
          <p:nvPr/>
        </p:nvCxnSpPr>
        <p:spPr>
          <a:xfrm rot="10800000">
            <a:off x="1891108" y="2362930"/>
            <a:ext cx="4303554" cy="538433"/>
          </a:xfrm>
          <a:prstGeom prst="bentConnector3">
            <a:avLst>
              <a:gd name="adj1" fmla="val 53301"/>
            </a:avLst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64F84D5B-922E-8382-091D-3D331143623A}"/>
              </a:ext>
            </a:extLst>
          </p:cNvPr>
          <p:cNvSpPr txBox="1"/>
          <p:nvPr/>
        </p:nvSpPr>
        <p:spPr>
          <a:xfrm>
            <a:off x="887484" y="13775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协作层</a:t>
            </a: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xmlns="" id="{4B788741-45DC-A2C7-1DF6-A2DA3C6ABE4A}"/>
              </a:ext>
            </a:extLst>
          </p:cNvPr>
          <p:cNvCxnSpPr>
            <a:cxnSpLocks/>
          </p:cNvCxnSpPr>
          <p:nvPr/>
        </p:nvCxnSpPr>
        <p:spPr>
          <a:xfrm rot="10800000">
            <a:off x="1891106" y="1570253"/>
            <a:ext cx="4306591" cy="819045"/>
          </a:xfrm>
          <a:prstGeom prst="bentConnector3">
            <a:avLst>
              <a:gd name="adj1" fmla="val 48959"/>
            </a:avLst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xmlns="" id="{A1216E16-0684-3A61-9FAB-C40A8B05E1C9}"/>
              </a:ext>
            </a:extLst>
          </p:cNvPr>
          <p:cNvSpPr txBox="1"/>
          <p:nvPr/>
        </p:nvSpPr>
        <p:spPr>
          <a:xfrm>
            <a:off x="887484" y="5865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使命层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xmlns="" id="{5ADD23F6-B0C4-5121-F4E7-9D1CE1C867AB}"/>
              </a:ext>
            </a:extLst>
          </p:cNvPr>
          <p:cNvGrpSpPr/>
          <p:nvPr/>
        </p:nvGrpSpPr>
        <p:grpSpPr>
          <a:xfrm>
            <a:off x="6015082" y="519375"/>
            <a:ext cx="2081465" cy="1508077"/>
            <a:chOff x="6018571" y="1494430"/>
            <a:chExt cx="2081465" cy="1508077"/>
          </a:xfrm>
        </p:grpSpPr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xmlns="" id="{7984DB3A-9DA5-3194-0060-202B7C39734B}"/>
                </a:ext>
              </a:extLst>
            </p:cNvPr>
            <p:cNvSpPr/>
            <p:nvPr/>
          </p:nvSpPr>
          <p:spPr>
            <a:xfrm>
              <a:off x="6083490" y="1497842"/>
              <a:ext cx="982638" cy="1259006"/>
            </a:xfrm>
            <a:custGeom>
              <a:avLst/>
              <a:gdLst>
                <a:gd name="connsiteX0" fmla="*/ 982638 w 982638"/>
                <a:gd name="connsiteY0" fmla="*/ 0 h 1259006"/>
                <a:gd name="connsiteX1" fmla="*/ 764274 w 982638"/>
                <a:gd name="connsiteY1" fmla="*/ 805218 h 1259006"/>
                <a:gd name="connsiteX2" fmla="*/ 0 w 982638"/>
                <a:gd name="connsiteY2" fmla="*/ 1259006 h 1259006"/>
                <a:gd name="connsiteX3" fmla="*/ 822277 w 982638"/>
                <a:gd name="connsiteY3" fmla="*/ 211540 h 125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638" h="1259006">
                  <a:moveTo>
                    <a:pt x="982638" y="0"/>
                  </a:moveTo>
                  <a:lnTo>
                    <a:pt x="764274" y="805218"/>
                  </a:lnTo>
                  <a:lnTo>
                    <a:pt x="0" y="1259006"/>
                  </a:lnTo>
                  <a:lnTo>
                    <a:pt x="822277" y="211540"/>
                  </a:lnTo>
                </a:path>
              </a:pathLst>
            </a:custGeom>
            <a:solidFill>
              <a:srgbClr val="FF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xmlns="" id="{7FC006FC-5853-0F4B-C787-FFD3D173BC30}"/>
                </a:ext>
              </a:extLst>
            </p:cNvPr>
            <p:cNvSpPr/>
            <p:nvPr/>
          </p:nvSpPr>
          <p:spPr>
            <a:xfrm>
              <a:off x="6844352" y="1504666"/>
              <a:ext cx="1204415" cy="1040641"/>
            </a:xfrm>
            <a:custGeom>
              <a:avLst/>
              <a:gdLst>
                <a:gd name="connsiteX0" fmla="*/ 218364 w 1204415"/>
                <a:gd name="connsiteY0" fmla="*/ 0 h 1040641"/>
                <a:gd name="connsiteX1" fmla="*/ 1204415 w 1204415"/>
                <a:gd name="connsiteY1" fmla="*/ 1040641 h 1040641"/>
                <a:gd name="connsiteX2" fmla="*/ 0 w 1204415"/>
                <a:gd name="connsiteY2" fmla="*/ 798394 h 1040641"/>
                <a:gd name="connsiteX3" fmla="*/ 218364 w 1204415"/>
                <a:gd name="connsiteY3" fmla="*/ 0 h 1040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4415" h="1040641">
                  <a:moveTo>
                    <a:pt x="218364" y="0"/>
                  </a:moveTo>
                  <a:lnTo>
                    <a:pt x="1204415" y="1040641"/>
                  </a:lnTo>
                  <a:lnTo>
                    <a:pt x="0" y="798394"/>
                  </a:lnTo>
                  <a:lnTo>
                    <a:pt x="218364" y="0"/>
                  </a:lnTo>
                  <a:close/>
                </a:path>
              </a:pathLst>
            </a:cu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xmlns="" id="{9D3FAE20-0E49-2C32-C498-6A81D3B58E48}"/>
                </a:ext>
              </a:extLst>
            </p:cNvPr>
            <p:cNvSpPr/>
            <p:nvPr/>
          </p:nvSpPr>
          <p:spPr>
            <a:xfrm>
              <a:off x="6083490" y="2303060"/>
              <a:ext cx="1961865" cy="692624"/>
            </a:xfrm>
            <a:custGeom>
              <a:avLst/>
              <a:gdLst>
                <a:gd name="connsiteX0" fmla="*/ 757450 w 1961865"/>
                <a:gd name="connsiteY0" fmla="*/ 0 h 692624"/>
                <a:gd name="connsiteX1" fmla="*/ 1961865 w 1961865"/>
                <a:gd name="connsiteY1" fmla="*/ 232012 h 692624"/>
                <a:gd name="connsiteX2" fmla="*/ 1201003 w 1961865"/>
                <a:gd name="connsiteY2" fmla="*/ 692624 h 692624"/>
                <a:gd name="connsiteX3" fmla="*/ 0 w 1961865"/>
                <a:gd name="connsiteY3" fmla="*/ 453788 h 692624"/>
                <a:gd name="connsiteX4" fmla="*/ 757450 w 1961865"/>
                <a:gd name="connsiteY4" fmla="*/ 0 h 69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1865" h="692624">
                  <a:moveTo>
                    <a:pt x="757450" y="0"/>
                  </a:moveTo>
                  <a:lnTo>
                    <a:pt x="1961865" y="232012"/>
                  </a:lnTo>
                  <a:lnTo>
                    <a:pt x="1201003" y="692624"/>
                  </a:lnTo>
                  <a:lnTo>
                    <a:pt x="0" y="453788"/>
                  </a:lnTo>
                  <a:lnTo>
                    <a:pt x="757450" y="0"/>
                  </a:lnTo>
                  <a:close/>
                </a:path>
              </a:pathLst>
            </a:custGeom>
            <a:solidFill>
              <a:srgbClr val="FF0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xmlns="" id="{A56C7DF0-352B-572D-66EB-EDFC402E36DD}"/>
                </a:ext>
              </a:extLst>
            </p:cNvPr>
            <p:cNvSpPr/>
            <p:nvPr/>
          </p:nvSpPr>
          <p:spPr>
            <a:xfrm>
              <a:off x="6018571" y="2320736"/>
              <a:ext cx="2081465" cy="529389"/>
            </a:xfrm>
            <a:prstGeom prst="rect">
              <a:avLst/>
            </a:prstGeom>
            <a:noFill/>
            <a:ln>
              <a:noFill/>
            </a:ln>
            <a:scene3d>
              <a:camera prst="isometricOffAxis2Top">
                <a:rot lat="18075715" lon="3207254" rev="1800000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rgbClr val="FFFF00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企业</a:t>
              </a:r>
              <a:endParaRPr lang="en-US" altLang="zh-CN" sz="2800" dirty="0">
                <a:solidFill>
                  <a:srgbClr val="FFFF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endParaRPr>
            </a:p>
            <a:p>
              <a:pPr algn="ctr"/>
              <a:r>
                <a:rPr lang="zh-CN" altLang="en-US" sz="2800" dirty="0">
                  <a:solidFill>
                    <a:srgbClr val="FFFF00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再造</a:t>
              </a:r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xmlns="" id="{AC866CA0-081C-2C0D-8EA3-882FB110D50E}"/>
                </a:ext>
              </a:extLst>
            </p:cNvPr>
            <p:cNvSpPr/>
            <p:nvPr/>
          </p:nvSpPr>
          <p:spPr>
            <a:xfrm>
              <a:off x="7059304" y="1494430"/>
              <a:ext cx="982639" cy="1508077"/>
            </a:xfrm>
            <a:custGeom>
              <a:avLst/>
              <a:gdLst>
                <a:gd name="connsiteX0" fmla="*/ 0 w 986051"/>
                <a:gd name="connsiteY0" fmla="*/ 0 h 1508077"/>
                <a:gd name="connsiteX1" fmla="*/ 986051 w 986051"/>
                <a:gd name="connsiteY1" fmla="*/ 1057701 h 1508077"/>
                <a:gd name="connsiteX2" fmla="*/ 221777 w 986051"/>
                <a:gd name="connsiteY2" fmla="*/ 1508077 h 1508077"/>
                <a:gd name="connsiteX3" fmla="*/ 0 w 986051"/>
                <a:gd name="connsiteY3" fmla="*/ 0 h 1508077"/>
                <a:gd name="connsiteX0" fmla="*/ 0 w 982639"/>
                <a:gd name="connsiteY0" fmla="*/ 0 h 1508077"/>
                <a:gd name="connsiteX1" fmla="*/ 982639 w 982639"/>
                <a:gd name="connsiteY1" fmla="*/ 1047466 h 1508077"/>
                <a:gd name="connsiteX2" fmla="*/ 221777 w 982639"/>
                <a:gd name="connsiteY2" fmla="*/ 1508077 h 1508077"/>
                <a:gd name="connsiteX3" fmla="*/ 0 w 982639"/>
                <a:gd name="connsiteY3" fmla="*/ 0 h 150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639" h="1508077">
                  <a:moveTo>
                    <a:pt x="0" y="0"/>
                  </a:moveTo>
                  <a:lnTo>
                    <a:pt x="982639" y="1047466"/>
                  </a:lnTo>
                  <a:lnTo>
                    <a:pt x="221777" y="150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xmlns="" id="{AB4BF752-719A-5215-E3CC-68528BF4348F}"/>
                </a:ext>
              </a:extLst>
            </p:cNvPr>
            <p:cNvSpPr/>
            <p:nvPr/>
          </p:nvSpPr>
          <p:spPr>
            <a:xfrm>
              <a:off x="6080078" y="1497842"/>
              <a:ext cx="1204415" cy="1501254"/>
            </a:xfrm>
            <a:custGeom>
              <a:avLst/>
              <a:gdLst>
                <a:gd name="connsiteX0" fmla="*/ 982638 w 1204415"/>
                <a:gd name="connsiteY0" fmla="*/ 0 h 1501254"/>
                <a:gd name="connsiteX1" fmla="*/ 0 w 1204415"/>
                <a:gd name="connsiteY1" fmla="*/ 1259006 h 1501254"/>
                <a:gd name="connsiteX2" fmla="*/ 1204415 w 1204415"/>
                <a:gd name="connsiteY2" fmla="*/ 1501254 h 1501254"/>
                <a:gd name="connsiteX3" fmla="*/ 982638 w 1204415"/>
                <a:gd name="connsiteY3" fmla="*/ 0 h 150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4415" h="1501254">
                  <a:moveTo>
                    <a:pt x="982638" y="0"/>
                  </a:moveTo>
                  <a:lnTo>
                    <a:pt x="0" y="1259006"/>
                  </a:lnTo>
                  <a:lnTo>
                    <a:pt x="1204415" y="1501254"/>
                  </a:lnTo>
                  <a:lnTo>
                    <a:pt x="982638" y="0"/>
                  </a:lnTo>
                  <a:close/>
                </a:path>
              </a:pathLst>
            </a:cu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</p:grp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xmlns="" id="{066B9D16-64B5-04F2-E321-FFC8BC27F1A9}"/>
              </a:ext>
            </a:extLst>
          </p:cNvPr>
          <p:cNvCxnSpPr>
            <a:cxnSpLocks/>
          </p:cNvCxnSpPr>
          <p:nvPr/>
        </p:nvCxnSpPr>
        <p:spPr>
          <a:xfrm rot="10800000">
            <a:off x="1891106" y="798504"/>
            <a:ext cx="4700884" cy="595379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96509168-E22E-1969-9FF7-8744B1F4B66F}"/>
              </a:ext>
            </a:extLst>
          </p:cNvPr>
          <p:cNvSpPr/>
          <p:nvPr/>
        </p:nvSpPr>
        <p:spPr>
          <a:xfrm>
            <a:off x="4495603" y="3912507"/>
            <a:ext cx="80472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</a:rPr>
              <a:t>世界</a:t>
            </a:r>
            <a:r>
              <a:rPr lang="en-US" altLang="zh-CN" sz="1200" b="1" dirty="0" smtClean="0">
                <a:solidFill>
                  <a:srgbClr val="FFFF00"/>
                </a:solidFill>
              </a:rPr>
              <a:t/>
            </a:r>
            <a:br>
              <a:rPr lang="en-US" altLang="zh-CN" sz="1200" b="1" dirty="0" smtClean="0">
                <a:solidFill>
                  <a:srgbClr val="FFFF00"/>
                </a:solidFill>
              </a:rPr>
            </a:br>
            <a:r>
              <a:rPr lang="zh-CN" altLang="en-US" sz="1200" b="1" dirty="0" smtClean="0">
                <a:solidFill>
                  <a:srgbClr val="FFFF00"/>
                </a:solidFill>
              </a:rPr>
              <a:t>模型</a:t>
            </a:r>
            <a:endParaRPr lang="zh-CN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xmlns="" id="{6A3B53A9-715B-F3A4-A09A-6693E11601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1106" y="3904863"/>
            <a:ext cx="2936556" cy="43597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96509168-E22E-1969-9FF7-8744B1F4B66F}"/>
              </a:ext>
            </a:extLst>
          </p:cNvPr>
          <p:cNvSpPr/>
          <p:nvPr/>
        </p:nvSpPr>
        <p:spPr>
          <a:xfrm>
            <a:off x="3820638" y="4556332"/>
            <a:ext cx="80472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</a:rPr>
              <a:t>数据</a:t>
            </a:r>
            <a:r>
              <a:rPr lang="en-US" altLang="zh-CN" sz="1200" b="1" dirty="0" smtClean="0">
                <a:solidFill>
                  <a:srgbClr val="FFFF00"/>
                </a:solidFill>
              </a:rPr>
              <a:t/>
            </a:r>
            <a:br>
              <a:rPr lang="en-US" altLang="zh-CN" sz="1200" b="1" dirty="0" smtClean="0">
                <a:solidFill>
                  <a:srgbClr val="FFFF00"/>
                </a:solidFill>
              </a:rPr>
            </a:br>
            <a:r>
              <a:rPr lang="zh-CN" altLang="en-US" sz="1200" b="1" dirty="0" smtClean="0">
                <a:solidFill>
                  <a:srgbClr val="FFFF00"/>
                </a:solidFill>
              </a:rPr>
              <a:t>服务</a:t>
            </a:r>
            <a:endParaRPr lang="zh-CN" altLang="en-US" sz="1200" b="1" dirty="0">
              <a:solidFill>
                <a:srgbClr val="FFFF00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96509168-E22E-1969-9FF7-8744B1F4B66F}"/>
              </a:ext>
            </a:extLst>
          </p:cNvPr>
          <p:cNvSpPr/>
          <p:nvPr/>
        </p:nvSpPr>
        <p:spPr>
          <a:xfrm>
            <a:off x="2696267" y="5143648"/>
            <a:ext cx="80472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</a:rPr>
              <a:t>数据</a:t>
            </a:r>
            <a:r>
              <a:rPr lang="en-US" altLang="zh-CN" sz="1200" b="1" dirty="0" smtClean="0">
                <a:solidFill>
                  <a:srgbClr val="FFFF00"/>
                </a:solidFill>
              </a:rPr>
              <a:t/>
            </a:r>
            <a:br>
              <a:rPr lang="en-US" altLang="zh-CN" sz="1200" b="1" dirty="0" smtClean="0">
                <a:solidFill>
                  <a:srgbClr val="FFFF00"/>
                </a:solidFill>
              </a:rPr>
            </a:br>
            <a:r>
              <a:rPr lang="zh-CN" altLang="en-US" sz="1200" b="1" dirty="0">
                <a:solidFill>
                  <a:srgbClr val="FFFF00"/>
                </a:solidFill>
              </a:rPr>
              <a:t>基础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A0375A7B-BCF2-DF15-34B6-5737F36C11E1}"/>
              </a:ext>
            </a:extLst>
          </p:cNvPr>
          <p:cNvSpPr/>
          <p:nvPr/>
        </p:nvSpPr>
        <p:spPr>
          <a:xfrm>
            <a:off x="7895231" y="5950841"/>
            <a:ext cx="55117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计算</a:t>
            </a:r>
            <a:endParaRPr lang="en-US" altLang="zh-CN" sz="1200" b="1" dirty="0" smtClean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基础</a:t>
            </a:r>
            <a:endParaRPr lang="zh-CN" altLang="en-US" sz="1200" b="1" dirty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A0375A7B-BCF2-DF15-34B6-5737F36C11E1}"/>
              </a:ext>
            </a:extLst>
          </p:cNvPr>
          <p:cNvSpPr/>
          <p:nvPr/>
        </p:nvSpPr>
        <p:spPr>
          <a:xfrm>
            <a:off x="7654439" y="5143300"/>
            <a:ext cx="55117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工具</a:t>
            </a:r>
            <a:r>
              <a:rPr lang="en-US" altLang="zh-CN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服务</a:t>
            </a:r>
            <a:endParaRPr lang="zh-CN" altLang="en-US" sz="1200" b="1" dirty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A0375A7B-BCF2-DF15-34B6-5737F36C11E1}"/>
              </a:ext>
            </a:extLst>
          </p:cNvPr>
          <p:cNvSpPr/>
          <p:nvPr/>
        </p:nvSpPr>
        <p:spPr>
          <a:xfrm>
            <a:off x="7459367" y="4335401"/>
            <a:ext cx="55117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算法</a:t>
            </a:r>
            <a:endParaRPr lang="en-US" altLang="zh-CN" sz="1200" b="1" dirty="0" smtClean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1200" b="1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58234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2F8486C-E235-0394-DC71-D568211EB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xmlns="" id="{5CBF89BE-5220-357C-AB1E-2B4B70A6CE6E}"/>
              </a:ext>
            </a:extLst>
          </p:cNvPr>
          <p:cNvSpPr/>
          <p:nvPr/>
        </p:nvSpPr>
        <p:spPr>
          <a:xfrm>
            <a:off x="6089385" y="1786946"/>
            <a:ext cx="756933" cy="983640"/>
          </a:xfrm>
          <a:custGeom>
            <a:avLst/>
            <a:gdLst>
              <a:gd name="connsiteX0" fmla="*/ 1832 w 1309138"/>
              <a:gd name="connsiteY0" fmla="*/ 778669 h 1664494"/>
              <a:gd name="connsiteX1" fmla="*/ 1309138 w 1309138"/>
              <a:gd name="connsiteY1" fmla="*/ 0 h 1664494"/>
              <a:gd name="connsiteX2" fmla="*/ 1309138 w 1309138"/>
              <a:gd name="connsiteY2" fmla="*/ 888206 h 1664494"/>
              <a:gd name="connsiteX3" fmla="*/ 1832 w 1309138"/>
              <a:gd name="connsiteY3" fmla="*/ 1664494 h 1664494"/>
              <a:gd name="connsiteX4" fmla="*/ 1832 w 1309138"/>
              <a:gd name="connsiteY4" fmla="*/ 778669 h 166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138" h="1664494">
                <a:moveTo>
                  <a:pt x="1832" y="778669"/>
                </a:moveTo>
                <a:lnTo>
                  <a:pt x="1309138" y="0"/>
                </a:lnTo>
                <a:lnTo>
                  <a:pt x="1309138" y="888206"/>
                </a:lnTo>
                <a:lnTo>
                  <a:pt x="1832" y="1664494"/>
                </a:lnTo>
                <a:cubicBezTo>
                  <a:pt x="245" y="1371600"/>
                  <a:pt x="-1343" y="1078706"/>
                  <a:pt x="1832" y="778669"/>
                </a:cubicBezTo>
                <a:close/>
              </a:path>
            </a:pathLst>
          </a:custGeom>
          <a:solidFill>
            <a:srgbClr val="002060">
              <a:alpha val="71000"/>
            </a:srgbClr>
          </a:solidFill>
          <a:ln>
            <a:noFill/>
          </a:ln>
          <a:scene3d>
            <a:camera prst="orthographicFront">
              <a:rot lat="0" lon="0" rev="2154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xmlns="" id="{97452C03-3A66-EB25-0582-3B823D78F4AE}"/>
              </a:ext>
            </a:extLst>
          </p:cNvPr>
          <p:cNvSpPr/>
          <p:nvPr/>
        </p:nvSpPr>
        <p:spPr>
          <a:xfrm>
            <a:off x="6846318" y="1798977"/>
            <a:ext cx="1201686" cy="729942"/>
          </a:xfrm>
          <a:custGeom>
            <a:avLst/>
            <a:gdLst>
              <a:gd name="connsiteX0" fmla="*/ 4763 w 1866900"/>
              <a:gd name="connsiteY0" fmla="*/ 0 h 1266825"/>
              <a:gd name="connsiteX1" fmla="*/ 1866900 w 1866900"/>
              <a:gd name="connsiteY1" fmla="*/ 371475 h 1266825"/>
              <a:gd name="connsiteX2" fmla="*/ 1866900 w 1866900"/>
              <a:gd name="connsiteY2" fmla="*/ 1266825 h 1266825"/>
              <a:gd name="connsiteX3" fmla="*/ 0 w 1866900"/>
              <a:gd name="connsiteY3" fmla="*/ 900112 h 1266825"/>
              <a:gd name="connsiteX4" fmla="*/ 9525 w 1866900"/>
              <a:gd name="connsiteY4" fmla="*/ 188119 h 1266825"/>
              <a:gd name="connsiteX0" fmla="*/ 4763 w 1866900"/>
              <a:gd name="connsiteY0" fmla="*/ 0 h 1266825"/>
              <a:gd name="connsiteX1" fmla="*/ 1866900 w 1866900"/>
              <a:gd name="connsiteY1" fmla="*/ 371475 h 1266825"/>
              <a:gd name="connsiteX2" fmla="*/ 1866900 w 1866900"/>
              <a:gd name="connsiteY2" fmla="*/ 1266825 h 1266825"/>
              <a:gd name="connsiteX3" fmla="*/ 0 w 1866900"/>
              <a:gd name="connsiteY3" fmla="*/ 900112 h 1266825"/>
              <a:gd name="connsiteX4" fmla="*/ 14021 w 1866900"/>
              <a:gd name="connsiteY4" fmla="*/ 2305 h 1266825"/>
              <a:gd name="connsiteX0" fmla="*/ 4763 w 1866900"/>
              <a:gd name="connsiteY0" fmla="*/ 0 h 1266825"/>
              <a:gd name="connsiteX1" fmla="*/ 1866900 w 1866900"/>
              <a:gd name="connsiteY1" fmla="*/ 371475 h 1266825"/>
              <a:gd name="connsiteX2" fmla="*/ 1866900 w 1866900"/>
              <a:gd name="connsiteY2" fmla="*/ 1266825 h 1266825"/>
              <a:gd name="connsiteX3" fmla="*/ 0 w 1866900"/>
              <a:gd name="connsiteY3" fmla="*/ 900112 h 1266825"/>
              <a:gd name="connsiteX4" fmla="*/ 14021 w 1866900"/>
              <a:gd name="connsiteY4" fmla="*/ 2305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1266825">
                <a:moveTo>
                  <a:pt x="4763" y="0"/>
                </a:moveTo>
                <a:lnTo>
                  <a:pt x="1866900" y="371475"/>
                </a:lnTo>
                <a:lnTo>
                  <a:pt x="1866900" y="1266825"/>
                </a:lnTo>
                <a:lnTo>
                  <a:pt x="0" y="900112"/>
                </a:lnTo>
                <a:cubicBezTo>
                  <a:pt x="3175" y="662781"/>
                  <a:pt x="10845" y="3603"/>
                  <a:pt x="14021" y="2305"/>
                </a:cubicBezTo>
              </a:path>
            </a:pathLst>
          </a:custGeom>
          <a:solidFill>
            <a:srgbClr val="00B050">
              <a:alpha val="40000"/>
            </a:srgbClr>
          </a:solidFill>
          <a:ln>
            <a:noFill/>
          </a:ln>
          <a:scene3d>
            <a:camera prst="orthographicFront">
              <a:rot lat="0" lon="0" rev="2157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BF3A24F0-8CA8-01D3-066B-0F3C2E980AB9}"/>
              </a:ext>
            </a:extLst>
          </p:cNvPr>
          <p:cNvSpPr/>
          <p:nvPr/>
        </p:nvSpPr>
        <p:spPr>
          <a:xfrm>
            <a:off x="2399914" y="5589984"/>
            <a:ext cx="5943601" cy="533400"/>
          </a:xfrm>
          <a:prstGeom prst="rect">
            <a:avLst/>
          </a:prstGeom>
          <a:solidFill>
            <a:srgbClr val="5C0000">
              <a:alpha val="46000"/>
            </a:srgbClr>
          </a:solidFill>
          <a:ln w="3175">
            <a:noFill/>
          </a:ln>
          <a:effectLst>
            <a:softEdge rad="0"/>
          </a:effectLst>
          <a:scene3d>
            <a:camera prst="orthographicFront">
              <a:rot lat="1200000" lon="1800000" rev="0"/>
            </a:camera>
            <a:lightRig rig="contrasting" dir="t"/>
          </a:scene3d>
          <a:sp3d extrusionH="7112000" prstMaterial="metal"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DC181687-376F-0085-6C3E-043DFC79466D}"/>
              </a:ext>
            </a:extLst>
          </p:cNvPr>
          <p:cNvSpPr/>
          <p:nvPr/>
        </p:nvSpPr>
        <p:spPr>
          <a:xfrm>
            <a:off x="3618807" y="4942284"/>
            <a:ext cx="4431847" cy="390525"/>
          </a:xfrm>
          <a:prstGeom prst="rect">
            <a:avLst/>
          </a:prstGeom>
          <a:solidFill>
            <a:srgbClr val="463500">
              <a:alpha val="52941"/>
            </a:srgbClr>
          </a:solidFill>
          <a:ln w="3175">
            <a:noFill/>
          </a:ln>
          <a:effectLst>
            <a:softEdge rad="0"/>
          </a:effectLst>
          <a:scene3d>
            <a:camera prst="orthographicFront">
              <a:rot lat="1200000" lon="1800000" rev="0"/>
            </a:camera>
            <a:lightRig rig="contrasting" dir="t"/>
          </a:scene3d>
          <a:sp3d extrusionH="5334000" prstMaterial="metal"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36FE92F-C976-3CCC-1C1C-DDBCE25AA24B}"/>
              </a:ext>
            </a:extLst>
          </p:cNvPr>
          <p:cNvSpPr/>
          <p:nvPr/>
        </p:nvSpPr>
        <p:spPr>
          <a:xfrm>
            <a:off x="4437957" y="4065984"/>
            <a:ext cx="3365047" cy="695325"/>
          </a:xfrm>
          <a:prstGeom prst="rect">
            <a:avLst/>
          </a:prstGeom>
          <a:solidFill>
            <a:srgbClr val="111B07">
              <a:alpha val="87843"/>
            </a:srgbClr>
          </a:solidFill>
          <a:ln w="3175">
            <a:noFill/>
          </a:ln>
          <a:effectLst>
            <a:softEdge rad="0"/>
          </a:effectLst>
          <a:scene3d>
            <a:camera prst="orthographicFront">
              <a:rot lat="1200000" lon="1800000" rev="0"/>
            </a:camera>
            <a:lightRig rig="contrasting" dir="t"/>
          </a:scene3d>
          <a:sp3d extrusionH="4064000" prstMaterial="metal"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xmlns="" id="{57E80D4B-2D00-CC59-6A97-E38D828FE751}"/>
              </a:ext>
            </a:extLst>
          </p:cNvPr>
          <p:cNvGrpSpPr/>
          <p:nvPr/>
        </p:nvGrpSpPr>
        <p:grpSpPr>
          <a:xfrm>
            <a:off x="5210998" y="2676200"/>
            <a:ext cx="2959820" cy="1251672"/>
            <a:chOff x="4094544" y="2715491"/>
            <a:chExt cx="2959820" cy="1251672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xmlns="" id="{E88899CE-5324-967E-264B-07687BB12B74}"/>
                </a:ext>
              </a:extLst>
            </p:cNvPr>
            <p:cNvCxnSpPr>
              <a:cxnSpLocks/>
              <a:stCxn id="27" idx="3"/>
              <a:endCxn id="17" idx="0"/>
            </p:cNvCxnSpPr>
            <p:nvPr/>
          </p:nvCxnSpPr>
          <p:spPr>
            <a:xfrm flipH="1">
              <a:off x="5578835" y="2956122"/>
              <a:ext cx="81998" cy="1809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xmlns="" id="{E8E2D81B-174C-C499-EEE6-AD0034BF6987}"/>
                </a:ext>
              </a:extLst>
            </p:cNvPr>
            <p:cNvCxnSpPr>
              <a:cxnSpLocks/>
              <a:endCxn id="9" idx="5"/>
            </p:cNvCxnSpPr>
            <p:nvPr/>
          </p:nvCxnSpPr>
          <p:spPr>
            <a:xfrm flipH="1">
              <a:off x="4852952" y="3313517"/>
              <a:ext cx="574887" cy="2364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xmlns="" id="{5051785C-6C7A-2AE8-D5EA-B7741B473344}"/>
                </a:ext>
              </a:extLst>
            </p:cNvPr>
            <p:cNvCxnSpPr/>
            <p:nvPr/>
          </p:nvCxnSpPr>
          <p:spPr>
            <a:xfrm flipH="1" flipV="1">
              <a:off x="5191615" y="3137097"/>
              <a:ext cx="240631" cy="1118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xmlns="" id="{FA6BA0F9-BABB-807A-6625-45E6CA7F5358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>
              <a:off x="4762715" y="3251614"/>
              <a:ext cx="145961" cy="2081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xmlns="" id="{4BBDAA5C-2B55-8CAA-9CD5-EAEA40AC4655}"/>
                </a:ext>
              </a:extLst>
            </p:cNvPr>
            <p:cNvCxnSpPr>
              <a:cxnSpLocks/>
              <a:stCxn id="9" idx="4"/>
              <a:endCxn id="11" idx="2"/>
            </p:cNvCxnSpPr>
            <p:nvPr/>
          </p:nvCxnSpPr>
          <p:spPr>
            <a:xfrm flipV="1">
              <a:off x="4792794" y="3609280"/>
              <a:ext cx="707087" cy="8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xmlns="" id="{63ABC7DF-E193-50D1-9D3A-39E2C272188B}"/>
                </a:ext>
              </a:extLst>
            </p:cNvPr>
            <p:cNvCxnSpPr>
              <a:cxnSpLocks/>
              <a:stCxn id="11" idx="0"/>
              <a:endCxn id="28" idx="1"/>
            </p:cNvCxnSpPr>
            <p:nvPr/>
          </p:nvCxnSpPr>
          <p:spPr>
            <a:xfrm flipV="1">
              <a:off x="5650275" y="3144124"/>
              <a:ext cx="507397" cy="2848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xmlns="" id="{288847D1-CCB4-7775-9993-1A93416D131E}"/>
                </a:ext>
              </a:extLst>
            </p:cNvPr>
            <p:cNvCxnSpPr>
              <a:cxnSpLocks/>
              <a:stCxn id="11" idx="5"/>
              <a:endCxn id="34" idx="2"/>
            </p:cNvCxnSpPr>
            <p:nvPr/>
          </p:nvCxnSpPr>
          <p:spPr>
            <a:xfrm flipV="1">
              <a:off x="5740512" y="3407100"/>
              <a:ext cx="909764" cy="142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xmlns="" id="{A539A236-FDA6-EE6C-7CF9-A2960A532055}"/>
                </a:ext>
              </a:extLst>
            </p:cNvPr>
            <p:cNvCxnSpPr>
              <a:cxnSpLocks/>
              <a:stCxn id="34" idx="1"/>
              <a:endCxn id="28" idx="5"/>
            </p:cNvCxnSpPr>
            <p:nvPr/>
          </p:nvCxnSpPr>
          <p:spPr>
            <a:xfrm flipH="1" flipV="1">
              <a:off x="6260459" y="3185290"/>
              <a:ext cx="553311" cy="106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xmlns="" id="{3D8387B4-7887-0999-2E14-6FD6201845DC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H="1" flipV="1">
              <a:off x="6708842" y="3120055"/>
              <a:ext cx="205878" cy="1886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xmlns="" id="{30297736-B33B-4102-C146-BB8EA81173D7}"/>
                </a:ext>
              </a:extLst>
            </p:cNvPr>
            <p:cNvCxnSpPr>
              <a:cxnSpLocks/>
              <a:stCxn id="30" idx="2"/>
              <a:endCxn id="28" idx="5"/>
            </p:cNvCxnSpPr>
            <p:nvPr/>
          </p:nvCxnSpPr>
          <p:spPr>
            <a:xfrm flipH="1">
              <a:off x="6260459" y="3058580"/>
              <a:ext cx="375080" cy="126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xmlns="" id="{C69B8A71-04B9-5CB7-9F85-E73EAC317ED2}"/>
                </a:ext>
              </a:extLst>
            </p:cNvPr>
            <p:cNvCxnSpPr>
              <a:cxnSpLocks/>
              <a:endCxn id="29" idx="5"/>
            </p:cNvCxnSpPr>
            <p:nvPr/>
          </p:nvCxnSpPr>
          <p:spPr>
            <a:xfrm flipH="1" flipV="1">
              <a:off x="6501090" y="2962052"/>
              <a:ext cx="134449" cy="894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xmlns="" id="{8039FCD3-A6C2-7037-498B-FFB2FA6BA7AC}"/>
                </a:ext>
              </a:extLst>
            </p:cNvPr>
            <p:cNvCxnSpPr>
              <a:cxnSpLocks/>
              <a:stCxn id="29" idx="2"/>
              <a:endCxn id="27" idx="5"/>
            </p:cNvCxnSpPr>
            <p:nvPr/>
          </p:nvCxnSpPr>
          <p:spPr>
            <a:xfrm flipH="1" flipV="1">
              <a:off x="5811227" y="2805728"/>
              <a:ext cx="449232" cy="1884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xmlns="" id="{CAE56481-F574-DF71-F200-B8D20EC6A2B4}"/>
                </a:ext>
              </a:extLst>
            </p:cNvPr>
            <p:cNvCxnSpPr>
              <a:cxnSpLocks/>
              <a:stCxn id="27" idx="4"/>
              <a:endCxn id="28" idx="2"/>
            </p:cNvCxnSpPr>
            <p:nvPr/>
          </p:nvCxnSpPr>
          <p:spPr>
            <a:xfrm>
              <a:off x="5751069" y="2865885"/>
              <a:ext cx="344931" cy="3605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xmlns="" id="{6A38813D-8341-C5D0-0350-A8965AEFE395}"/>
                </a:ext>
              </a:extLst>
            </p:cNvPr>
            <p:cNvCxnSpPr>
              <a:cxnSpLocks/>
              <a:stCxn id="17" idx="5"/>
              <a:endCxn id="28" idx="2"/>
            </p:cNvCxnSpPr>
            <p:nvPr/>
          </p:nvCxnSpPr>
          <p:spPr>
            <a:xfrm>
              <a:off x="5672877" y="3215918"/>
              <a:ext cx="423123" cy="104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立方体 8">
              <a:extLst>
                <a:ext uri="{FF2B5EF4-FFF2-40B4-BE49-F238E27FC236}">
                  <a16:creationId xmlns:a16="http://schemas.microsoft.com/office/drawing/2014/main" xmlns="" id="{CDEC1B68-CB1A-944E-494D-E70B9F26CB57}"/>
                </a:ext>
              </a:extLst>
            </p:cNvPr>
            <p:cNvSpPr/>
            <p:nvPr/>
          </p:nvSpPr>
          <p:spPr>
            <a:xfrm>
              <a:off x="4612321" y="3459759"/>
              <a:ext cx="240631" cy="240631"/>
            </a:xfrm>
            <a:prstGeom prst="cub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" name="立方体 9">
              <a:extLst>
                <a:ext uri="{FF2B5EF4-FFF2-40B4-BE49-F238E27FC236}">
                  <a16:creationId xmlns:a16="http://schemas.microsoft.com/office/drawing/2014/main" xmlns="" id="{D19D63F5-D695-87C3-A34F-5121959F447F}"/>
                </a:ext>
              </a:extLst>
            </p:cNvPr>
            <p:cNvSpPr/>
            <p:nvPr/>
          </p:nvSpPr>
          <p:spPr>
            <a:xfrm>
              <a:off x="4837046" y="3051509"/>
              <a:ext cx="187589" cy="197407"/>
            </a:xfrm>
            <a:prstGeom prst="cube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1" name="立方体 10">
              <a:extLst>
                <a:ext uri="{FF2B5EF4-FFF2-40B4-BE49-F238E27FC236}">
                  <a16:creationId xmlns:a16="http://schemas.microsoft.com/office/drawing/2014/main" xmlns="" id="{2D3B39DA-F3A5-6DBE-E8EC-8453E4CDCB4B}"/>
                </a:ext>
              </a:extLst>
            </p:cNvPr>
            <p:cNvSpPr/>
            <p:nvPr/>
          </p:nvSpPr>
          <p:spPr>
            <a:xfrm>
              <a:off x="5499881" y="3429001"/>
              <a:ext cx="240631" cy="300400"/>
            </a:xfrm>
            <a:prstGeom prst="cub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7" name="立方体 16">
              <a:extLst>
                <a:ext uri="{FF2B5EF4-FFF2-40B4-BE49-F238E27FC236}">
                  <a16:creationId xmlns:a16="http://schemas.microsoft.com/office/drawing/2014/main" xmlns="" id="{1A87198B-598E-C80F-078B-0159E487DE8E}"/>
                </a:ext>
              </a:extLst>
            </p:cNvPr>
            <p:cNvSpPr/>
            <p:nvPr/>
          </p:nvSpPr>
          <p:spPr>
            <a:xfrm>
              <a:off x="5432246" y="3137097"/>
              <a:ext cx="240631" cy="210189"/>
            </a:xfrm>
            <a:prstGeom prst="cub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8" name="立方体 27">
              <a:extLst>
                <a:ext uri="{FF2B5EF4-FFF2-40B4-BE49-F238E27FC236}">
                  <a16:creationId xmlns:a16="http://schemas.microsoft.com/office/drawing/2014/main" xmlns="" id="{CD78D807-9432-23B2-8D27-A5354D8D1484}"/>
                </a:ext>
              </a:extLst>
            </p:cNvPr>
            <p:cNvSpPr/>
            <p:nvPr/>
          </p:nvSpPr>
          <p:spPr>
            <a:xfrm>
              <a:off x="6096000" y="3103009"/>
              <a:ext cx="164459" cy="205676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9" name="立方体 28">
              <a:extLst>
                <a:ext uri="{FF2B5EF4-FFF2-40B4-BE49-F238E27FC236}">
                  <a16:creationId xmlns:a16="http://schemas.microsoft.com/office/drawing/2014/main" xmlns="" id="{7A2BA88D-873A-9806-5978-8839A1DDB7EA}"/>
                </a:ext>
              </a:extLst>
            </p:cNvPr>
            <p:cNvSpPr/>
            <p:nvPr/>
          </p:nvSpPr>
          <p:spPr>
            <a:xfrm>
              <a:off x="6260459" y="2913875"/>
              <a:ext cx="240631" cy="128473"/>
            </a:xfrm>
            <a:prstGeom prst="cub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0" name="立方体 29">
              <a:extLst>
                <a:ext uri="{FF2B5EF4-FFF2-40B4-BE49-F238E27FC236}">
                  <a16:creationId xmlns:a16="http://schemas.microsoft.com/office/drawing/2014/main" xmlns="" id="{132B1DEC-C981-F49F-E76B-77928A0BEB80}"/>
                </a:ext>
              </a:extLst>
            </p:cNvPr>
            <p:cNvSpPr/>
            <p:nvPr/>
          </p:nvSpPr>
          <p:spPr>
            <a:xfrm>
              <a:off x="6635539" y="2956122"/>
              <a:ext cx="187589" cy="163933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4" name="立方体 33">
              <a:extLst>
                <a:ext uri="{FF2B5EF4-FFF2-40B4-BE49-F238E27FC236}">
                  <a16:creationId xmlns:a16="http://schemas.microsoft.com/office/drawing/2014/main" xmlns="" id="{45FFC3F4-0A5F-B025-D1FF-EBCE1E15E066}"/>
                </a:ext>
              </a:extLst>
            </p:cNvPr>
            <p:cNvSpPr/>
            <p:nvPr/>
          </p:nvSpPr>
          <p:spPr>
            <a:xfrm>
              <a:off x="6650276" y="3214349"/>
              <a:ext cx="404088" cy="308401"/>
            </a:xfrm>
            <a:prstGeom prst="cub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7" name="立方体 26">
              <a:extLst>
                <a:ext uri="{FF2B5EF4-FFF2-40B4-BE49-F238E27FC236}">
                  <a16:creationId xmlns:a16="http://schemas.microsoft.com/office/drawing/2014/main" xmlns="" id="{22236C7E-2E22-D051-F4C1-57E9D4CD724E}"/>
                </a:ext>
              </a:extLst>
            </p:cNvPr>
            <p:cNvSpPr/>
            <p:nvPr/>
          </p:nvSpPr>
          <p:spPr>
            <a:xfrm>
              <a:off x="5570596" y="2715491"/>
              <a:ext cx="240631" cy="240631"/>
            </a:xfrm>
            <a:prstGeom prst="cub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4F91D9E2-9AD1-FF79-9492-66243CC030DB}"/>
                </a:ext>
              </a:extLst>
            </p:cNvPr>
            <p:cNvSpPr/>
            <p:nvPr/>
          </p:nvSpPr>
          <p:spPr>
            <a:xfrm>
              <a:off x="4094544" y="3497819"/>
              <a:ext cx="2382456" cy="469344"/>
            </a:xfrm>
            <a:prstGeom prst="rect">
              <a:avLst/>
            </a:prstGeom>
            <a:solidFill>
              <a:srgbClr val="002846">
                <a:alpha val="77000"/>
              </a:srgbClr>
            </a:solidFill>
            <a:ln w="3175">
              <a:noFill/>
            </a:ln>
            <a:effectLst>
              <a:softEdge rad="0"/>
            </a:effectLst>
            <a:scene3d>
              <a:camera prst="orthographicFront">
                <a:rot lat="1200000" lon="1800000" rev="0"/>
              </a:camera>
              <a:lightRig rig="contrasting" dir="t"/>
            </a:scene3d>
            <a:sp3d extrusionH="2794000" prstMaterial="metal"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7A50C240-30D0-C1A0-181D-76E06F9A3D07}"/>
              </a:ext>
            </a:extLst>
          </p:cNvPr>
          <p:cNvSpPr/>
          <p:nvPr/>
        </p:nvSpPr>
        <p:spPr>
          <a:xfrm>
            <a:off x="5560983" y="3484282"/>
            <a:ext cx="2319928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智能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体协作网 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 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网关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路由</a:t>
            </a:r>
            <a:endParaRPr lang="zh-CN" altLang="en-US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57AB34E8-4ADB-1A00-39F3-3189756AB4DF}"/>
              </a:ext>
            </a:extLst>
          </p:cNvPr>
          <p:cNvSpPr/>
          <p:nvPr/>
        </p:nvSpPr>
        <p:spPr>
          <a:xfrm>
            <a:off x="7225504" y="3017452"/>
            <a:ext cx="2471966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智能体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助手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具身智能</a:t>
            </a:r>
            <a:endParaRPr lang="en-US" altLang="zh-CN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智能厂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场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)|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类人智能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|…</a:t>
            </a:r>
            <a:endParaRPr lang="zh-CN" altLang="en-US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73CA2669-5E51-1CBD-6F31-91A58F934BD4}"/>
              </a:ext>
            </a:extLst>
          </p:cNvPr>
          <p:cNvSpPr/>
          <p:nvPr/>
        </p:nvSpPr>
        <p:spPr>
          <a:xfrm>
            <a:off x="4764907" y="4216153"/>
            <a:ext cx="3570588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业务模型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科研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生产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管理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决策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/…</a:t>
            </a:r>
            <a:endParaRPr lang="en-US" altLang="zh-CN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专业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模型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油藏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井筒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管网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工程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/…</a:t>
            </a:r>
            <a:endParaRPr lang="en-US" altLang="zh-CN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基础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行业模型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开源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闭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源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国产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引进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/…</a:t>
            </a:r>
            <a:endParaRPr lang="zh-CN" altLang="en-US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FC0BA4E8-C12B-BD21-AC07-1F4F81248037}"/>
              </a:ext>
            </a:extLst>
          </p:cNvPr>
          <p:cNvSpPr/>
          <p:nvPr/>
        </p:nvSpPr>
        <p:spPr>
          <a:xfrm>
            <a:off x="7245271" y="3675602"/>
            <a:ext cx="3238646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自然语言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视觉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知识图谱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推理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扩散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创新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对齐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机器学习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空间智能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大数据工具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|…</a:t>
            </a:r>
            <a:endParaRPr lang="zh-CN" altLang="en-US" sz="11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xmlns="" id="{B9187BA0-EF4E-29A3-707E-B394832D9D66}"/>
              </a:ext>
            </a:extLst>
          </p:cNvPr>
          <p:cNvGrpSpPr/>
          <p:nvPr/>
        </p:nvGrpSpPr>
        <p:grpSpPr>
          <a:xfrm>
            <a:off x="5628193" y="2734303"/>
            <a:ext cx="3226356" cy="628929"/>
            <a:chOff x="4511739" y="2773594"/>
            <a:chExt cx="3226356" cy="62892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xmlns="" id="{E8C3F7DA-B325-90B0-ECAE-999A22EC98EE}"/>
                </a:ext>
              </a:extLst>
            </p:cNvPr>
            <p:cNvSpPr/>
            <p:nvPr/>
          </p:nvSpPr>
          <p:spPr>
            <a:xfrm>
              <a:off x="4871434" y="2899888"/>
              <a:ext cx="1386491" cy="469344"/>
            </a:xfrm>
            <a:prstGeom prst="rect">
              <a:avLst/>
            </a:prstGeom>
            <a:solidFill>
              <a:srgbClr val="0070C0">
                <a:alpha val="79000"/>
              </a:srgbClr>
            </a:solidFill>
            <a:ln w="3175">
              <a:noFill/>
            </a:ln>
            <a:effectLst>
              <a:softEdge rad="0"/>
            </a:effectLst>
            <a:scene3d>
              <a:camera prst="orthographicFront">
                <a:rot lat="1200000" lon="1800000" rev="0"/>
              </a:camera>
              <a:lightRig rig="contrasting" dir="t"/>
            </a:scene3d>
            <a:sp3d extrusionH="1524000" prstMaterial="metal"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xmlns="" id="{305F3D89-C573-1707-B5E1-2FC7E524659F}"/>
                </a:ext>
              </a:extLst>
            </p:cNvPr>
            <p:cNvSpPr/>
            <p:nvPr/>
          </p:nvSpPr>
          <p:spPr>
            <a:xfrm>
              <a:off x="4511739" y="2873134"/>
              <a:ext cx="2081465" cy="529389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1200000" lon="180000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全息智能生态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xmlns="" id="{EE89C240-1430-CD94-1B47-12471D35A598}"/>
                </a:ext>
              </a:extLst>
            </p:cNvPr>
            <p:cNvSpPr/>
            <p:nvPr/>
          </p:nvSpPr>
          <p:spPr>
            <a:xfrm>
              <a:off x="5353837" y="2773594"/>
              <a:ext cx="2384258" cy="529389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1782637" lon="18710045" rev="84681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spc="-150" dirty="0" smtClean="0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思</a:t>
              </a:r>
              <a:r>
                <a:rPr lang="zh-CN" altLang="en-US" sz="1200" b="1" spc="-150" dirty="0" smtClean="0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维驱动用户界面</a:t>
              </a:r>
              <a:endParaRPr lang="en-US" altLang="zh-CN" sz="1100" b="1" spc="-150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/>
              <a:r>
                <a:rPr lang="zh-CN" altLang="en-US" sz="1100" b="1" spc="-15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虚拟员工</a:t>
              </a:r>
              <a:r>
                <a:rPr lang="en-US" altLang="zh-CN" sz="1100" b="1" spc="-15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|</a:t>
              </a:r>
              <a:r>
                <a:rPr lang="zh-CN" altLang="en-US" sz="1100" b="1" spc="-15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数字</a:t>
              </a:r>
              <a:r>
                <a:rPr lang="zh-CN" altLang="en-US" sz="1100" b="1" spc="-150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孪生体</a:t>
              </a: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093C6F70-9967-0663-6F2F-16B414769755}"/>
              </a:ext>
            </a:extLst>
          </p:cNvPr>
          <p:cNvSpPr/>
          <p:nvPr/>
        </p:nvSpPr>
        <p:spPr>
          <a:xfrm>
            <a:off x="5068543" y="2062892"/>
            <a:ext cx="2875791" cy="3269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监控中心</a:t>
            </a: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xmlns="" id="{926C986B-4C76-F685-A591-9251DF019D1B}"/>
              </a:ext>
            </a:extLst>
          </p:cNvPr>
          <p:cNvSpPr/>
          <p:nvPr/>
        </p:nvSpPr>
        <p:spPr>
          <a:xfrm>
            <a:off x="6083321" y="2261305"/>
            <a:ext cx="1203331" cy="720792"/>
          </a:xfrm>
          <a:custGeom>
            <a:avLst/>
            <a:gdLst>
              <a:gd name="connsiteX0" fmla="*/ 4763 w 1866900"/>
              <a:gd name="connsiteY0" fmla="*/ 0 h 1266825"/>
              <a:gd name="connsiteX1" fmla="*/ 1866900 w 1866900"/>
              <a:gd name="connsiteY1" fmla="*/ 371475 h 1266825"/>
              <a:gd name="connsiteX2" fmla="*/ 1866900 w 1866900"/>
              <a:gd name="connsiteY2" fmla="*/ 1266825 h 1266825"/>
              <a:gd name="connsiteX3" fmla="*/ 0 w 1866900"/>
              <a:gd name="connsiteY3" fmla="*/ 900112 h 1266825"/>
              <a:gd name="connsiteX4" fmla="*/ 9525 w 1866900"/>
              <a:gd name="connsiteY4" fmla="*/ 188119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1266825">
                <a:moveTo>
                  <a:pt x="4763" y="0"/>
                </a:moveTo>
                <a:lnTo>
                  <a:pt x="1866900" y="371475"/>
                </a:lnTo>
                <a:lnTo>
                  <a:pt x="1866900" y="1266825"/>
                </a:lnTo>
                <a:lnTo>
                  <a:pt x="0" y="900112"/>
                </a:lnTo>
                <a:lnTo>
                  <a:pt x="9525" y="188119"/>
                </a:lnTo>
              </a:path>
            </a:pathLst>
          </a:custGeom>
          <a:solidFill>
            <a:srgbClr val="FF0000">
              <a:alpha val="35000"/>
            </a:srgbClr>
          </a:solidFill>
          <a:ln>
            <a:noFill/>
          </a:ln>
          <a:scene3d>
            <a:camera prst="orthographicFront">
              <a:rot lat="0" lon="0" rev="2154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u="sng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9211DB7F-6912-F6FB-3944-DB3292084BB7}"/>
              </a:ext>
            </a:extLst>
          </p:cNvPr>
          <p:cNvSpPr/>
          <p:nvPr/>
        </p:nvSpPr>
        <p:spPr>
          <a:xfrm>
            <a:off x="6037655" y="2421730"/>
            <a:ext cx="1196272" cy="3269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指挥中心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FAEC74F5-0668-FCC8-5896-AD5077B6DFD2}"/>
              </a:ext>
            </a:extLst>
          </p:cNvPr>
          <p:cNvSpPr/>
          <p:nvPr/>
        </p:nvSpPr>
        <p:spPr>
          <a:xfrm>
            <a:off x="6825971" y="1971294"/>
            <a:ext cx="1196272" cy="3269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研究中心</a:t>
            </a:r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xmlns="" id="{0081C141-70C6-0E6D-A585-1CBC16BBA2B1}"/>
              </a:ext>
            </a:extLst>
          </p:cNvPr>
          <p:cNvSpPr/>
          <p:nvPr/>
        </p:nvSpPr>
        <p:spPr>
          <a:xfrm>
            <a:off x="7283758" y="2015687"/>
            <a:ext cx="764246" cy="983551"/>
          </a:xfrm>
          <a:custGeom>
            <a:avLst/>
            <a:gdLst>
              <a:gd name="connsiteX0" fmla="*/ 1832 w 1309138"/>
              <a:gd name="connsiteY0" fmla="*/ 778669 h 1664494"/>
              <a:gd name="connsiteX1" fmla="*/ 1309138 w 1309138"/>
              <a:gd name="connsiteY1" fmla="*/ 0 h 1664494"/>
              <a:gd name="connsiteX2" fmla="*/ 1309138 w 1309138"/>
              <a:gd name="connsiteY2" fmla="*/ 888206 h 1664494"/>
              <a:gd name="connsiteX3" fmla="*/ 1832 w 1309138"/>
              <a:gd name="connsiteY3" fmla="*/ 1664494 h 1664494"/>
              <a:gd name="connsiteX4" fmla="*/ 1832 w 1309138"/>
              <a:gd name="connsiteY4" fmla="*/ 778669 h 166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138" h="1664494">
                <a:moveTo>
                  <a:pt x="1832" y="778669"/>
                </a:moveTo>
                <a:lnTo>
                  <a:pt x="1309138" y="0"/>
                </a:lnTo>
                <a:lnTo>
                  <a:pt x="1309138" y="888206"/>
                </a:lnTo>
                <a:lnTo>
                  <a:pt x="1832" y="1664494"/>
                </a:lnTo>
                <a:cubicBezTo>
                  <a:pt x="245" y="1371600"/>
                  <a:pt x="-1343" y="1078706"/>
                  <a:pt x="1832" y="778669"/>
                </a:cubicBezTo>
                <a:close/>
              </a:path>
            </a:pathLst>
          </a:custGeom>
          <a:solidFill>
            <a:srgbClr val="FFC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xmlns="" id="{6669110B-9167-A93B-F29D-1561C91505F0}"/>
              </a:ext>
            </a:extLst>
          </p:cNvPr>
          <p:cNvSpPr/>
          <p:nvPr/>
        </p:nvSpPr>
        <p:spPr>
          <a:xfrm>
            <a:off x="6192975" y="2331422"/>
            <a:ext cx="2875791" cy="3269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决策中心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xmlns="" id="{68ED0A73-CB40-4471-3DFA-A6D03C671577}"/>
              </a:ext>
            </a:extLst>
          </p:cNvPr>
          <p:cNvSpPr/>
          <p:nvPr/>
        </p:nvSpPr>
        <p:spPr>
          <a:xfrm>
            <a:off x="3332333" y="4892422"/>
            <a:ext cx="525581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b="1" dirty="0" smtClean="0"/>
              <a:t>专业</a:t>
            </a:r>
            <a:r>
              <a:rPr lang="zh-CN" altLang="zh-CN" sz="1200" b="1" dirty="0"/>
              <a:t>软件</a:t>
            </a:r>
            <a:r>
              <a:rPr lang="en-US" altLang="zh-CN" sz="1200" b="1" dirty="0"/>
              <a:t>/MIS/ERP/MES/OA/… | App/</a:t>
            </a:r>
            <a:r>
              <a:rPr lang="zh-CN" altLang="zh-CN" sz="1200" b="1" dirty="0"/>
              <a:t>中间件</a:t>
            </a:r>
            <a:r>
              <a:rPr lang="en-US" altLang="zh-CN" sz="1200" b="1" dirty="0" smtClean="0"/>
              <a:t>/… |</a:t>
            </a:r>
            <a:r>
              <a:rPr lang="zh-CN" altLang="en-US" sz="1200" b="1" dirty="0" smtClean="0"/>
              <a:t>其他</a:t>
            </a:r>
            <a:endParaRPr lang="zh-CN" altLang="zh-CN" sz="12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xmlns="" id="{3339F048-BCD6-70B3-E2E2-E447B63CC664}"/>
              </a:ext>
            </a:extLst>
          </p:cNvPr>
          <p:cNvSpPr/>
          <p:nvPr/>
        </p:nvSpPr>
        <p:spPr>
          <a:xfrm>
            <a:off x="7401143" y="4331684"/>
            <a:ext cx="3812218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200" b="1" dirty="0"/>
              <a:t>湖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港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仓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库 </a:t>
            </a:r>
            <a:r>
              <a:rPr lang="en-US" altLang="zh-CN" sz="1200" b="1" dirty="0"/>
              <a:t>| </a:t>
            </a:r>
            <a:r>
              <a:rPr lang="zh-CN" altLang="zh-CN" sz="1200" b="1" dirty="0"/>
              <a:t>向量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全文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关系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非结构化 </a:t>
            </a:r>
            <a:r>
              <a:rPr lang="en-US" altLang="zh-CN" sz="1200" b="1" dirty="0"/>
              <a:t>| </a:t>
            </a:r>
            <a:r>
              <a:rPr lang="zh-CN" altLang="zh-CN" sz="1200" b="1" dirty="0"/>
              <a:t>私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公</a:t>
            </a:r>
            <a:endParaRPr lang="zh-CN" altLang="zh-CN" sz="1200" dirty="0">
              <a:effectLst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06A5E8CE-1E17-6A3D-ECA0-9FACCDF0BFA7}"/>
              </a:ext>
            </a:extLst>
          </p:cNvPr>
          <p:cNvSpPr/>
          <p:nvPr/>
        </p:nvSpPr>
        <p:spPr>
          <a:xfrm>
            <a:off x="2668924" y="5654096"/>
            <a:ext cx="6026801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200" b="1" dirty="0"/>
              <a:t>云端</a:t>
            </a:r>
            <a:r>
              <a:rPr lang="en-US" altLang="zh-CN" sz="1200" b="1" dirty="0"/>
              <a:t>: </a:t>
            </a:r>
            <a:r>
              <a:rPr lang="zh-CN" altLang="zh-CN" sz="1200" b="1" dirty="0"/>
              <a:t>算力</a:t>
            </a:r>
            <a:r>
              <a:rPr lang="zh-CN" altLang="zh-CN" sz="1200" b="1" dirty="0" smtClean="0"/>
              <a:t>中心</a:t>
            </a:r>
            <a:r>
              <a:rPr lang="en-US" altLang="zh-CN" sz="1200" b="1" dirty="0" smtClean="0"/>
              <a:t>(</a:t>
            </a:r>
            <a:r>
              <a:rPr lang="zh-CN" altLang="en-US" sz="1200" b="1" dirty="0" smtClean="0"/>
              <a:t>通算</a:t>
            </a:r>
            <a:r>
              <a:rPr lang="en-US" altLang="zh-CN" sz="1200" b="1" dirty="0"/>
              <a:t>-</a:t>
            </a:r>
            <a:r>
              <a:rPr lang="zh-CN" altLang="en-US" sz="1200" b="1" dirty="0" smtClean="0"/>
              <a:t>超算</a:t>
            </a:r>
            <a:r>
              <a:rPr lang="en-US" altLang="zh-CN" sz="1200" b="1" dirty="0"/>
              <a:t>-</a:t>
            </a:r>
            <a:r>
              <a:rPr lang="zh-CN" altLang="en-US" sz="1200" b="1" dirty="0" smtClean="0"/>
              <a:t>智算</a:t>
            </a:r>
            <a:r>
              <a:rPr lang="en-US" altLang="zh-CN" sz="1200" b="1" dirty="0" smtClean="0"/>
              <a:t>)/</a:t>
            </a:r>
            <a:r>
              <a:rPr lang="zh-CN" altLang="zh-CN" sz="1200" b="1" dirty="0"/>
              <a:t>算法中心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数据中心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软件中心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运维中心 </a:t>
            </a:r>
            <a:r>
              <a:rPr lang="en-US" altLang="zh-CN" sz="1200" b="1" dirty="0"/>
              <a:t>| </a:t>
            </a:r>
            <a:r>
              <a:rPr lang="zh-CN" altLang="zh-CN" sz="1200" b="1" dirty="0"/>
              <a:t>边缘</a:t>
            </a:r>
            <a:r>
              <a:rPr lang="zh-CN" altLang="zh-CN" sz="1200" b="1" dirty="0" smtClean="0"/>
              <a:t>计算</a:t>
            </a:r>
            <a:endParaRPr lang="zh-CN" altLang="zh-CN" sz="12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A0375A7B-BCF2-DF15-34B6-5737F36C11E1}"/>
              </a:ext>
            </a:extLst>
          </p:cNvPr>
          <p:cNvSpPr/>
          <p:nvPr/>
        </p:nvSpPr>
        <p:spPr>
          <a:xfrm>
            <a:off x="7397212" y="5010899"/>
            <a:ext cx="4999128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96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200" b="1" dirty="0"/>
              <a:t>震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钻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录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测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压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试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产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管</a:t>
            </a:r>
            <a:r>
              <a:rPr lang="en-US" altLang="zh-CN" sz="1200" b="1" dirty="0"/>
              <a:t>/QHSE/</a:t>
            </a:r>
            <a:r>
              <a:rPr lang="zh-CN" altLang="zh-CN" sz="1200" b="1" dirty="0"/>
              <a:t>研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营</a:t>
            </a:r>
            <a:r>
              <a:rPr lang="en-US" altLang="zh-CN" sz="1200" b="1" dirty="0"/>
              <a:t>…</a:t>
            </a:r>
            <a:r>
              <a:rPr lang="zh-CN" altLang="zh-CN" sz="1200" b="1" dirty="0"/>
              <a:t> </a:t>
            </a:r>
            <a:r>
              <a:rPr lang="en-US" altLang="zh-CN" sz="1200" b="1" dirty="0"/>
              <a:t>| </a:t>
            </a:r>
            <a:r>
              <a:rPr lang="zh-CN" altLang="zh-CN" sz="1200" b="1" dirty="0"/>
              <a:t>井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站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库</a:t>
            </a:r>
            <a:r>
              <a:rPr lang="en-US" altLang="zh-CN" sz="1200" b="1" dirty="0"/>
              <a:t>/…</a:t>
            </a:r>
            <a:r>
              <a:rPr lang="zh-CN" altLang="zh-CN" sz="1200" b="1" dirty="0"/>
              <a:t> </a:t>
            </a:r>
            <a:r>
              <a:rPr lang="en-US" altLang="zh-CN" sz="1200" b="1" dirty="0"/>
              <a:t>|</a:t>
            </a:r>
            <a:r>
              <a:rPr lang="zh-CN" altLang="zh-CN" sz="1200" b="1" dirty="0"/>
              <a:t> 动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静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实时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时序</a:t>
            </a:r>
            <a:endParaRPr lang="zh-CN" altLang="zh-CN" sz="1200" dirty="0"/>
          </a:p>
          <a:p>
            <a:r>
              <a:rPr lang="zh-CN" altLang="zh-CN" sz="1200" b="1" dirty="0"/>
              <a:t>智能仪表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设备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音视频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无人机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雷达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机器人</a:t>
            </a:r>
            <a:r>
              <a:rPr lang="en-US" altLang="zh-CN" sz="1200" b="1" dirty="0"/>
              <a:t>/… | </a:t>
            </a:r>
            <a:r>
              <a:rPr lang="zh-CN" altLang="zh-CN" sz="1200" b="1" dirty="0"/>
              <a:t>网：物联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生产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办公</a:t>
            </a:r>
            <a:endParaRPr lang="zh-CN" altLang="zh-CN" sz="1200" dirty="0"/>
          </a:p>
          <a:p>
            <a:endParaRPr lang="zh-CN" altLang="en-US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04C81A73-5BB0-1EA9-174E-7B5FF2877F81}"/>
              </a:ext>
            </a:extLst>
          </p:cNvPr>
          <p:cNvCxnSpPr/>
          <p:nvPr/>
        </p:nvCxnSpPr>
        <p:spPr>
          <a:xfrm flipV="1">
            <a:off x="630315" y="204797"/>
            <a:ext cx="0" cy="6205491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70A37837-BB83-FE13-BABA-5C4C60428835}"/>
              </a:ext>
            </a:extLst>
          </p:cNvPr>
          <p:cNvSpPr txBox="1"/>
          <p:nvPr/>
        </p:nvSpPr>
        <p:spPr>
          <a:xfrm>
            <a:off x="887484" y="53328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基础层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EB22061F-BC3C-907E-9197-CC584676E96F}"/>
              </a:ext>
            </a:extLst>
          </p:cNvPr>
          <p:cNvSpPr txBox="1"/>
          <p:nvPr/>
        </p:nvSpPr>
        <p:spPr>
          <a:xfrm>
            <a:off x="887484" y="45417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访问</a:t>
            </a:r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层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656A037D-3055-9DDF-AB84-C233B979A198}"/>
              </a:ext>
            </a:extLst>
          </p:cNvPr>
          <p:cNvSpPr txBox="1"/>
          <p:nvPr/>
        </p:nvSpPr>
        <p:spPr>
          <a:xfrm>
            <a:off x="887484" y="37507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模型层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2B24DCAC-8F54-4646-D25D-814CD4D0E53A}"/>
              </a:ext>
            </a:extLst>
          </p:cNvPr>
          <p:cNvSpPr txBox="1"/>
          <p:nvPr/>
        </p:nvSpPr>
        <p:spPr>
          <a:xfrm>
            <a:off x="887484" y="2959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代理层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FC3E0772-5284-2095-D0F1-C9FE321D673D}"/>
              </a:ext>
            </a:extLst>
          </p:cNvPr>
          <p:cNvSpPr txBox="1"/>
          <p:nvPr/>
        </p:nvSpPr>
        <p:spPr>
          <a:xfrm>
            <a:off x="887484" y="21686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全息层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xmlns="" id="{EF620112-E1C7-FAE6-1BBA-3086F45D19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1110" y="5185819"/>
            <a:ext cx="995801" cy="358278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xmlns="" id="{BFD8DA6A-EE98-EC49-7089-C80339410D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1109" y="4674724"/>
            <a:ext cx="2151777" cy="62422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xmlns="" id="{155DCD8F-86D6-7285-63DD-7128034610B6}"/>
              </a:ext>
            </a:extLst>
          </p:cNvPr>
          <p:cNvCxnSpPr>
            <a:cxnSpLocks/>
          </p:cNvCxnSpPr>
          <p:nvPr/>
        </p:nvCxnSpPr>
        <p:spPr>
          <a:xfrm rot="10800000">
            <a:off x="1891110" y="3157462"/>
            <a:ext cx="3560473" cy="232248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xmlns="" id="{61023DA7-5B77-CC73-939E-64A10439A4BA}"/>
              </a:ext>
            </a:extLst>
          </p:cNvPr>
          <p:cNvCxnSpPr>
            <a:cxnSpLocks/>
          </p:cNvCxnSpPr>
          <p:nvPr/>
        </p:nvCxnSpPr>
        <p:spPr>
          <a:xfrm rot="10800000">
            <a:off x="1891108" y="2362930"/>
            <a:ext cx="4303554" cy="538433"/>
          </a:xfrm>
          <a:prstGeom prst="bentConnector3">
            <a:avLst>
              <a:gd name="adj1" fmla="val 53301"/>
            </a:avLst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xmlns="" id="{64F84D5B-922E-8382-091D-3D331143623A}"/>
              </a:ext>
            </a:extLst>
          </p:cNvPr>
          <p:cNvSpPr txBox="1"/>
          <p:nvPr/>
        </p:nvSpPr>
        <p:spPr>
          <a:xfrm>
            <a:off x="887484" y="13775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协作层</a:t>
            </a: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xmlns="" id="{4B788741-45DC-A2C7-1DF6-A2DA3C6ABE4A}"/>
              </a:ext>
            </a:extLst>
          </p:cNvPr>
          <p:cNvCxnSpPr>
            <a:cxnSpLocks/>
          </p:cNvCxnSpPr>
          <p:nvPr/>
        </p:nvCxnSpPr>
        <p:spPr>
          <a:xfrm rot="10800000">
            <a:off x="1891106" y="1570253"/>
            <a:ext cx="4306591" cy="819045"/>
          </a:xfrm>
          <a:prstGeom prst="bentConnector3">
            <a:avLst>
              <a:gd name="adj1" fmla="val 48959"/>
            </a:avLst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xmlns="" id="{A1216E16-0684-3A61-9FAB-C40A8B05E1C9}"/>
              </a:ext>
            </a:extLst>
          </p:cNvPr>
          <p:cNvSpPr txBox="1"/>
          <p:nvPr/>
        </p:nvSpPr>
        <p:spPr>
          <a:xfrm>
            <a:off x="887484" y="5865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使命层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xmlns="" id="{5ADD23F6-B0C4-5121-F4E7-9D1CE1C867AB}"/>
              </a:ext>
            </a:extLst>
          </p:cNvPr>
          <p:cNvGrpSpPr/>
          <p:nvPr/>
        </p:nvGrpSpPr>
        <p:grpSpPr>
          <a:xfrm>
            <a:off x="6015082" y="519375"/>
            <a:ext cx="2081465" cy="1508077"/>
            <a:chOff x="6018571" y="1494430"/>
            <a:chExt cx="2081465" cy="1508077"/>
          </a:xfrm>
        </p:grpSpPr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xmlns="" id="{7984DB3A-9DA5-3194-0060-202B7C39734B}"/>
                </a:ext>
              </a:extLst>
            </p:cNvPr>
            <p:cNvSpPr/>
            <p:nvPr/>
          </p:nvSpPr>
          <p:spPr>
            <a:xfrm>
              <a:off x="6083490" y="1497842"/>
              <a:ext cx="982638" cy="1259006"/>
            </a:xfrm>
            <a:custGeom>
              <a:avLst/>
              <a:gdLst>
                <a:gd name="connsiteX0" fmla="*/ 982638 w 982638"/>
                <a:gd name="connsiteY0" fmla="*/ 0 h 1259006"/>
                <a:gd name="connsiteX1" fmla="*/ 764274 w 982638"/>
                <a:gd name="connsiteY1" fmla="*/ 805218 h 1259006"/>
                <a:gd name="connsiteX2" fmla="*/ 0 w 982638"/>
                <a:gd name="connsiteY2" fmla="*/ 1259006 h 1259006"/>
                <a:gd name="connsiteX3" fmla="*/ 822277 w 982638"/>
                <a:gd name="connsiteY3" fmla="*/ 211540 h 125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638" h="1259006">
                  <a:moveTo>
                    <a:pt x="982638" y="0"/>
                  </a:moveTo>
                  <a:lnTo>
                    <a:pt x="764274" y="805218"/>
                  </a:lnTo>
                  <a:lnTo>
                    <a:pt x="0" y="1259006"/>
                  </a:lnTo>
                  <a:lnTo>
                    <a:pt x="822277" y="211540"/>
                  </a:lnTo>
                </a:path>
              </a:pathLst>
            </a:custGeom>
            <a:solidFill>
              <a:srgbClr val="FF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xmlns="" id="{7FC006FC-5853-0F4B-C787-FFD3D173BC30}"/>
                </a:ext>
              </a:extLst>
            </p:cNvPr>
            <p:cNvSpPr/>
            <p:nvPr/>
          </p:nvSpPr>
          <p:spPr>
            <a:xfrm>
              <a:off x="6844352" y="1504666"/>
              <a:ext cx="1204415" cy="1040641"/>
            </a:xfrm>
            <a:custGeom>
              <a:avLst/>
              <a:gdLst>
                <a:gd name="connsiteX0" fmla="*/ 218364 w 1204415"/>
                <a:gd name="connsiteY0" fmla="*/ 0 h 1040641"/>
                <a:gd name="connsiteX1" fmla="*/ 1204415 w 1204415"/>
                <a:gd name="connsiteY1" fmla="*/ 1040641 h 1040641"/>
                <a:gd name="connsiteX2" fmla="*/ 0 w 1204415"/>
                <a:gd name="connsiteY2" fmla="*/ 798394 h 1040641"/>
                <a:gd name="connsiteX3" fmla="*/ 218364 w 1204415"/>
                <a:gd name="connsiteY3" fmla="*/ 0 h 1040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4415" h="1040641">
                  <a:moveTo>
                    <a:pt x="218364" y="0"/>
                  </a:moveTo>
                  <a:lnTo>
                    <a:pt x="1204415" y="1040641"/>
                  </a:lnTo>
                  <a:lnTo>
                    <a:pt x="0" y="798394"/>
                  </a:lnTo>
                  <a:lnTo>
                    <a:pt x="218364" y="0"/>
                  </a:lnTo>
                  <a:close/>
                </a:path>
              </a:pathLst>
            </a:cu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xmlns="" id="{9D3FAE20-0E49-2C32-C498-6A81D3B58E48}"/>
                </a:ext>
              </a:extLst>
            </p:cNvPr>
            <p:cNvSpPr/>
            <p:nvPr/>
          </p:nvSpPr>
          <p:spPr>
            <a:xfrm>
              <a:off x="6083490" y="2303060"/>
              <a:ext cx="1961865" cy="692624"/>
            </a:xfrm>
            <a:custGeom>
              <a:avLst/>
              <a:gdLst>
                <a:gd name="connsiteX0" fmla="*/ 757450 w 1961865"/>
                <a:gd name="connsiteY0" fmla="*/ 0 h 692624"/>
                <a:gd name="connsiteX1" fmla="*/ 1961865 w 1961865"/>
                <a:gd name="connsiteY1" fmla="*/ 232012 h 692624"/>
                <a:gd name="connsiteX2" fmla="*/ 1201003 w 1961865"/>
                <a:gd name="connsiteY2" fmla="*/ 692624 h 692624"/>
                <a:gd name="connsiteX3" fmla="*/ 0 w 1961865"/>
                <a:gd name="connsiteY3" fmla="*/ 453788 h 692624"/>
                <a:gd name="connsiteX4" fmla="*/ 757450 w 1961865"/>
                <a:gd name="connsiteY4" fmla="*/ 0 h 69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1865" h="692624">
                  <a:moveTo>
                    <a:pt x="757450" y="0"/>
                  </a:moveTo>
                  <a:lnTo>
                    <a:pt x="1961865" y="232012"/>
                  </a:lnTo>
                  <a:lnTo>
                    <a:pt x="1201003" y="692624"/>
                  </a:lnTo>
                  <a:lnTo>
                    <a:pt x="0" y="453788"/>
                  </a:lnTo>
                  <a:lnTo>
                    <a:pt x="757450" y="0"/>
                  </a:lnTo>
                  <a:close/>
                </a:path>
              </a:pathLst>
            </a:custGeom>
            <a:solidFill>
              <a:srgbClr val="FF0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xmlns="" id="{A56C7DF0-352B-572D-66EB-EDFC402E36DD}"/>
                </a:ext>
              </a:extLst>
            </p:cNvPr>
            <p:cNvSpPr/>
            <p:nvPr/>
          </p:nvSpPr>
          <p:spPr>
            <a:xfrm>
              <a:off x="6018571" y="2320736"/>
              <a:ext cx="2081465" cy="529389"/>
            </a:xfrm>
            <a:prstGeom prst="rect">
              <a:avLst/>
            </a:prstGeom>
            <a:noFill/>
            <a:ln>
              <a:noFill/>
            </a:ln>
            <a:scene3d>
              <a:camera prst="isometricOffAxis2Top">
                <a:rot lat="18075715" lon="3207254" rev="1800000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rgbClr val="FFFF00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企业</a:t>
              </a:r>
              <a:endParaRPr lang="en-US" altLang="zh-CN" sz="2800" dirty="0">
                <a:solidFill>
                  <a:srgbClr val="FFFF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endParaRPr>
            </a:p>
            <a:p>
              <a:pPr algn="ctr"/>
              <a:r>
                <a:rPr lang="zh-CN" altLang="en-US" sz="2800" dirty="0">
                  <a:solidFill>
                    <a:srgbClr val="FFFF00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再造</a:t>
              </a:r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xmlns="" id="{AC866CA0-081C-2C0D-8EA3-882FB110D50E}"/>
                </a:ext>
              </a:extLst>
            </p:cNvPr>
            <p:cNvSpPr/>
            <p:nvPr/>
          </p:nvSpPr>
          <p:spPr>
            <a:xfrm>
              <a:off x="7059304" y="1494430"/>
              <a:ext cx="982639" cy="1508077"/>
            </a:xfrm>
            <a:custGeom>
              <a:avLst/>
              <a:gdLst>
                <a:gd name="connsiteX0" fmla="*/ 0 w 986051"/>
                <a:gd name="connsiteY0" fmla="*/ 0 h 1508077"/>
                <a:gd name="connsiteX1" fmla="*/ 986051 w 986051"/>
                <a:gd name="connsiteY1" fmla="*/ 1057701 h 1508077"/>
                <a:gd name="connsiteX2" fmla="*/ 221777 w 986051"/>
                <a:gd name="connsiteY2" fmla="*/ 1508077 h 1508077"/>
                <a:gd name="connsiteX3" fmla="*/ 0 w 986051"/>
                <a:gd name="connsiteY3" fmla="*/ 0 h 1508077"/>
                <a:gd name="connsiteX0" fmla="*/ 0 w 982639"/>
                <a:gd name="connsiteY0" fmla="*/ 0 h 1508077"/>
                <a:gd name="connsiteX1" fmla="*/ 982639 w 982639"/>
                <a:gd name="connsiteY1" fmla="*/ 1047466 h 1508077"/>
                <a:gd name="connsiteX2" fmla="*/ 221777 w 982639"/>
                <a:gd name="connsiteY2" fmla="*/ 1508077 h 1508077"/>
                <a:gd name="connsiteX3" fmla="*/ 0 w 982639"/>
                <a:gd name="connsiteY3" fmla="*/ 0 h 150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639" h="1508077">
                  <a:moveTo>
                    <a:pt x="0" y="0"/>
                  </a:moveTo>
                  <a:lnTo>
                    <a:pt x="982639" y="1047466"/>
                  </a:lnTo>
                  <a:lnTo>
                    <a:pt x="221777" y="150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xmlns="" id="{AB4BF752-719A-5215-E3CC-68528BF4348F}"/>
                </a:ext>
              </a:extLst>
            </p:cNvPr>
            <p:cNvSpPr/>
            <p:nvPr/>
          </p:nvSpPr>
          <p:spPr>
            <a:xfrm>
              <a:off x="6080078" y="1497842"/>
              <a:ext cx="1204415" cy="1501254"/>
            </a:xfrm>
            <a:custGeom>
              <a:avLst/>
              <a:gdLst>
                <a:gd name="connsiteX0" fmla="*/ 982638 w 1204415"/>
                <a:gd name="connsiteY0" fmla="*/ 0 h 1501254"/>
                <a:gd name="connsiteX1" fmla="*/ 0 w 1204415"/>
                <a:gd name="connsiteY1" fmla="*/ 1259006 h 1501254"/>
                <a:gd name="connsiteX2" fmla="*/ 1204415 w 1204415"/>
                <a:gd name="connsiteY2" fmla="*/ 1501254 h 1501254"/>
                <a:gd name="connsiteX3" fmla="*/ 982638 w 1204415"/>
                <a:gd name="connsiteY3" fmla="*/ 0 h 150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4415" h="1501254">
                  <a:moveTo>
                    <a:pt x="982638" y="0"/>
                  </a:moveTo>
                  <a:lnTo>
                    <a:pt x="0" y="1259006"/>
                  </a:lnTo>
                  <a:lnTo>
                    <a:pt x="1204415" y="1501254"/>
                  </a:lnTo>
                  <a:lnTo>
                    <a:pt x="982638" y="0"/>
                  </a:lnTo>
                  <a:close/>
                </a:path>
              </a:pathLst>
            </a:cu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</p:grp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xmlns="" id="{066B9D16-64B5-04F2-E321-FFC8BC27F1A9}"/>
              </a:ext>
            </a:extLst>
          </p:cNvPr>
          <p:cNvCxnSpPr>
            <a:cxnSpLocks/>
          </p:cNvCxnSpPr>
          <p:nvPr/>
        </p:nvCxnSpPr>
        <p:spPr>
          <a:xfrm rot="10800000">
            <a:off x="1891106" y="798504"/>
            <a:ext cx="4700884" cy="595379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xmlns="" id="{96509168-E22E-1969-9FF7-8744B1F4B66F}"/>
              </a:ext>
            </a:extLst>
          </p:cNvPr>
          <p:cNvSpPr/>
          <p:nvPr/>
        </p:nvSpPr>
        <p:spPr>
          <a:xfrm>
            <a:off x="4495603" y="3912507"/>
            <a:ext cx="80472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</a:rPr>
              <a:t>模型</a:t>
            </a:r>
            <a:r>
              <a:rPr lang="en-US" altLang="zh-CN" sz="1200" b="1" dirty="0" smtClean="0">
                <a:solidFill>
                  <a:srgbClr val="FFFF00"/>
                </a:solidFill>
              </a:rPr>
              <a:t/>
            </a:r>
            <a:br>
              <a:rPr lang="en-US" altLang="zh-CN" sz="1200" b="1" dirty="0" smtClean="0">
                <a:solidFill>
                  <a:srgbClr val="FFFF00"/>
                </a:solidFill>
              </a:rPr>
            </a:br>
            <a:r>
              <a:rPr lang="zh-CN" altLang="en-US" sz="1200" b="1" dirty="0" smtClean="0">
                <a:solidFill>
                  <a:srgbClr val="FFFF00"/>
                </a:solidFill>
              </a:rPr>
              <a:t>服务</a:t>
            </a:r>
            <a:endParaRPr lang="zh-CN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xmlns="" id="{6A3B53A9-715B-F3A4-A09A-6693E11601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1106" y="3904863"/>
            <a:ext cx="2936556" cy="43597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96509168-E22E-1969-9FF7-8744B1F4B66F}"/>
              </a:ext>
            </a:extLst>
          </p:cNvPr>
          <p:cNvSpPr/>
          <p:nvPr/>
        </p:nvSpPr>
        <p:spPr>
          <a:xfrm>
            <a:off x="3820638" y="4556332"/>
            <a:ext cx="80472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</a:rPr>
              <a:t>工具</a:t>
            </a:r>
            <a:r>
              <a:rPr lang="en-US" altLang="zh-CN" sz="1200" b="1" dirty="0" smtClean="0">
                <a:solidFill>
                  <a:srgbClr val="FFFF00"/>
                </a:solidFill>
              </a:rPr>
              <a:t/>
            </a:r>
            <a:br>
              <a:rPr lang="en-US" altLang="zh-CN" sz="1200" b="1" dirty="0" smtClean="0">
                <a:solidFill>
                  <a:srgbClr val="FFFF00"/>
                </a:solidFill>
              </a:rPr>
            </a:br>
            <a:r>
              <a:rPr lang="zh-CN" altLang="en-US" sz="1200" b="1" dirty="0" smtClean="0">
                <a:solidFill>
                  <a:srgbClr val="FFFF00"/>
                </a:solidFill>
              </a:rPr>
              <a:t>服务</a:t>
            </a:r>
            <a:endParaRPr lang="zh-CN" altLang="en-US" sz="1200" b="1" dirty="0">
              <a:solidFill>
                <a:srgbClr val="FFFF00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96509168-E22E-1969-9FF7-8744B1F4B66F}"/>
              </a:ext>
            </a:extLst>
          </p:cNvPr>
          <p:cNvSpPr/>
          <p:nvPr/>
        </p:nvSpPr>
        <p:spPr>
          <a:xfrm>
            <a:off x="2606617" y="5125718"/>
            <a:ext cx="80472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FFFF00"/>
                </a:solidFill>
              </a:rPr>
              <a:t>算力</a:t>
            </a:r>
            <a:r>
              <a:rPr lang="en-US" altLang="zh-CN" sz="1200" b="1" dirty="0" smtClean="0">
                <a:solidFill>
                  <a:srgbClr val="FFFF00"/>
                </a:solidFill>
              </a:rPr>
              <a:t/>
            </a:r>
            <a:br>
              <a:rPr lang="en-US" altLang="zh-CN" sz="1200" b="1" dirty="0" smtClean="0">
                <a:solidFill>
                  <a:srgbClr val="FFFF00"/>
                </a:solidFill>
              </a:rPr>
            </a:br>
            <a:r>
              <a:rPr lang="zh-CN" altLang="en-US" sz="1200" b="1" dirty="0">
                <a:solidFill>
                  <a:srgbClr val="FFFF00"/>
                </a:solidFill>
              </a:rPr>
              <a:t>服务</a:t>
            </a:r>
            <a:endParaRPr lang="zh-CN" altLang="en-US" sz="1200" b="1" dirty="0">
              <a:solidFill>
                <a:srgbClr val="FFFF00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A0375A7B-BCF2-DF15-34B6-5737F36C11E1}"/>
              </a:ext>
            </a:extLst>
          </p:cNvPr>
          <p:cNvSpPr/>
          <p:nvPr/>
        </p:nvSpPr>
        <p:spPr>
          <a:xfrm>
            <a:off x="7895231" y="5950841"/>
            <a:ext cx="55117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</a:t>
            </a:r>
            <a:endParaRPr lang="en-US" altLang="zh-CN" sz="1200" b="1" dirty="0" smtClean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资源</a:t>
            </a:r>
            <a:endParaRPr lang="zh-CN" altLang="en-US" sz="1200" b="1" dirty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xmlns="" id="{A0375A7B-BCF2-DF15-34B6-5737F36C11E1}"/>
              </a:ext>
            </a:extLst>
          </p:cNvPr>
          <p:cNvSpPr/>
          <p:nvPr/>
        </p:nvSpPr>
        <p:spPr>
          <a:xfrm>
            <a:off x="7654439" y="5143300"/>
            <a:ext cx="55117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信息</a:t>
            </a:r>
            <a:r>
              <a:rPr lang="en-US" altLang="zh-CN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资源</a:t>
            </a:r>
            <a:endParaRPr lang="zh-CN" altLang="en-US" sz="1200" b="1" dirty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A0375A7B-BCF2-DF15-34B6-5737F36C11E1}"/>
              </a:ext>
            </a:extLst>
          </p:cNvPr>
          <p:cNvSpPr/>
          <p:nvPr/>
        </p:nvSpPr>
        <p:spPr>
          <a:xfrm>
            <a:off x="7459367" y="4335401"/>
            <a:ext cx="55117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知识</a:t>
            </a:r>
            <a:endParaRPr lang="en-US" altLang="zh-CN" sz="1200" b="1" dirty="0" smtClean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资源</a:t>
            </a:r>
            <a:endParaRPr lang="zh-CN" altLang="en-US" sz="1200" b="1" dirty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xmlns="" id="{A0375A7B-BCF2-DF15-34B6-5737F36C11E1}"/>
              </a:ext>
            </a:extLst>
          </p:cNvPr>
          <p:cNvSpPr/>
          <p:nvPr/>
        </p:nvSpPr>
        <p:spPr>
          <a:xfrm>
            <a:off x="7305289" y="3536703"/>
            <a:ext cx="55117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智力</a:t>
            </a:r>
            <a:endParaRPr lang="en-US" altLang="zh-CN" sz="1200" b="1" dirty="0" smtClean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资源</a:t>
            </a:r>
            <a:endParaRPr lang="zh-CN" altLang="en-US" sz="1200" b="1" dirty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96509168-E22E-1969-9FF7-8744B1F4B66F}"/>
              </a:ext>
            </a:extLst>
          </p:cNvPr>
          <p:cNvSpPr/>
          <p:nvPr/>
        </p:nvSpPr>
        <p:spPr>
          <a:xfrm>
            <a:off x="5221745" y="3276015"/>
            <a:ext cx="80472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</a:rPr>
              <a:t>代理</a:t>
            </a:r>
            <a:r>
              <a:rPr lang="en-US" altLang="zh-CN" sz="1200" b="1" dirty="0" smtClean="0">
                <a:solidFill>
                  <a:srgbClr val="FFFF00"/>
                </a:solidFill>
              </a:rPr>
              <a:t/>
            </a:r>
            <a:br>
              <a:rPr lang="en-US" altLang="zh-CN" sz="1200" b="1" dirty="0" smtClean="0">
                <a:solidFill>
                  <a:srgbClr val="FFFF00"/>
                </a:solidFill>
              </a:rPr>
            </a:br>
            <a:r>
              <a:rPr lang="zh-CN" altLang="en-US" sz="1200" b="1" dirty="0" smtClean="0">
                <a:solidFill>
                  <a:srgbClr val="FFFF00"/>
                </a:solidFill>
              </a:rPr>
              <a:t>服务</a:t>
            </a:r>
            <a:endParaRPr lang="zh-CN" altLang="en-US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2F8486C-E235-0394-DC71-D568211EB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5" name="任意多边形: 形状 49">
            <a:extLst>
              <a:ext uri="{FF2B5EF4-FFF2-40B4-BE49-F238E27FC236}">
                <a16:creationId xmlns:a16="http://schemas.microsoft.com/office/drawing/2014/main" xmlns="" id="{5CBF89BE-5220-357C-AB1E-2B4B70A6CE6E}"/>
              </a:ext>
            </a:extLst>
          </p:cNvPr>
          <p:cNvSpPr/>
          <p:nvPr/>
        </p:nvSpPr>
        <p:spPr>
          <a:xfrm>
            <a:off x="6089385" y="1786946"/>
            <a:ext cx="756933" cy="983640"/>
          </a:xfrm>
          <a:custGeom>
            <a:avLst/>
            <a:gdLst>
              <a:gd name="connsiteX0" fmla="*/ 1832 w 1309138"/>
              <a:gd name="connsiteY0" fmla="*/ 778669 h 1664494"/>
              <a:gd name="connsiteX1" fmla="*/ 1309138 w 1309138"/>
              <a:gd name="connsiteY1" fmla="*/ 0 h 1664494"/>
              <a:gd name="connsiteX2" fmla="*/ 1309138 w 1309138"/>
              <a:gd name="connsiteY2" fmla="*/ 888206 h 1664494"/>
              <a:gd name="connsiteX3" fmla="*/ 1832 w 1309138"/>
              <a:gd name="connsiteY3" fmla="*/ 1664494 h 1664494"/>
              <a:gd name="connsiteX4" fmla="*/ 1832 w 1309138"/>
              <a:gd name="connsiteY4" fmla="*/ 778669 h 166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138" h="1664494">
                <a:moveTo>
                  <a:pt x="1832" y="778669"/>
                </a:moveTo>
                <a:lnTo>
                  <a:pt x="1309138" y="0"/>
                </a:lnTo>
                <a:lnTo>
                  <a:pt x="1309138" y="888206"/>
                </a:lnTo>
                <a:lnTo>
                  <a:pt x="1832" y="1664494"/>
                </a:lnTo>
                <a:cubicBezTo>
                  <a:pt x="245" y="1371600"/>
                  <a:pt x="-1343" y="1078706"/>
                  <a:pt x="1832" y="778669"/>
                </a:cubicBezTo>
                <a:close/>
              </a:path>
            </a:pathLst>
          </a:custGeom>
          <a:solidFill>
            <a:srgbClr val="002060">
              <a:alpha val="71000"/>
            </a:srgbClr>
          </a:solidFill>
          <a:ln>
            <a:noFill/>
          </a:ln>
          <a:scene3d>
            <a:camera prst="orthographicFront">
              <a:rot lat="0" lon="0" rev="2154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6" name="任意多边形: 形状 53">
            <a:extLst>
              <a:ext uri="{FF2B5EF4-FFF2-40B4-BE49-F238E27FC236}">
                <a16:creationId xmlns:a16="http://schemas.microsoft.com/office/drawing/2014/main" xmlns="" id="{97452C03-3A66-EB25-0582-3B823D78F4AE}"/>
              </a:ext>
            </a:extLst>
          </p:cNvPr>
          <p:cNvSpPr/>
          <p:nvPr/>
        </p:nvSpPr>
        <p:spPr>
          <a:xfrm>
            <a:off x="6846318" y="1798977"/>
            <a:ext cx="1201686" cy="729942"/>
          </a:xfrm>
          <a:custGeom>
            <a:avLst/>
            <a:gdLst>
              <a:gd name="connsiteX0" fmla="*/ 4763 w 1866900"/>
              <a:gd name="connsiteY0" fmla="*/ 0 h 1266825"/>
              <a:gd name="connsiteX1" fmla="*/ 1866900 w 1866900"/>
              <a:gd name="connsiteY1" fmla="*/ 371475 h 1266825"/>
              <a:gd name="connsiteX2" fmla="*/ 1866900 w 1866900"/>
              <a:gd name="connsiteY2" fmla="*/ 1266825 h 1266825"/>
              <a:gd name="connsiteX3" fmla="*/ 0 w 1866900"/>
              <a:gd name="connsiteY3" fmla="*/ 900112 h 1266825"/>
              <a:gd name="connsiteX4" fmla="*/ 9525 w 1866900"/>
              <a:gd name="connsiteY4" fmla="*/ 188119 h 1266825"/>
              <a:gd name="connsiteX0" fmla="*/ 4763 w 1866900"/>
              <a:gd name="connsiteY0" fmla="*/ 0 h 1266825"/>
              <a:gd name="connsiteX1" fmla="*/ 1866900 w 1866900"/>
              <a:gd name="connsiteY1" fmla="*/ 371475 h 1266825"/>
              <a:gd name="connsiteX2" fmla="*/ 1866900 w 1866900"/>
              <a:gd name="connsiteY2" fmla="*/ 1266825 h 1266825"/>
              <a:gd name="connsiteX3" fmla="*/ 0 w 1866900"/>
              <a:gd name="connsiteY3" fmla="*/ 900112 h 1266825"/>
              <a:gd name="connsiteX4" fmla="*/ 14021 w 1866900"/>
              <a:gd name="connsiteY4" fmla="*/ 2305 h 1266825"/>
              <a:gd name="connsiteX0" fmla="*/ 4763 w 1866900"/>
              <a:gd name="connsiteY0" fmla="*/ 0 h 1266825"/>
              <a:gd name="connsiteX1" fmla="*/ 1866900 w 1866900"/>
              <a:gd name="connsiteY1" fmla="*/ 371475 h 1266825"/>
              <a:gd name="connsiteX2" fmla="*/ 1866900 w 1866900"/>
              <a:gd name="connsiteY2" fmla="*/ 1266825 h 1266825"/>
              <a:gd name="connsiteX3" fmla="*/ 0 w 1866900"/>
              <a:gd name="connsiteY3" fmla="*/ 900112 h 1266825"/>
              <a:gd name="connsiteX4" fmla="*/ 14021 w 1866900"/>
              <a:gd name="connsiteY4" fmla="*/ 2305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1266825">
                <a:moveTo>
                  <a:pt x="4763" y="0"/>
                </a:moveTo>
                <a:lnTo>
                  <a:pt x="1866900" y="371475"/>
                </a:lnTo>
                <a:lnTo>
                  <a:pt x="1866900" y="1266825"/>
                </a:lnTo>
                <a:lnTo>
                  <a:pt x="0" y="900112"/>
                </a:lnTo>
                <a:cubicBezTo>
                  <a:pt x="3175" y="662781"/>
                  <a:pt x="10845" y="3603"/>
                  <a:pt x="14021" y="2305"/>
                </a:cubicBezTo>
              </a:path>
            </a:pathLst>
          </a:custGeom>
          <a:solidFill>
            <a:srgbClr val="00B050">
              <a:alpha val="40000"/>
            </a:srgbClr>
          </a:solidFill>
          <a:ln>
            <a:noFill/>
          </a:ln>
          <a:scene3d>
            <a:camera prst="orthographicFront">
              <a:rot lat="0" lon="0" rev="2157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xmlns="" id="{BF3A24F0-8CA8-01D3-066B-0F3C2E980AB9}"/>
              </a:ext>
            </a:extLst>
          </p:cNvPr>
          <p:cNvSpPr/>
          <p:nvPr/>
        </p:nvSpPr>
        <p:spPr>
          <a:xfrm>
            <a:off x="2399914" y="5589984"/>
            <a:ext cx="5943601" cy="533400"/>
          </a:xfrm>
          <a:prstGeom prst="rect">
            <a:avLst/>
          </a:prstGeom>
          <a:solidFill>
            <a:srgbClr val="5C0000">
              <a:alpha val="46000"/>
            </a:srgbClr>
          </a:solidFill>
          <a:ln w="3175">
            <a:noFill/>
          </a:ln>
          <a:effectLst>
            <a:softEdge rad="0"/>
          </a:effectLst>
          <a:scene3d>
            <a:camera prst="orthographicFront">
              <a:rot lat="1200000" lon="1800000" rev="0"/>
            </a:camera>
            <a:lightRig rig="contrasting" dir="t"/>
          </a:scene3d>
          <a:sp3d extrusionH="7112000" prstMaterial="metal"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xmlns="" id="{DC181687-376F-0085-6C3E-043DFC79466D}"/>
              </a:ext>
            </a:extLst>
          </p:cNvPr>
          <p:cNvSpPr/>
          <p:nvPr/>
        </p:nvSpPr>
        <p:spPr>
          <a:xfrm>
            <a:off x="3618807" y="4942284"/>
            <a:ext cx="4431847" cy="390525"/>
          </a:xfrm>
          <a:prstGeom prst="rect">
            <a:avLst/>
          </a:prstGeom>
          <a:solidFill>
            <a:srgbClr val="463500">
              <a:alpha val="52941"/>
            </a:srgbClr>
          </a:solidFill>
          <a:ln w="3175">
            <a:noFill/>
          </a:ln>
          <a:effectLst>
            <a:softEdge rad="0"/>
          </a:effectLst>
          <a:scene3d>
            <a:camera prst="orthographicFront">
              <a:rot lat="1200000" lon="1800000" rev="0"/>
            </a:camera>
            <a:lightRig rig="contrasting" dir="t"/>
          </a:scene3d>
          <a:sp3d extrusionH="5334000" prstMaterial="metal"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xmlns="" id="{E36FE92F-C976-3CCC-1C1C-DDBCE25AA24B}"/>
              </a:ext>
            </a:extLst>
          </p:cNvPr>
          <p:cNvSpPr/>
          <p:nvPr/>
        </p:nvSpPr>
        <p:spPr>
          <a:xfrm>
            <a:off x="4437957" y="4065984"/>
            <a:ext cx="3365047" cy="695325"/>
          </a:xfrm>
          <a:prstGeom prst="rect">
            <a:avLst/>
          </a:prstGeom>
          <a:solidFill>
            <a:srgbClr val="111B07">
              <a:alpha val="87843"/>
            </a:srgbClr>
          </a:solidFill>
          <a:ln w="3175">
            <a:noFill/>
          </a:ln>
          <a:effectLst>
            <a:softEdge rad="0"/>
          </a:effectLst>
          <a:scene3d>
            <a:camera prst="orthographicFront">
              <a:rot lat="1200000" lon="1800000" rev="0"/>
            </a:camera>
            <a:lightRig rig="contrasting" dir="t"/>
          </a:scene3d>
          <a:sp3d extrusionH="4064000" prstMaterial="metal"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xmlns="" id="{57E80D4B-2D00-CC59-6A97-E38D828FE751}"/>
              </a:ext>
            </a:extLst>
          </p:cNvPr>
          <p:cNvGrpSpPr/>
          <p:nvPr/>
        </p:nvGrpSpPr>
        <p:grpSpPr>
          <a:xfrm>
            <a:off x="5210998" y="2676200"/>
            <a:ext cx="2959820" cy="1251672"/>
            <a:chOff x="4094544" y="2715491"/>
            <a:chExt cx="2959820" cy="1251672"/>
          </a:xfrm>
        </p:grpSpPr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xmlns="" id="{E88899CE-5324-967E-264B-07687BB12B74}"/>
                </a:ext>
              </a:extLst>
            </p:cNvPr>
            <p:cNvCxnSpPr>
              <a:cxnSpLocks/>
              <a:stCxn id="339" idx="3"/>
              <a:endCxn id="334" idx="0"/>
            </p:cNvCxnSpPr>
            <p:nvPr/>
          </p:nvCxnSpPr>
          <p:spPr>
            <a:xfrm flipH="1">
              <a:off x="5578835" y="2956122"/>
              <a:ext cx="81998" cy="1809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xmlns="" id="{E8E2D81B-174C-C499-EEE6-AD0034BF6987}"/>
                </a:ext>
              </a:extLst>
            </p:cNvPr>
            <p:cNvCxnSpPr>
              <a:cxnSpLocks/>
              <a:endCxn id="331" idx="5"/>
            </p:cNvCxnSpPr>
            <p:nvPr/>
          </p:nvCxnSpPr>
          <p:spPr>
            <a:xfrm flipH="1">
              <a:off x="4852952" y="3313517"/>
              <a:ext cx="574887" cy="2364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xmlns="" id="{5051785C-6C7A-2AE8-D5EA-B7741B473344}"/>
                </a:ext>
              </a:extLst>
            </p:cNvPr>
            <p:cNvCxnSpPr/>
            <p:nvPr/>
          </p:nvCxnSpPr>
          <p:spPr>
            <a:xfrm flipH="1" flipV="1">
              <a:off x="5191615" y="3137097"/>
              <a:ext cx="240631" cy="1118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xmlns="" id="{FA6BA0F9-BABB-807A-6625-45E6CA7F5358}"/>
                </a:ext>
              </a:extLst>
            </p:cNvPr>
            <p:cNvCxnSpPr>
              <a:cxnSpLocks/>
              <a:endCxn id="331" idx="0"/>
            </p:cNvCxnSpPr>
            <p:nvPr/>
          </p:nvCxnSpPr>
          <p:spPr>
            <a:xfrm flipH="1">
              <a:off x="4762715" y="3251614"/>
              <a:ext cx="145961" cy="2081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xmlns="" id="{4BBDAA5C-2B55-8CAA-9CD5-EAEA40AC4655}"/>
                </a:ext>
              </a:extLst>
            </p:cNvPr>
            <p:cNvCxnSpPr>
              <a:cxnSpLocks/>
              <a:stCxn id="331" idx="4"/>
              <a:endCxn id="333" idx="2"/>
            </p:cNvCxnSpPr>
            <p:nvPr/>
          </p:nvCxnSpPr>
          <p:spPr>
            <a:xfrm flipV="1">
              <a:off x="4792794" y="3609280"/>
              <a:ext cx="707087" cy="8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xmlns="" id="{63ABC7DF-E193-50D1-9D3A-39E2C272188B}"/>
                </a:ext>
              </a:extLst>
            </p:cNvPr>
            <p:cNvCxnSpPr>
              <a:cxnSpLocks/>
              <a:stCxn id="333" idx="0"/>
              <a:endCxn id="335" idx="1"/>
            </p:cNvCxnSpPr>
            <p:nvPr/>
          </p:nvCxnSpPr>
          <p:spPr>
            <a:xfrm flipV="1">
              <a:off x="5650275" y="3144124"/>
              <a:ext cx="507397" cy="2848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xmlns="" id="{288847D1-CCB4-7775-9993-1A93416D131E}"/>
                </a:ext>
              </a:extLst>
            </p:cNvPr>
            <p:cNvCxnSpPr>
              <a:cxnSpLocks/>
              <a:stCxn id="333" idx="5"/>
              <a:endCxn id="338" idx="2"/>
            </p:cNvCxnSpPr>
            <p:nvPr/>
          </p:nvCxnSpPr>
          <p:spPr>
            <a:xfrm flipV="1">
              <a:off x="5740512" y="3407100"/>
              <a:ext cx="909764" cy="142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xmlns="" id="{A539A236-FDA6-EE6C-7CF9-A2960A532055}"/>
                </a:ext>
              </a:extLst>
            </p:cNvPr>
            <p:cNvCxnSpPr>
              <a:cxnSpLocks/>
              <a:stCxn id="338" idx="1"/>
              <a:endCxn id="335" idx="5"/>
            </p:cNvCxnSpPr>
            <p:nvPr/>
          </p:nvCxnSpPr>
          <p:spPr>
            <a:xfrm flipH="1" flipV="1">
              <a:off x="6260459" y="3185290"/>
              <a:ext cx="553311" cy="106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xmlns="" id="{3D8387B4-7887-0999-2E14-6FD6201845DC}"/>
                </a:ext>
              </a:extLst>
            </p:cNvPr>
            <p:cNvCxnSpPr>
              <a:cxnSpLocks/>
              <a:endCxn id="337" idx="3"/>
            </p:cNvCxnSpPr>
            <p:nvPr/>
          </p:nvCxnSpPr>
          <p:spPr>
            <a:xfrm flipH="1" flipV="1">
              <a:off x="6708842" y="3120055"/>
              <a:ext cx="205878" cy="1886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xmlns="" id="{30297736-B33B-4102-C146-BB8EA81173D7}"/>
                </a:ext>
              </a:extLst>
            </p:cNvPr>
            <p:cNvCxnSpPr>
              <a:cxnSpLocks/>
              <a:stCxn id="337" idx="2"/>
              <a:endCxn id="335" idx="5"/>
            </p:cNvCxnSpPr>
            <p:nvPr/>
          </p:nvCxnSpPr>
          <p:spPr>
            <a:xfrm flipH="1">
              <a:off x="6260459" y="3058580"/>
              <a:ext cx="375080" cy="126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xmlns="" id="{C69B8A71-04B9-5CB7-9F85-E73EAC317ED2}"/>
                </a:ext>
              </a:extLst>
            </p:cNvPr>
            <p:cNvCxnSpPr>
              <a:cxnSpLocks/>
              <a:endCxn id="336" idx="5"/>
            </p:cNvCxnSpPr>
            <p:nvPr/>
          </p:nvCxnSpPr>
          <p:spPr>
            <a:xfrm flipH="1" flipV="1">
              <a:off x="6501090" y="2962052"/>
              <a:ext cx="134449" cy="894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xmlns="" id="{8039FCD3-A6C2-7037-498B-FFB2FA6BA7AC}"/>
                </a:ext>
              </a:extLst>
            </p:cNvPr>
            <p:cNvCxnSpPr>
              <a:cxnSpLocks/>
              <a:stCxn id="336" idx="2"/>
              <a:endCxn id="339" idx="5"/>
            </p:cNvCxnSpPr>
            <p:nvPr/>
          </p:nvCxnSpPr>
          <p:spPr>
            <a:xfrm flipH="1" flipV="1">
              <a:off x="5811227" y="2805728"/>
              <a:ext cx="449232" cy="1884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xmlns="" id="{CAE56481-F574-DF71-F200-B8D20EC6A2B4}"/>
                </a:ext>
              </a:extLst>
            </p:cNvPr>
            <p:cNvCxnSpPr>
              <a:cxnSpLocks/>
              <a:stCxn id="339" idx="4"/>
              <a:endCxn id="335" idx="2"/>
            </p:cNvCxnSpPr>
            <p:nvPr/>
          </p:nvCxnSpPr>
          <p:spPr>
            <a:xfrm>
              <a:off x="5751069" y="2865885"/>
              <a:ext cx="344931" cy="3605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xmlns="" id="{6A38813D-8341-C5D0-0350-A8965AEFE395}"/>
                </a:ext>
              </a:extLst>
            </p:cNvPr>
            <p:cNvCxnSpPr>
              <a:cxnSpLocks/>
              <a:stCxn id="334" idx="5"/>
              <a:endCxn id="335" idx="2"/>
            </p:cNvCxnSpPr>
            <p:nvPr/>
          </p:nvCxnSpPr>
          <p:spPr>
            <a:xfrm>
              <a:off x="5672877" y="3215918"/>
              <a:ext cx="423123" cy="104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立方体 330">
              <a:extLst>
                <a:ext uri="{FF2B5EF4-FFF2-40B4-BE49-F238E27FC236}">
                  <a16:creationId xmlns:a16="http://schemas.microsoft.com/office/drawing/2014/main" xmlns="" id="{CDEC1B68-CB1A-944E-494D-E70B9F26CB57}"/>
                </a:ext>
              </a:extLst>
            </p:cNvPr>
            <p:cNvSpPr/>
            <p:nvPr/>
          </p:nvSpPr>
          <p:spPr>
            <a:xfrm>
              <a:off x="4612321" y="3459759"/>
              <a:ext cx="240631" cy="240631"/>
            </a:xfrm>
            <a:prstGeom prst="cub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32" name="立方体 331">
              <a:extLst>
                <a:ext uri="{FF2B5EF4-FFF2-40B4-BE49-F238E27FC236}">
                  <a16:creationId xmlns:a16="http://schemas.microsoft.com/office/drawing/2014/main" xmlns="" id="{D19D63F5-D695-87C3-A34F-5121959F447F}"/>
                </a:ext>
              </a:extLst>
            </p:cNvPr>
            <p:cNvSpPr/>
            <p:nvPr/>
          </p:nvSpPr>
          <p:spPr>
            <a:xfrm>
              <a:off x="4837046" y="3051509"/>
              <a:ext cx="187589" cy="197407"/>
            </a:xfrm>
            <a:prstGeom prst="cube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33" name="立方体 332">
              <a:extLst>
                <a:ext uri="{FF2B5EF4-FFF2-40B4-BE49-F238E27FC236}">
                  <a16:creationId xmlns:a16="http://schemas.microsoft.com/office/drawing/2014/main" xmlns="" id="{2D3B39DA-F3A5-6DBE-E8EC-8453E4CDCB4B}"/>
                </a:ext>
              </a:extLst>
            </p:cNvPr>
            <p:cNvSpPr/>
            <p:nvPr/>
          </p:nvSpPr>
          <p:spPr>
            <a:xfrm>
              <a:off x="5499881" y="3429001"/>
              <a:ext cx="240631" cy="300400"/>
            </a:xfrm>
            <a:prstGeom prst="cub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34" name="立方体 333">
              <a:extLst>
                <a:ext uri="{FF2B5EF4-FFF2-40B4-BE49-F238E27FC236}">
                  <a16:creationId xmlns:a16="http://schemas.microsoft.com/office/drawing/2014/main" xmlns="" id="{1A87198B-598E-C80F-078B-0159E487DE8E}"/>
                </a:ext>
              </a:extLst>
            </p:cNvPr>
            <p:cNvSpPr/>
            <p:nvPr/>
          </p:nvSpPr>
          <p:spPr>
            <a:xfrm>
              <a:off x="5432246" y="3137097"/>
              <a:ext cx="240631" cy="210189"/>
            </a:xfrm>
            <a:prstGeom prst="cub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35" name="立方体 334">
              <a:extLst>
                <a:ext uri="{FF2B5EF4-FFF2-40B4-BE49-F238E27FC236}">
                  <a16:creationId xmlns:a16="http://schemas.microsoft.com/office/drawing/2014/main" xmlns="" id="{CD78D807-9432-23B2-8D27-A5354D8D1484}"/>
                </a:ext>
              </a:extLst>
            </p:cNvPr>
            <p:cNvSpPr/>
            <p:nvPr/>
          </p:nvSpPr>
          <p:spPr>
            <a:xfrm>
              <a:off x="6096000" y="3103009"/>
              <a:ext cx="164459" cy="205676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36" name="立方体 335">
              <a:extLst>
                <a:ext uri="{FF2B5EF4-FFF2-40B4-BE49-F238E27FC236}">
                  <a16:creationId xmlns:a16="http://schemas.microsoft.com/office/drawing/2014/main" xmlns="" id="{7A2BA88D-873A-9806-5978-8839A1DDB7EA}"/>
                </a:ext>
              </a:extLst>
            </p:cNvPr>
            <p:cNvSpPr/>
            <p:nvPr/>
          </p:nvSpPr>
          <p:spPr>
            <a:xfrm>
              <a:off x="6260459" y="2913875"/>
              <a:ext cx="240631" cy="128473"/>
            </a:xfrm>
            <a:prstGeom prst="cub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37" name="立方体 336">
              <a:extLst>
                <a:ext uri="{FF2B5EF4-FFF2-40B4-BE49-F238E27FC236}">
                  <a16:creationId xmlns:a16="http://schemas.microsoft.com/office/drawing/2014/main" xmlns="" id="{132B1DEC-C981-F49F-E76B-77928A0BEB80}"/>
                </a:ext>
              </a:extLst>
            </p:cNvPr>
            <p:cNvSpPr/>
            <p:nvPr/>
          </p:nvSpPr>
          <p:spPr>
            <a:xfrm>
              <a:off x="6635539" y="2956122"/>
              <a:ext cx="187589" cy="163933"/>
            </a:xfrm>
            <a:prstGeom prst="cube">
              <a:avLst/>
            </a:prstGeom>
            <a:solidFill>
              <a:schemeClr val="bg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38" name="立方体 337">
              <a:extLst>
                <a:ext uri="{FF2B5EF4-FFF2-40B4-BE49-F238E27FC236}">
                  <a16:creationId xmlns:a16="http://schemas.microsoft.com/office/drawing/2014/main" xmlns="" id="{45FFC3F4-0A5F-B025-D1FF-EBCE1E15E066}"/>
                </a:ext>
              </a:extLst>
            </p:cNvPr>
            <p:cNvSpPr/>
            <p:nvPr/>
          </p:nvSpPr>
          <p:spPr>
            <a:xfrm>
              <a:off x="6650276" y="3214349"/>
              <a:ext cx="404088" cy="308401"/>
            </a:xfrm>
            <a:prstGeom prst="cub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39" name="立方体 338">
              <a:extLst>
                <a:ext uri="{FF2B5EF4-FFF2-40B4-BE49-F238E27FC236}">
                  <a16:creationId xmlns:a16="http://schemas.microsoft.com/office/drawing/2014/main" xmlns="" id="{22236C7E-2E22-D051-F4C1-57E9D4CD724E}"/>
                </a:ext>
              </a:extLst>
            </p:cNvPr>
            <p:cNvSpPr/>
            <p:nvPr/>
          </p:nvSpPr>
          <p:spPr>
            <a:xfrm>
              <a:off x="5570596" y="2715491"/>
              <a:ext cx="240631" cy="240631"/>
            </a:xfrm>
            <a:prstGeom prst="cube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xmlns="" id="{4F91D9E2-9AD1-FF79-9492-66243CC030DB}"/>
                </a:ext>
              </a:extLst>
            </p:cNvPr>
            <p:cNvSpPr/>
            <p:nvPr/>
          </p:nvSpPr>
          <p:spPr>
            <a:xfrm>
              <a:off x="4094544" y="3497819"/>
              <a:ext cx="2382456" cy="469344"/>
            </a:xfrm>
            <a:prstGeom prst="rect">
              <a:avLst/>
            </a:prstGeom>
            <a:solidFill>
              <a:srgbClr val="002846">
                <a:alpha val="77000"/>
              </a:srgbClr>
            </a:solidFill>
            <a:ln w="3175">
              <a:noFill/>
            </a:ln>
            <a:effectLst>
              <a:softEdge rad="0"/>
            </a:effectLst>
            <a:scene3d>
              <a:camera prst="orthographicFront">
                <a:rot lat="1200000" lon="1800000" rev="0"/>
              </a:camera>
              <a:lightRig rig="contrasting" dir="t"/>
            </a:scene3d>
            <a:sp3d extrusionH="2794000" prstMaterial="metal"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341" name="矩形 340">
            <a:extLst>
              <a:ext uri="{FF2B5EF4-FFF2-40B4-BE49-F238E27FC236}">
                <a16:creationId xmlns:a16="http://schemas.microsoft.com/office/drawing/2014/main" xmlns="" id="{7A50C240-30D0-C1A0-181D-76E06F9A3D07}"/>
              </a:ext>
            </a:extLst>
          </p:cNvPr>
          <p:cNvSpPr/>
          <p:nvPr/>
        </p:nvSpPr>
        <p:spPr>
          <a:xfrm>
            <a:off x="5560983" y="3484282"/>
            <a:ext cx="2319928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智能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体协作网 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 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网关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路由</a:t>
            </a:r>
            <a:endParaRPr lang="zh-CN" altLang="en-US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xmlns="" id="{57AB34E8-4ADB-1A00-39F3-3189756AB4DF}"/>
              </a:ext>
            </a:extLst>
          </p:cNvPr>
          <p:cNvSpPr/>
          <p:nvPr/>
        </p:nvSpPr>
        <p:spPr>
          <a:xfrm>
            <a:off x="7225504" y="3017452"/>
            <a:ext cx="2471966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智能体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助手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具身智能</a:t>
            </a:r>
            <a:endParaRPr lang="en-US" altLang="zh-CN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智能厂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场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)|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类人智能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|…</a:t>
            </a:r>
            <a:endParaRPr lang="zh-CN" altLang="en-US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43" name="矩形 342">
            <a:extLst>
              <a:ext uri="{FF2B5EF4-FFF2-40B4-BE49-F238E27FC236}">
                <a16:creationId xmlns:a16="http://schemas.microsoft.com/office/drawing/2014/main" xmlns="" id="{73CA2669-5E51-1CBD-6F31-91A58F934BD4}"/>
              </a:ext>
            </a:extLst>
          </p:cNvPr>
          <p:cNvSpPr/>
          <p:nvPr/>
        </p:nvSpPr>
        <p:spPr>
          <a:xfrm>
            <a:off x="4764907" y="4216153"/>
            <a:ext cx="3570588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业务模型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科研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生产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管理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决策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/…</a:t>
            </a:r>
            <a:endParaRPr lang="en-US" altLang="zh-CN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专业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模型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油藏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井筒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管网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工程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/…</a:t>
            </a:r>
            <a:endParaRPr lang="en-US" altLang="zh-CN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基础</a:t>
            </a:r>
            <a:r>
              <a:rPr lang="en-US" altLang="zh-CN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行业模型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开源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闭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源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2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国产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引进</a:t>
            </a:r>
            <a:r>
              <a:rPr lang="en-US" altLang="zh-CN" sz="12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/…</a:t>
            </a:r>
            <a:endParaRPr lang="zh-CN" altLang="en-US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xmlns="" id="{FC0BA4E8-C12B-BD21-AC07-1F4F81248037}"/>
              </a:ext>
            </a:extLst>
          </p:cNvPr>
          <p:cNvSpPr/>
          <p:nvPr/>
        </p:nvSpPr>
        <p:spPr>
          <a:xfrm>
            <a:off x="7245271" y="3675602"/>
            <a:ext cx="3238646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自然语言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视觉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知识图谱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推理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扩散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创新</a:t>
            </a:r>
            <a: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1100" b="1" dirty="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对齐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机器学习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空间智能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</a:t>
            </a:r>
            <a:r>
              <a:rPr lang="zh-CN" altLang="en-US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大数据工具</a:t>
            </a:r>
            <a:r>
              <a:rPr lang="en-US" altLang="zh-CN" sz="11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|…</a:t>
            </a:r>
            <a:endParaRPr lang="zh-CN" altLang="en-US" sz="11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45" name="组合 344">
            <a:extLst>
              <a:ext uri="{FF2B5EF4-FFF2-40B4-BE49-F238E27FC236}">
                <a16:creationId xmlns:a16="http://schemas.microsoft.com/office/drawing/2014/main" xmlns="" id="{B9187BA0-EF4E-29A3-707E-B394832D9D66}"/>
              </a:ext>
            </a:extLst>
          </p:cNvPr>
          <p:cNvGrpSpPr/>
          <p:nvPr/>
        </p:nvGrpSpPr>
        <p:grpSpPr>
          <a:xfrm>
            <a:off x="5628193" y="2734303"/>
            <a:ext cx="3226356" cy="628929"/>
            <a:chOff x="4511739" y="2773594"/>
            <a:chExt cx="3226356" cy="628929"/>
          </a:xfrm>
        </p:grpSpPr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xmlns="" id="{E8C3F7DA-B325-90B0-ECAE-999A22EC98EE}"/>
                </a:ext>
              </a:extLst>
            </p:cNvPr>
            <p:cNvSpPr/>
            <p:nvPr/>
          </p:nvSpPr>
          <p:spPr>
            <a:xfrm>
              <a:off x="4871434" y="2899888"/>
              <a:ext cx="1386491" cy="469344"/>
            </a:xfrm>
            <a:prstGeom prst="rect">
              <a:avLst/>
            </a:prstGeom>
            <a:solidFill>
              <a:srgbClr val="0070C0">
                <a:alpha val="79000"/>
              </a:srgbClr>
            </a:solidFill>
            <a:ln w="3175">
              <a:noFill/>
            </a:ln>
            <a:effectLst>
              <a:softEdge rad="0"/>
            </a:effectLst>
            <a:scene3d>
              <a:camera prst="orthographicFront">
                <a:rot lat="1200000" lon="1800000" rev="0"/>
              </a:camera>
              <a:lightRig rig="contrasting" dir="t"/>
            </a:scene3d>
            <a:sp3d extrusionH="1524000" prstMaterial="metal">
              <a:contourClr>
                <a:schemeClr val="bg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xmlns="" id="{305F3D89-C573-1707-B5E1-2FC7E524659F}"/>
                </a:ext>
              </a:extLst>
            </p:cNvPr>
            <p:cNvSpPr/>
            <p:nvPr/>
          </p:nvSpPr>
          <p:spPr>
            <a:xfrm>
              <a:off x="4511739" y="2873134"/>
              <a:ext cx="2081465" cy="529389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1200000" lon="180000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全息智能生态</a:t>
              </a: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xmlns="" id="{EE89C240-1430-CD94-1B47-12471D35A598}"/>
                </a:ext>
              </a:extLst>
            </p:cNvPr>
            <p:cNvSpPr/>
            <p:nvPr/>
          </p:nvSpPr>
          <p:spPr>
            <a:xfrm>
              <a:off x="5353837" y="2773594"/>
              <a:ext cx="2384258" cy="529389"/>
            </a:xfrm>
            <a:prstGeom prst="rect">
              <a:avLst/>
            </a:prstGeom>
            <a:noFill/>
            <a:ln>
              <a:noFill/>
            </a:ln>
            <a:scene3d>
              <a:camera prst="orthographicFront">
                <a:rot lat="1782637" lon="18710045" rev="84681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spc="-150" dirty="0" smtClean="0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思</a:t>
              </a:r>
              <a:r>
                <a:rPr lang="zh-CN" altLang="en-US" sz="1200" b="1" spc="-150" dirty="0" smtClean="0">
                  <a:solidFill>
                    <a:srgbClr val="FFFF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维驱动用户界面</a:t>
              </a:r>
              <a:endParaRPr lang="en-US" altLang="zh-CN" sz="1100" b="1" spc="-150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/>
              <a:r>
                <a:rPr lang="zh-CN" altLang="en-US" sz="1100" b="1" spc="-15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虚拟员工</a:t>
              </a:r>
              <a:r>
                <a:rPr lang="en-US" altLang="zh-CN" sz="1100" b="1" spc="-15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|</a:t>
              </a:r>
              <a:r>
                <a:rPr lang="zh-CN" altLang="en-US" sz="1100" b="1" spc="-150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数字</a:t>
              </a:r>
              <a:r>
                <a:rPr lang="zh-CN" altLang="en-US" sz="1100" b="1" spc="-150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孪生体</a:t>
              </a:r>
            </a:p>
          </p:txBody>
        </p:sp>
      </p:grpSp>
      <p:sp>
        <p:nvSpPr>
          <p:cNvPr id="349" name="矩形 348">
            <a:extLst>
              <a:ext uri="{FF2B5EF4-FFF2-40B4-BE49-F238E27FC236}">
                <a16:creationId xmlns:a16="http://schemas.microsoft.com/office/drawing/2014/main" xmlns="" id="{093C6F70-9967-0663-6F2F-16B414769755}"/>
              </a:ext>
            </a:extLst>
          </p:cNvPr>
          <p:cNvSpPr/>
          <p:nvPr/>
        </p:nvSpPr>
        <p:spPr>
          <a:xfrm>
            <a:off x="5068543" y="2062892"/>
            <a:ext cx="2875791" cy="3269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监控中心</a:t>
            </a:r>
          </a:p>
        </p:txBody>
      </p:sp>
      <p:sp>
        <p:nvSpPr>
          <p:cNvPr id="350" name="任意多边形: 形状 55">
            <a:extLst>
              <a:ext uri="{FF2B5EF4-FFF2-40B4-BE49-F238E27FC236}">
                <a16:creationId xmlns:a16="http://schemas.microsoft.com/office/drawing/2014/main" xmlns="" id="{926C986B-4C76-F685-A591-9251DF019D1B}"/>
              </a:ext>
            </a:extLst>
          </p:cNvPr>
          <p:cNvSpPr/>
          <p:nvPr/>
        </p:nvSpPr>
        <p:spPr>
          <a:xfrm>
            <a:off x="6083321" y="2261305"/>
            <a:ext cx="1203331" cy="720792"/>
          </a:xfrm>
          <a:custGeom>
            <a:avLst/>
            <a:gdLst>
              <a:gd name="connsiteX0" fmla="*/ 4763 w 1866900"/>
              <a:gd name="connsiteY0" fmla="*/ 0 h 1266825"/>
              <a:gd name="connsiteX1" fmla="*/ 1866900 w 1866900"/>
              <a:gd name="connsiteY1" fmla="*/ 371475 h 1266825"/>
              <a:gd name="connsiteX2" fmla="*/ 1866900 w 1866900"/>
              <a:gd name="connsiteY2" fmla="*/ 1266825 h 1266825"/>
              <a:gd name="connsiteX3" fmla="*/ 0 w 1866900"/>
              <a:gd name="connsiteY3" fmla="*/ 900112 h 1266825"/>
              <a:gd name="connsiteX4" fmla="*/ 9525 w 1866900"/>
              <a:gd name="connsiteY4" fmla="*/ 188119 h 126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6900" h="1266825">
                <a:moveTo>
                  <a:pt x="4763" y="0"/>
                </a:moveTo>
                <a:lnTo>
                  <a:pt x="1866900" y="371475"/>
                </a:lnTo>
                <a:lnTo>
                  <a:pt x="1866900" y="1266825"/>
                </a:lnTo>
                <a:lnTo>
                  <a:pt x="0" y="900112"/>
                </a:lnTo>
                <a:lnTo>
                  <a:pt x="9525" y="188119"/>
                </a:lnTo>
              </a:path>
            </a:pathLst>
          </a:custGeom>
          <a:solidFill>
            <a:srgbClr val="FF0000">
              <a:alpha val="35000"/>
            </a:srgbClr>
          </a:solidFill>
          <a:ln>
            <a:noFill/>
          </a:ln>
          <a:scene3d>
            <a:camera prst="orthographicFront">
              <a:rot lat="0" lon="0" rev="2154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u="sng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xmlns="" id="{9211DB7F-6912-F6FB-3944-DB3292084BB7}"/>
              </a:ext>
            </a:extLst>
          </p:cNvPr>
          <p:cNvSpPr/>
          <p:nvPr/>
        </p:nvSpPr>
        <p:spPr>
          <a:xfrm>
            <a:off x="6037655" y="2421730"/>
            <a:ext cx="1196272" cy="3269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指挥中心</a:t>
            </a: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xmlns="" id="{FAEC74F5-0668-FCC8-5896-AD5077B6DFD2}"/>
              </a:ext>
            </a:extLst>
          </p:cNvPr>
          <p:cNvSpPr/>
          <p:nvPr/>
        </p:nvSpPr>
        <p:spPr>
          <a:xfrm>
            <a:off x="6825971" y="1971294"/>
            <a:ext cx="1196272" cy="3269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研究中心</a:t>
            </a:r>
          </a:p>
        </p:txBody>
      </p:sp>
      <p:sp>
        <p:nvSpPr>
          <p:cNvPr id="353" name="任意多边形: 形状 61">
            <a:extLst>
              <a:ext uri="{FF2B5EF4-FFF2-40B4-BE49-F238E27FC236}">
                <a16:creationId xmlns:a16="http://schemas.microsoft.com/office/drawing/2014/main" xmlns="" id="{0081C141-70C6-0E6D-A585-1CBC16BBA2B1}"/>
              </a:ext>
            </a:extLst>
          </p:cNvPr>
          <p:cNvSpPr/>
          <p:nvPr/>
        </p:nvSpPr>
        <p:spPr>
          <a:xfrm>
            <a:off x="7283758" y="2015687"/>
            <a:ext cx="764246" cy="983551"/>
          </a:xfrm>
          <a:custGeom>
            <a:avLst/>
            <a:gdLst>
              <a:gd name="connsiteX0" fmla="*/ 1832 w 1309138"/>
              <a:gd name="connsiteY0" fmla="*/ 778669 h 1664494"/>
              <a:gd name="connsiteX1" fmla="*/ 1309138 w 1309138"/>
              <a:gd name="connsiteY1" fmla="*/ 0 h 1664494"/>
              <a:gd name="connsiteX2" fmla="*/ 1309138 w 1309138"/>
              <a:gd name="connsiteY2" fmla="*/ 888206 h 1664494"/>
              <a:gd name="connsiteX3" fmla="*/ 1832 w 1309138"/>
              <a:gd name="connsiteY3" fmla="*/ 1664494 h 1664494"/>
              <a:gd name="connsiteX4" fmla="*/ 1832 w 1309138"/>
              <a:gd name="connsiteY4" fmla="*/ 778669 h 166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138" h="1664494">
                <a:moveTo>
                  <a:pt x="1832" y="778669"/>
                </a:moveTo>
                <a:lnTo>
                  <a:pt x="1309138" y="0"/>
                </a:lnTo>
                <a:lnTo>
                  <a:pt x="1309138" y="888206"/>
                </a:lnTo>
                <a:lnTo>
                  <a:pt x="1832" y="1664494"/>
                </a:lnTo>
                <a:cubicBezTo>
                  <a:pt x="245" y="1371600"/>
                  <a:pt x="-1343" y="1078706"/>
                  <a:pt x="1832" y="778669"/>
                </a:cubicBezTo>
                <a:close/>
              </a:path>
            </a:pathLst>
          </a:custGeom>
          <a:solidFill>
            <a:srgbClr val="FFC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xmlns="" id="{6669110B-9167-A93B-F29D-1561C91505F0}"/>
              </a:ext>
            </a:extLst>
          </p:cNvPr>
          <p:cNvSpPr/>
          <p:nvPr/>
        </p:nvSpPr>
        <p:spPr>
          <a:xfrm>
            <a:off x="6192975" y="2331422"/>
            <a:ext cx="2875791" cy="3269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u="sng" dirty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决策中心</a:t>
            </a:r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xmlns="" id="{68ED0A73-CB40-4471-3DFA-A6D03C671577}"/>
              </a:ext>
            </a:extLst>
          </p:cNvPr>
          <p:cNvSpPr/>
          <p:nvPr/>
        </p:nvSpPr>
        <p:spPr>
          <a:xfrm>
            <a:off x="3332333" y="4892422"/>
            <a:ext cx="525581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200" b="1" dirty="0" smtClean="0"/>
              <a:t>专业</a:t>
            </a:r>
            <a:r>
              <a:rPr lang="zh-CN" altLang="zh-CN" sz="1200" b="1" dirty="0"/>
              <a:t>软件</a:t>
            </a:r>
            <a:r>
              <a:rPr lang="en-US" altLang="zh-CN" sz="1200" b="1" dirty="0"/>
              <a:t>/MIS/ERP/MES/OA/… | App/</a:t>
            </a:r>
            <a:r>
              <a:rPr lang="zh-CN" altLang="zh-CN" sz="1200" b="1" dirty="0"/>
              <a:t>中间件</a:t>
            </a:r>
            <a:r>
              <a:rPr lang="en-US" altLang="zh-CN" sz="1200" b="1" dirty="0" smtClean="0"/>
              <a:t>/… |</a:t>
            </a:r>
            <a:r>
              <a:rPr lang="zh-CN" altLang="en-US" sz="1200" b="1" dirty="0" smtClean="0"/>
              <a:t>其他</a:t>
            </a:r>
            <a:endParaRPr lang="zh-CN" altLang="zh-CN" sz="1200" dirty="0"/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xmlns="" id="{3339F048-BCD6-70B3-E2E2-E447B63CC664}"/>
              </a:ext>
            </a:extLst>
          </p:cNvPr>
          <p:cNvSpPr/>
          <p:nvPr/>
        </p:nvSpPr>
        <p:spPr>
          <a:xfrm>
            <a:off x="7401143" y="4331684"/>
            <a:ext cx="3812218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200" b="1" dirty="0"/>
              <a:t>湖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港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仓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库 </a:t>
            </a:r>
            <a:r>
              <a:rPr lang="en-US" altLang="zh-CN" sz="1200" b="1" dirty="0"/>
              <a:t>| </a:t>
            </a:r>
            <a:r>
              <a:rPr lang="zh-CN" altLang="zh-CN" sz="1200" b="1" dirty="0"/>
              <a:t>向量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全文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关系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非结构化 </a:t>
            </a:r>
            <a:r>
              <a:rPr lang="en-US" altLang="zh-CN" sz="1200" b="1" dirty="0"/>
              <a:t>| </a:t>
            </a:r>
            <a:r>
              <a:rPr lang="zh-CN" altLang="zh-CN" sz="1200" b="1" dirty="0"/>
              <a:t>私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公</a:t>
            </a:r>
            <a:endParaRPr lang="zh-CN" altLang="zh-CN" sz="1200" dirty="0">
              <a:effectLst/>
            </a:endParaRPr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xmlns="" id="{06A5E8CE-1E17-6A3D-ECA0-9FACCDF0BFA7}"/>
              </a:ext>
            </a:extLst>
          </p:cNvPr>
          <p:cNvSpPr/>
          <p:nvPr/>
        </p:nvSpPr>
        <p:spPr>
          <a:xfrm>
            <a:off x="2668924" y="5654096"/>
            <a:ext cx="6026801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200" b="1" dirty="0"/>
              <a:t>云端</a:t>
            </a:r>
            <a:r>
              <a:rPr lang="en-US" altLang="zh-CN" sz="1200" b="1" dirty="0"/>
              <a:t>: </a:t>
            </a:r>
            <a:r>
              <a:rPr lang="zh-CN" altLang="zh-CN" sz="1200" b="1" dirty="0"/>
              <a:t>算力</a:t>
            </a:r>
            <a:r>
              <a:rPr lang="zh-CN" altLang="zh-CN" sz="1200" b="1" dirty="0" smtClean="0"/>
              <a:t>中心</a:t>
            </a:r>
            <a:r>
              <a:rPr lang="en-US" altLang="zh-CN" sz="1200" b="1" dirty="0" smtClean="0"/>
              <a:t>(</a:t>
            </a:r>
            <a:r>
              <a:rPr lang="zh-CN" altLang="en-US" sz="1200" b="1" dirty="0" smtClean="0"/>
              <a:t>通算</a:t>
            </a:r>
            <a:r>
              <a:rPr lang="en-US" altLang="zh-CN" sz="1200" b="1" dirty="0"/>
              <a:t>-</a:t>
            </a:r>
            <a:r>
              <a:rPr lang="zh-CN" altLang="en-US" sz="1200" b="1" dirty="0" smtClean="0"/>
              <a:t>超算</a:t>
            </a:r>
            <a:r>
              <a:rPr lang="en-US" altLang="zh-CN" sz="1200" b="1" dirty="0"/>
              <a:t>-</a:t>
            </a:r>
            <a:r>
              <a:rPr lang="zh-CN" altLang="en-US" sz="1200" b="1" dirty="0" smtClean="0"/>
              <a:t>智算</a:t>
            </a:r>
            <a:r>
              <a:rPr lang="en-US" altLang="zh-CN" sz="1200" b="1" dirty="0" smtClean="0"/>
              <a:t>)/</a:t>
            </a:r>
            <a:r>
              <a:rPr lang="zh-CN" altLang="zh-CN" sz="1200" b="1" dirty="0"/>
              <a:t>算法中心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数据中心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软件中心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运维中心 </a:t>
            </a:r>
            <a:r>
              <a:rPr lang="en-US" altLang="zh-CN" sz="1200" b="1" dirty="0"/>
              <a:t>| </a:t>
            </a:r>
            <a:r>
              <a:rPr lang="zh-CN" altLang="zh-CN" sz="1200" b="1" dirty="0"/>
              <a:t>边缘</a:t>
            </a:r>
            <a:r>
              <a:rPr lang="zh-CN" altLang="zh-CN" sz="1200" b="1" dirty="0" smtClean="0"/>
              <a:t>计算</a:t>
            </a:r>
            <a:endParaRPr lang="zh-CN" altLang="zh-CN" sz="1200" dirty="0"/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xmlns="" id="{A0375A7B-BCF2-DF15-34B6-5737F36C11E1}"/>
              </a:ext>
            </a:extLst>
          </p:cNvPr>
          <p:cNvSpPr/>
          <p:nvPr/>
        </p:nvSpPr>
        <p:spPr>
          <a:xfrm>
            <a:off x="7397212" y="5010899"/>
            <a:ext cx="4999128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96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sz="1200" b="1" dirty="0"/>
              <a:t>震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钻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录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测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压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试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产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管</a:t>
            </a:r>
            <a:r>
              <a:rPr lang="en-US" altLang="zh-CN" sz="1200" b="1" dirty="0"/>
              <a:t>/QHSE/</a:t>
            </a:r>
            <a:r>
              <a:rPr lang="zh-CN" altLang="zh-CN" sz="1200" b="1" dirty="0"/>
              <a:t>研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营</a:t>
            </a:r>
            <a:r>
              <a:rPr lang="en-US" altLang="zh-CN" sz="1200" b="1" dirty="0"/>
              <a:t>…</a:t>
            </a:r>
            <a:r>
              <a:rPr lang="zh-CN" altLang="zh-CN" sz="1200" b="1" dirty="0"/>
              <a:t> </a:t>
            </a:r>
            <a:r>
              <a:rPr lang="en-US" altLang="zh-CN" sz="1200" b="1" dirty="0"/>
              <a:t>| </a:t>
            </a:r>
            <a:r>
              <a:rPr lang="zh-CN" altLang="zh-CN" sz="1200" b="1" dirty="0"/>
              <a:t>井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站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库</a:t>
            </a:r>
            <a:r>
              <a:rPr lang="en-US" altLang="zh-CN" sz="1200" b="1" dirty="0"/>
              <a:t>/…</a:t>
            </a:r>
            <a:r>
              <a:rPr lang="zh-CN" altLang="zh-CN" sz="1200" b="1" dirty="0"/>
              <a:t> </a:t>
            </a:r>
            <a:r>
              <a:rPr lang="en-US" altLang="zh-CN" sz="1200" b="1" dirty="0"/>
              <a:t>|</a:t>
            </a:r>
            <a:r>
              <a:rPr lang="zh-CN" altLang="zh-CN" sz="1200" b="1" dirty="0"/>
              <a:t> 动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静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实时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时序</a:t>
            </a:r>
            <a:endParaRPr lang="zh-CN" altLang="zh-CN" sz="1200" dirty="0"/>
          </a:p>
          <a:p>
            <a:r>
              <a:rPr lang="zh-CN" altLang="zh-CN" sz="1200" b="1" dirty="0"/>
              <a:t>智能仪表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设备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音视频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无人机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雷达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机器人</a:t>
            </a:r>
            <a:r>
              <a:rPr lang="en-US" altLang="zh-CN" sz="1200" b="1" dirty="0"/>
              <a:t>/… | </a:t>
            </a:r>
            <a:r>
              <a:rPr lang="zh-CN" altLang="zh-CN" sz="1200" b="1" dirty="0"/>
              <a:t>网：物联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生产</a:t>
            </a:r>
            <a:r>
              <a:rPr lang="en-US" altLang="zh-CN" sz="1200" b="1" dirty="0"/>
              <a:t>/</a:t>
            </a:r>
            <a:r>
              <a:rPr lang="zh-CN" altLang="zh-CN" sz="1200" b="1" dirty="0"/>
              <a:t>办公</a:t>
            </a:r>
            <a:endParaRPr lang="zh-CN" altLang="zh-CN" sz="1200" dirty="0"/>
          </a:p>
          <a:p>
            <a:endParaRPr lang="zh-CN" altLang="en-US" sz="1200" b="1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359" name="直接箭头连接符 358">
            <a:extLst>
              <a:ext uri="{FF2B5EF4-FFF2-40B4-BE49-F238E27FC236}">
                <a16:creationId xmlns:a16="http://schemas.microsoft.com/office/drawing/2014/main" xmlns="" id="{04C81A73-5BB0-1EA9-174E-7B5FF2877F81}"/>
              </a:ext>
            </a:extLst>
          </p:cNvPr>
          <p:cNvCxnSpPr/>
          <p:nvPr/>
        </p:nvCxnSpPr>
        <p:spPr>
          <a:xfrm flipV="1">
            <a:off x="630315" y="204797"/>
            <a:ext cx="0" cy="6205491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文本框 359">
            <a:extLst>
              <a:ext uri="{FF2B5EF4-FFF2-40B4-BE49-F238E27FC236}">
                <a16:creationId xmlns:a16="http://schemas.microsoft.com/office/drawing/2014/main" xmlns="" id="{70A37837-BB83-FE13-BABA-5C4C60428835}"/>
              </a:ext>
            </a:extLst>
          </p:cNvPr>
          <p:cNvSpPr txBox="1"/>
          <p:nvPr/>
        </p:nvSpPr>
        <p:spPr>
          <a:xfrm>
            <a:off x="887484" y="53328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基础层</a:t>
            </a:r>
          </a:p>
        </p:txBody>
      </p:sp>
      <p:sp>
        <p:nvSpPr>
          <p:cNvPr id="361" name="文本框 360">
            <a:extLst>
              <a:ext uri="{FF2B5EF4-FFF2-40B4-BE49-F238E27FC236}">
                <a16:creationId xmlns:a16="http://schemas.microsoft.com/office/drawing/2014/main" xmlns="" id="{EB22061F-BC3C-907E-9197-CC584676E96F}"/>
              </a:ext>
            </a:extLst>
          </p:cNvPr>
          <p:cNvSpPr txBox="1"/>
          <p:nvPr/>
        </p:nvSpPr>
        <p:spPr>
          <a:xfrm>
            <a:off x="887484" y="45417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访问</a:t>
            </a:r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层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2" name="文本框 361">
            <a:extLst>
              <a:ext uri="{FF2B5EF4-FFF2-40B4-BE49-F238E27FC236}">
                <a16:creationId xmlns:a16="http://schemas.microsoft.com/office/drawing/2014/main" xmlns="" id="{656A037D-3055-9DDF-AB84-C233B979A198}"/>
              </a:ext>
            </a:extLst>
          </p:cNvPr>
          <p:cNvSpPr txBox="1"/>
          <p:nvPr/>
        </p:nvSpPr>
        <p:spPr>
          <a:xfrm>
            <a:off x="887484" y="37507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模型层</a:t>
            </a:r>
          </a:p>
        </p:txBody>
      </p:sp>
      <p:sp>
        <p:nvSpPr>
          <p:cNvPr id="363" name="文本框 362">
            <a:extLst>
              <a:ext uri="{FF2B5EF4-FFF2-40B4-BE49-F238E27FC236}">
                <a16:creationId xmlns:a16="http://schemas.microsoft.com/office/drawing/2014/main" xmlns="" id="{2B24DCAC-8F54-4646-D25D-814CD4D0E53A}"/>
              </a:ext>
            </a:extLst>
          </p:cNvPr>
          <p:cNvSpPr txBox="1"/>
          <p:nvPr/>
        </p:nvSpPr>
        <p:spPr>
          <a:xfrm>
            <a:off x="887484" y="29596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代理层</a:t>
            </a:r>
          </a:p>
        </p:txBody>
      </p:sp>
      <p:sp>
        <p:nvSpPr>
          <p:cNvPr id="364" name="文本框 363">
            <a:extLst>
              <a:ext uri="{FF2B5EF4-FFF2-40B4-BE49-F238E27FC236}">
                <a16:creationId xmlns:a16="http://schemas.microsoft.com/office/drawing/2014/main" xmlns="" id="{FC3E0772-5284-2095-D0F1-C9FE321D673D}"/>
              </a:ext>
            </a:extLst>
          </p:cNvPr>
          <p:cNvSpPr txBox="1"/>
          <p:nvPr/>
        </p:nvSpPr>
        <p:spPr>
          <a:xfrm>
            <a:off x="887484" y="21686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全息层</a:t>
            </a:r>
          </a:p>
        </p:txBody>
      </p:sp>
      <p:cxnSp>
        <p:nvCxnSpPr>
          <p:cNvPr id="365" name="连接符: 肘形 20">
            <a:extLst>
              <a:ext uri="{FF2B5EF4-FFF2-40B4-BE49-F238E27FC236}">
                <a16:creationId xmlns:a16="http://schemas.microsoft.com/office/drawing/2014/main" xmlns="" id="{EF620112-E1C7-FAE6-1BBA-3086F45D19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1110" y="5185819"/>
            <a:ext cx="995801" cy="358278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连接符: 肘形 24">
            <a:extLst>
              <a:ext uri="{FF2B5EF4-FFF2-40B4-BE49-F238E27FC236}">
                <a16:creationId xmlns:a16="http://schemas.microsoft.com/office/drawing/2014/main" xmlns="" id="{BFD8DA6A-EE98-EC49-7089-C80339410D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1109" y="4674724"/>
            <a:ext cx="2151777" cy="62422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连接符: 肘形 31">
            <a:extLst>
              <a:ext uri="{FF2B5EF4-FFF2-40B4-BE49-F238E27FC236}">
                <a16:creationId xmlns:a16="http://schemas.microsoft.com/office/drawing/2014/main" xmlns="" id="{155DCD8F-86D6-7285-63DD-7128034610B6}"/>
              </a:ext>
            </a:extLst>
          </p:cNvPr>
          <p:cNvCxnSpPr>
            <a:cxnSpLocks/>
          </p:cNvCxnSpPr>
          <p:nvPr/>
        </p:nvCxnSpPr>
        <p:spPr>
          <a:xfrm rot="10800000">
            <a:off x="1891110" y="3157462"/>
            <a:ext cx="3560473" cy="232248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连接符: 肘形 39">
            <a:extLst>
              <a:ext uri="{FF2B5EF4-FFF2-40B4-BE49-F238E27FC236}">
                <a16:creationId xmlns:a16="http://schemas.microsoft.com/office/drawing/2014/main" xmlns="" id="{61023DA7-5B77-CC73-939E-64A10439A4BA}"/>
              </a:ext>
            </a:extLst>
          </p:cNvPr>
          <p:cNvCxnSpPr>
            <a:cxnSpLocks/>
          </p:cNvCxnSpPr>
          <p:nvPr/>
        </p:nvCxnSpPr>
        <p:spPr>
          <a:xfrm rot="10800000">
            <a:off x="1891108" y="2362930"/>
            <a:ext cx="4303554" cy="538433"/>
          </a:xfrm>
          <a:prstGeom prst="bentConnector3">
            <a:avLst>
              <a:gd name="adj1" fmla="val 53301"/>
            </a:avLst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文本框 368">
            <a:extLst>
              <a:ext uri="{FF2B5EF4-FFF2-40B4-BE49-F238E27FC236}">
                <a16:creationId xmlns:a16="http://schemas.microsoft.com/office/drawing/2014/main" xmlns="" id="{64F84D5B-922E-8382-091D-3D331143623A}"/>
              </a:ext>
            </a:extLst>
          </p:cNvPr>
          <p:cNvSpPr txBox="1"/>
          <p:nvPr/>
        </p:nvSpPr>
        <p:spPr>
          <a:xfrm>
            <a:off x="887484" y="13775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协作层</a:t>
            </a:r>
          </a:p>
        </p:txBody>
      </p:sp>
      <p:cxnSp>
        <p:nvCxnSpPr>
          <p:cNvPr id="370" name="连接符: 肘形 93">
            <a:extLst>
              <a:ext uri="{FF2B5EF4-FFF2-40B4-BE49-F238E27FC236}">
                <a16:creationId xmlns:a16="http://schemas.microsoft.com/office/drawing/2014/main" xmlns="" id="{4B788741-45DC-A2C7-1DF6-A2DA3C6ABE4A}"/>
              </a:ext>
            </a:extLst>
          </p:cNvPr>
          <p:cNvCxnSpPr>
            <a:cxnSpLocks/>
          </p:cNvCxnSpPr>
          <p:nvPr/>
        </p:nvCxnSpPr>
        <p:spPr>
          <a:xfrm rot="10800000">
            <a:off x="1891106" y="1570253"/>
            <a:ext cx="4306591" cy="819045"/>
          </a:xfrm>
          <a:prstGeom prst="bentConnector3">
            <a:avLst>
              <a:gd name="adj1" fmla="val 48959"/>
            </a:avLst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文本框 370">
            <a:extLst>
              <a:ext uri="{FF2B5EF4-FFF2-40B4-BE49-F238E27FC236}">
                <a16:creationId xmlns:a16="http://schemas.microsoft.com/office/drawing/2014/main" xmlns="" id="{A1216E16-0684-3A61-9FAB-C40A8B05E1C9}"/>
              </a:ext>
            </a:extLst>
          </p:cNvPr>
          <p:cNvSpPr txBox="1"/>
          <p:nvPr/>
        </p:nvSpPr>
        <p:spPr>
          <a:xfrm>
            <a:off x="887484" y="5865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使命层</a:t>
            </a:r>
          </a:p>
        </p:txBody>
      </p:sp>
      <p:grpSp>
        <p:nvGrpSpPr>
          <p:cNvPr id="372" name="组合 371">
            <a:extLst>
              <a:ext uri="{FF2B5EF4-FFF2-40B4-BE49-F238E27FC236}">
                <a16:creationId xmlns:a16="http://schemas.microsoft.com/office/drawing/2014/main" xmlns="" id="{5ADD23F6-B0C4-5121-F4E7-9D1CE1C867AB}"/>
              </a:ext>
            </a:extLst>
          </p:cNvPr>
          <p:cNvGrpSpPr/>
          <p:nvPr/>
        </p:nvGrpSpPr>
        <p:grpSpPr>
          <a:xfrm>
            <a:off x="6015082" y="519375"/>
            <a:ext cx="2081465" cy="1508077"/>
            <a:chOff x="6018571" y="1494430"/>
            <a:chExt cx="2081465" cy="1508077"/>
          </a:xfrm>
        </p:grpSpPr>
        <p:sp>
          <p:nvSpPr>
            <p:cNvPr id="373" name="任意多边形: 形状 80">
              <a:extLst>
                <a:ext uri="{FF2B5EF4-FFF2-40B4-BE49-F238E27FC236}">
                  <a16:creationId xmlns:a16="http://schemas.microsoft.com/office/drawing/2014/main" xmlns="" id="{7984DB3A-9DA5-3194-0060-202B7C39734B}"/>
                </a:ext>
              </a:extLst>
            </p:cNvPr>
            <p:cNvSpPr/>
            <p:nvPr/>
          </p:nvSpPr>
          <p:spPr>
            <a:xfrm>
              <a:off x="6083490" y="1497842"/>
              <a:ext cx="982638" cy="1259006"/>
            </a:xfrm>
            <a:custGeom>
              <a:avLst/>
              <a:gdLst>
                <a:gd name="connsiteX0" fmla="*/ 982638 w 982638"/>
                <a:gd name="connsiteY0" fmla="*/ 0 h 1259006"/>
                <a:gd name="connsiteX1" fmla="*/ 764274 w 982638"/>
                <a:gd name="connsiteY1" fmla="*/ 805218 h 1259006"/>
                <a:gd name="connsiteX2" fmla="*/ 0 w 982638"/>
                <a:gd name="connsiteY2" fmla="*/ 1259006 h 1259006"/>
                <a:gd name="connsiteX3" fmla="*/ 822277 w 982638"/>
                <a:gd name="connsiteY3" fmla="*/ 211540 h 125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638" h="1259006">
                  <a:moveTo>
                    <a:pt x="982638" y="0"/>
                  </a:moveTo>
                  <a:lnTo>
                    <a:pt x="764274" y="805218"/>
                  </a:lnTo>
                  <a:lnTo>
                    <a:pt x="0" y="1259006"/>
                  </a:lnTo>
                  <a:lnTo>
                    <a:pt x="822277" y="211540"/>
                  </a:lnTo>
                </a:path>
              </a:pathLst>
            </a:custGeom>
            <a:solidFill>
              <a:srgbClr val="FF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374" name="任意多边形: 形状 81">
              <a:extLst>
                <a:ext uri="{FF2B5EF4-FFF2-40B4-BE49-F238E27FC236}">
                  <a16:creationId xmlns:a16="http://schemas.microsoft.com/office/drawing/2014/main" xmlns="" id="{7FC006FC-5853-0F4B-C787-FFD3D173BC30}"/>
                </a:ext>
              </a:extLst>
            </p:cNvPr>
            <p:cNvSpPr/>
            <p:nvPr/>
          </p:nvSpPr>
          <p:spPr>
            <a:xfrm>
              <a:off x="6844352" y="1504666"/>
              <a:ext cx="1204415" cy="1040641"/>
            </a:xfrm>
            <a:custGeom>
              <a:avLst/>
              <a:gdLst>
                <a:gd name="connsiteX0" fmla="*/ 218364 w 1204415"/>
                <a:gd name="connsiteY0" fmla="*/ 0 h 1040641"/>
                <a:gd name="connsiteX1" fmla="*/ 1204415 w 1204415"/>
                <a:gd name="connsiteY1" fmla="*/ 1040641 h 1040641"/>
                <a:gd name="connsiteX2" fmla="*/ 0 w 1204415"/>
                <a:gd name="connsiteY2" fmla="*/ 798394 h 1040641"/>
                <a:gd name="connsiteX3" fmla="*/ 218364 w 1204415"/>
                <a:gd name="connsiteY3" fmla="*/ 0 h 1040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4415" h="1040641">
                  <a:moveTo>
                    <a:pt x="218364" y="0"/>
                  </a:moveTo>
                  <a:lnTo>
                    <a:pt x="1204415" y="1040641"/>
                  </a:lnTo>
                  <a:lnTo>
                    <a:pt x="0" y="798394"/>
                  </a:lnTo>
                  <a:lnTo>
                    <a:pt x="218364" y="0"/>
                  </a:lnTo>
                  <a:close/>
                </a:path>
              </a:pathLst>
            </a:custGeom>
            <a:solidFill>
              <a:srgbClr val="FF0000">
                <a:alpha val="27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375" name="任意多边形: 形状 82">
              <a:extLst>
                <a:ext uri="{FF2B5EF4-FFF2-40B4-BE49-F238E27FC236}">
                  <a16:creationId xmlns:a16="http://schemas.microsoft.com/office/drawing/2014/main" xmlns="" id="{9D3FAE20-0E49-2C32-C498-6A81D3B58E48}"/>
                </a:ext>
              </a:extLst>
            </p:cNvPr>
            <p:cNvSpPr/>
            <p:nvPr/>
          </p:nvSpPr>
          <p:spPr>
            <a:xfrm>
              <a:off x="6083490" y="2303060"/>
              <a:ext cx="1961865" cy="692624"/>
            </a:xfrm>
            <a:custGeom>
              <a:avLst/>
              <a:gdLst>
                <a:gd name="connsiteX0" fmla="*/ 757450 w 1961865"/>
                <a:gd name="connsiteY0" fmla="*/ 0 h 692624"/>
                <a:gd name="connsiteX1" fmla="*/ 1961865 w 1961865"/>
                <a:gd name="connsiteY1" fmla="*/ 232012 h 692624"/>
                <a:gd name="connsiteX2" fmla="*/ 1201003 w 1961865"/>
                <a:gd name="connsiteY2" fmla="*/ 692624 h 692624"/>
                <a:gd name="connsiteX3" fmla="*/ 0 w 1961865"/>
                <a:gd name="connsiteY3" fmla="*/ 453788 h 692624"/>
                <a:gd name="connsiteX4" fmla="*/ 757450 w 1961865"/>
                <a:gd name="connsiteY4" fmla="*/ 0 h 692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1865" h="692624">
                  <a:moveTo>
                    <a:pt x="757450" y="0"/>
                  </a:moveTo>
                  <a:lnTo>
                    <a:pt x="1961865" y="232012"/>
                  </a:lnTo>
                  <a:lnTo>
                    <a:pt x="1201003" y="692624"/>
                  </a:lnTo>
                  <a:lnTo>
                    <a:pt x="0" y="453788"/>
                  </a:lnTo>
                  <a:lnTo>
                    <a:pt x="757450" y="0"/>
                  </a:lnTo>
                  <a:close/>
                </a:path>
              </a:pathLst>
            </a:custGeom>
            <a:solidFill>
              <a:srgbClr val="FF000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xmlns="" id="{A56C7DF0-352B-572D-66EB-EDFC402E36DD}"/>
                </a:ext>
              </a:extLst>
            </p:cNvPr>
            <p:cNvSpPr/>
            <p:nvPr/>
          </p:nvSpPr>
          <p:spPr>
            <a:xfrm>
              <a:off x="6018571" y="2320736"/>
              <a:ext cx="2081465" cy="529389"/>
            </a:xfrm>
            <a:prstGeom prst="rect">
              <a:avLst/>
            </a:prstGeom>
            <a:noFill/>
            <a:ln>
              <a:noFill/>
            </a:ln>
            <a:scene3d>
              <a:camera prst="isometricOffAxis2Top">
                <a:rot lat="18075715" lon="3207254" rev="1800000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rgbClr val="FFFF00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企业</a:t>
              </a:r>
              <a:endParaRPr lang="en-US" altLang="zh-CN" sz="2800" dirty="0">
                <a:solidFill>
                  <a:srgbClr val="FFFF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endParaRPr>
            </a:p>
            <a:p>
              <a:pPr algn="ctr"/>
              <a:r>
                <a:rPr lang="zh-CN" altLang="en-US" sz="2800" dirty="0">
                  <a:solidFill>
                    <a:srgbClr val="FFFF00"/>
                  </a:solidFill>
                  <a:latin typeface="方正大黑简体" panose="03000509000000000000" pitchFamily="65" charset="-122"/>
                  <a:ea typeface="方正大黑简体" panose="03000509000000000000" pitchFamily="65" charset="-122"/>
                </a:rPr>
                <a:t>再造</a:t>
              </a:r>
            </a:p>
          </p:txBody>
        </p:sp>
        <p:sp>
          <p:nvSpPr>
            <p:cNvPr id="377" name="任意多边形: 形状 84">
              <a:extLst>
                <a:ext uri="{FF2B5EF4-FFF2-40B4-BE49-F238E27FC236}">
                  <a16:creationId xmlns:a16="http://schemas.microsoft.com/office/drawing/2014/main" xmlns="" id="{AC866CA0-081C-2C0D-8EA3-882FB110D50E}"/>
                </a:ext>
              </a:extLst>
            </p:cNvPr>
            <p:cNvSpPr/>
            <p:nvPr/>
          </p:nvSpPr>
          <p:spPr>
            <a:xfrm>
              <a:off x="7059304" y="1494430"/>
              <a:ext cx="982639" cy="1508077"/>
            </a:xfrm>
            <a:custGeom>
              <a:avLst/>
              <a:gdLst>
                <a:gd name="connsiteX0" fmla="*/ 0 w 986051"/>
                <a:gd name="connsiteY0" fmla="*/ 0 h 1508077"/>
                <a:gd name="connsiteX1" fmla="*/ 986051 w 986051"/>
                <a:gd name="connsiteY1" fmla="*/ 1057701 h 1508077"/>
                <a:gd name="connsiteX2" fmla="*/ 221777 w 986051"/>
                <a:gd name="connsiteY2" fmla="*/ 1508077 h 1508077"/>
                <a:gd name="connsiteX3" fmla="*/ 0 w 986051"/>
                <a:gd name="connsiteY3" fmla="*/ 0 h 1508077"/>
                <a:gd name="connsiteX0" fmla="*/ 0 w 982639"/>
                <a:gd name="connsiteY0" fmla="*/ 0 h 1508077"/>
                <a:gd name="connsiteX1" fmla="*/ 982639 w 982639"/>
                <a:gd name="connsiteY1" fmla="*/ 1047466 h 1508077"/>
                <a:gd name="connsiteX2" fmla="*/ 221777 w 982639"/>
                <a:gd name="connsiteY2" fmla="*/ 1508077 h 1508077"/>
                <a:gd name="connsiteX3" fmla="*/ 0 w 982639"/>
                <a:gd name="connsiteY3" fmla="*/ 0 h 1508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639" h="1508077">
                  <a:moveTo>
                    <a:pt x="0" y="0"/>
                  </a:moveTo>
                  <a:lnTo>
                    <a:pt x="982639" y="1047466"/>
                  </a:lnTo>
                  <a:lnTo>
                    <a:pt x="221777" y="1508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  <p:sp>
          <p:nvSpPr>
            <p:cNvPr id="378" name="任意多边形: 形状 85">
              <a:extLst>
                <a:ext uri="{FF2B5EF4-FFF2-40B4-BE49-F238E27FC236}">
                  <a16:creationId xmlns:a16="http://schemas.microsoft.com/office/drawing/2014/main" xmlns="" id="{AB4BF752-719A-5215-E3CC-68528BF4348F}"/>
                </a:ext>
              </a:extLst>
            </p:cNvPr>
            <p:cNvSpPr/>
            <p:nvPr/>
          </p:nvSpPr>
          <p:spPr>
            <a:xfrm>
              <a:off x="6080078" y="1497842"/>
              <a:ext cx="1204415" cy="1501254"/>
            </a:xfrm>
            <a:custGeom>
              <a:avLst/>
              <a:gdLst>
                <a:gd name="connsiteX0" fmla="*/ 982638 w 1204415"/>
                <a:gd name="connsiteY0" fmla="*/ 0 h 1501254"/>
                <a:gd name="connsiteX1" fmla="*/ 0 w 1204415"/>
                <a:gd name="connsiteY1" fmla="*/ 1259006 h 1501254"/>
                <a:gd name="connsiteX2" fmla="*/ 1204415 w 1204415"/>
                <a:gd name="connsiteY2" fmla="*/ 1501254 h 1501254"/>
                <a:gd name="connsiteX3" fmla="*/ 982638 w 1204415"/>
                <a:gd name="connsiteY3" fmla="*/ 0 h 150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4415" h="1501254">
                  <a:moveTo>
                    <a:pt x="982638" y="0"/>
                  </a:moveTo>
                  <a:lnTo>
                    <a:pt x="0" y="1259006"/>
                  </a:lnTo>
                  <a:lnTo>
                    <a:pt x="1204415" y="1501254"/>
                  </a:lnTo>
                  <a:lnTo>
                    <a:pt x="982638" y="0"/>
                  </a:lnTo>
                  <a:close/>
                </a:path>
              </a:pathLst>
            </a:cu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endParaRPr>
            </a:p>
          </p:txBody>
        </p:sp>
      </p:grpSp>
      <p:cxnSp>
        <p:nvCxnSpPr>
          <p:cNvPr id="379" name="连接符: 肘形 87">
            <a:extLst>
              <a:ext uri="{FF2B5EF4-FFF2-40B4-BE49-F238E27FC236}">
                <a16:creationId xmlns:a16="http://schemas.microsoft.com/office/drawing/2014/main" xmlns="" id="{066B9D16-64B5-04F2-E321-FFC8BC27F1A9}"/>
              </a:ext>
            </a:extLst>
          </p:cNvPr>
          <p:cNvCxnSpPr>
            <a:cxnSpLocks/>
          </p:cNvCxnSpPr>
          <p:nvPr/>
        </p:nvCxnSpPr>
        <p:spPr>
          <a:xfrm rot="10800000">
            <a:off x="1891106" y="798504"/>
            <a:ext cx="4700884" cy="595379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矩形 379">
            <a:extLst>
              <a:ext uri="{FF2B5EF4-FFF2-40B4-BE49-F238E27FC236}">
                <a16:creationId xmlns:a16="http://schemas.microsoft.com/office/drawing/2014/main" xmlns="" id="{96509168-E22E-1969-9FF7-8744B1F4B66F}"/>
              </a:ext>
            </a:extLst>
          </p:cNvPr>
          <p:cNvSpPr/>
          <p:nvPr/>
        </p:nvSpPr>
        <p:spPr>
          <a:xfrm>
            <a:off x="4495603" y="3912507"/>
            <a:ext cx="80472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</a:rPr>
              <a:t>模型</a:t>
            </a:r>
            <a:r>
              <a:rPr lang="en-US" altLang="zh-CN" sz="1200" b="1" dirty="0" smtClean="0">
                <a:solidFill>
                  <a:srgbClr val="FFFF00"/>
                </a:solidFill>
              </a:rPr>
              <a:t/>
            </a:r>
            <a:br>
              <a:rPr lang="en-US" altLang="zh-CN" sz="1200" b="1" dirty="0" smtClean="0">
                <a:solidFill>
                  <a:srgbClr val="FFFF00"/>
                </a:solidFill>
              </a:rPr>
            </a:br>
            <a:r>
              <a:rPr lang="zh-CN" altLang="en-US" sz="1200" b="1" dirty="0" smtClean="0">
                <a:solidFill>
                  <a:srgbClr val="FFFF00"/>
                </a:solidFill>
              </a:rPr>
              <a:t>服务</a:t>
            </a:r>
            <a:endParaRPr lang="zh-CN" altLang="en-US" sz="1200" b="1" dirty="0">
              <a:solidFill>
                <a:srgbClr val="FFFF00"/>
              </a:solidFill>
            </a:endParaRPr>
          </a:p>
        </p:txBody>
      </p:sp>
      <p:cxnSp>
        <p:nvCxnSpPr>
          <p:cNvPr id="381" name="连接符: 肘形 25">
            <a:extLst>
              <a:ext uri="{FF2B5EF4-FFF2-40B4-BE49-F238E27FC236}">
                <a16:creationId xmlns:a16="http://schemas.microsoft.com/office/drawing/2014/main" xmlns="" id="{6A3B53A9-715B-F3A4-A09A-6693E11601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91106" y="3904863"/>
            <a:ext cx="2936556" cy="43597"/>
          </a:xfrm>
          <a:prstGeom prst="bentConnector3">
            <a:avLst/>
          </a:prstGeom>
          <a:ln w="3175">
            <a:solidFill>
              <a:schemeClr val="bg1">
                <a:lumMod val="65000"/>
                <a:lumOff val="35000"/>
              </a:schemeClr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矩形 381">
            <a:extLst>
              <a:ext uri="{FF2B5EF4-FFF2-40B4-BE49-F238E27FC236}">
                <a16:creationId xmlns:a16="http://schemas.microsoft.com/office/drawing/2014/main" xmlns="" id="{96509168-E22E-1969-9FF7-8744B1F4B66F}"/>
              </a:ext>
            </a:extLst>
          </p:cNvPr>
          <p:cNvSpPr/>
          <p:nvPr/>
        </p:nvSpPr>
        <p:spPr>
          <a:xfrm>
            <a:off x="3820638" y="4556332"/>
            <a:ext cx="80472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</a:rPr>
              <a:t>工具</a:t>
            </a:r>
            <a:r>
              <a:rPr lang="en-US" altLang="zh-CN" sz="1200" b="1" dirty="0" smtClean="0">
                <a:solidFill>
                  <a:srgbClr val="FFFF00"/>
                </a:solidFill>
              </a:rPr>
              <a:t/>
            </a:r>
            <a:br>
              <a:rPr lang="en-US" altLang="zh-CN" sz="1200" b="1" dirty="0" smtClean="0">
                <a:solidFill>
                  <a:srgbClr val="FFFF00"/>
                </a:solidFill>
              </a:rPr>
            </a:br>
            <a:r>
              <a:rPr lang="zh-CN" altLang="en-US" sz="1200" b="1" dirty="0" smtClean="0">
                <a:solidFill>
                  <a:srgbClr val="FFFF00"/>
                </a:solidFill>
              </a:rPr>
              <a:t>服务</a:t>
            </a:r>
            <a:endParaRPr lang="zh-CN" altLang="en-US" sz="1200" b="1" dirty="0">
              <a:solidFill>
                <a:srgbClr val="FFFF00"/>
              </a:solidFill>
            </a:endParaRPr>
          </a:p>
        </p:txBody>
      </p:sp>
      <p:sp>
        <p:nvSpPr>
          <p:cNvPr id="383" name="矩形 382">
            <a:extLst>
              <a:ext uri="{FF2B5EF4-FFF2-40B4-BE49-F238E27FC236}">
                <a16:creationId xmlns:a16="http://schemas.microsoft.com/office/drawing/2014/main" xmlns="" id="{96509168-E22E-1969-9FF7-8744B1F4B66F}"/>
              </a:ext>
            </a:extLst>
          </p:cNvPr>
          <p:cNvSpPr/>
          <p:nvPr/>
        </p:nvSpPr>
        <p:spPr>
          <a:xfrm>
            <a:off x="2606617" y="5125718"/>
            <a:ext cx="80472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FFFF00"/>
                </a:solidFill>
              </a:rPr>
              <a:t>算力</a:t>
            </a:r>
            <a:r>
              <a:rPr lang="en-US" altLang="zh-CN" sz="1200" b="1" dirty="0" smtClean="0">
                <a:solidFill>
                  <a:srgbClr val="FFFF00"/>
                </a:solidFill>
              </a:rPr>
              <a:t/>
            </a:r>
            <a:br>
              <a:rPr lang="en-US" altLang="zh-CN" sz="1200" b="1" dirty="0" smtClean="0">
                <a:solidFill>
                  <a:srgbClr val="FFFF00"/>
                </a:solidFill>
              </a:rPr>
            </a:br>
            <a:r>
              <a:rPr lang="zh-CN" altLang="en-US" sz="1200" b="1" dirty="0">
                <a:solidFill>
                  <a:srgbClr val="FFFF00"/>
                </a:solidFill>
              </a:rPr>
              <a:t>服务</a:t>
            </a:r>
            <a:endParaRPr lang="zh-CN" altLang="en-US" sz="1200" b="1" dirty="0">
              <a:solidFill>
                <a:srgbClr val="FFFF00"/>
              </a:solidFill>
            </a:endParaRPr>
          </a:p>
        </p:txBody>
      </p:sp>
      <p:sp>
        <p:nvSpPr>
          <p:cNvPr id="384" name="矩形 383">
            <a:extLst>
              <a:ext uri="{FF2B5EF4-FFF2-40B4-BE49-F238E27FC236}">
                <a16:creationId xmlns:a16="http://schemas.microsoft.com/office/drawing/2014/main" xmlns="" id="{A0375A7B-BCF2-DF15-34B6-5737F36C11E1}"/>
              </a:ext>
            </a:extLst>
          </p:cNvPr>
          <p:cNvSpPr/>
          <p:nvPr/>
        </p:nvSpPr>
        <p:spPr>
          <a:xfrm>
            <a:off x="7895231" y="5950841"/>
            <a:ext cx="55117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</a:t>
            </a:r>
            <a:endParaRPr lang="en-US" altLang="zh-CN" sz="1200" b="1" dirty="0" smtClean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资源</a:t>
            </a:r>
            <a:endParaRPr lang="zh-CN" altLang="en-US" sz="1200" b="1" dirty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xmlns="" id="{A0375A7B-BCF2-DF15-34B6-5737F36C11E1}"/>
              </a:ext>
            </a:extLst>
          </p:cNvPr>
          <p:cNvSpPr/>
          <p:nvPr/>
        </p:nvSpPr>
        <p:spPr>
          <a:xfrm>
            <a:off x="7654439" y="5143300"/>
            <a:ext cx="55117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信息</a:t>
            </a:r>
            <a:r>
              <a:rPr lang="en-US" altLang="zh-CN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/>
            </a:r>
            <a:br>
              <a:rPr lang="en-US" altLang="zh-CN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资源</a:t>
            </a:r>
            <a:endParaRPr lang="zh-CN" altLang="en-US" sz="1200" b="1" dirty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xmlns="" id="{A0375A7B-BCF2-DF15-34B6-5737F36C11E1}"/>
              </a:ext>
            </a:extLst>
          </p:cNvPr>
          <p:cNvSpPr/>
          <p:nvPr/>
        </p:nvSpPr>
        <p:spPr>
          <a:xfrm>
            <a:off x="7459367" y="4335401"/>
            <a:ext cx="55117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知识</a:t>
            </a:r>
            <a:endParaRPr lang="en-US" altLang="zh-CN" sz="1200" b="1" dirty="0" smtClean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资源</a:t>
            </a:r>
            <a:endParaRPr lang="zh-CN" altLang="en-US" sz="1200" b="1" dirty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87" name="矩形 386">
            <a:extLst>
              <a:ext uri="{FF2B5EF4-FFF2-40B4-BE49-F238E27FC236}">
                <a16:creationId xmlns:a16="http://schemas.microsoft.com/office/drawing/2014/main" xmlns="" id="{A0375A7B-BCF2-DF15-34B6-5737F36C11E1}"/>
              </a:ext>
            </a:extLst>
          </p:cNvPr>
          <p:cNvSpPr/>
          <p:nvPr/>
        </p:nvSpPr>
        <p:spPr>
          <a:xfrm>
            <a:off x="7305289" y="3536703"/>
            <a:ext cx="55117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782637" lon="18710045" rev="84681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智力</a:t>
            </a:r>
            <a:endParaRPr lang="en-US" altLang="zh-CN" sz="1200" b="1" dirty="0" smtClean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1200" b="1" dirty="0" smtClean="0">
                <a:solidFill>
                  <a:srgbClr val="FFFF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资源</a:t>
            </a:r>
            <a:endParaRPr lang="zh-CN" altLang="en-US" sz="1200" b="1" dirty="0">
              <a:solidFill>
                <a:srgbClr val="FFFF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88" name="矩形 387">
            <a:extLst>
              <a:ext uri="{FF2B5EF4-FFF2-40B4-BE49-F238E27FC236}">
                <a16:creationId xmlns:a16="http://schemas.microsoft.com/office/drawing/2014/main" xmlns="" id="{96509168-E22E-1969-9FF7-8744B1F4B66F}"/>
              </a:ext>
            </a:extLst>
          </p:cNvPr>
          <p:cNvSpPr/>
          <p:nvPr/>
        </p:nvSpPr>
        <p:spPr>
          <a:xfrm>
            <a:off x="5221745" y="3276015"/>
            <a:ext cx="804724" cy="529389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1200000" lon="1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rgbClr val="FFFF00"/>
                </a:solidFill>
              </a:rPr>
              <a:t>代理</a:t>
            </a:r>
            <a:r>
              <a:rPr lang="en-US" altLang="zh-CN" sz="1200" b="1" dirty="0" smtClean="0">
                <a:solidFill>
                  <a:srgbClr val="FFFF00"/>
                </a:solidFill>
              </a:rPr>
              <a:t/>
            </a:r>
            <a:br>
              <a:rPr lang="en-US" altLang="zh-CN" sz="1200" b="1" dirty="0" smtClean="0">
                <a:solidFill>
                  <a:srgbClr val="FFFF00"/>
                </a:solidFill>
              </a:rPr>
            </a:br>
            <a:r>
              <a:rPr lang="zh-CN" altLang="en-US" sz="1200" b="1" dirty="0" smtClean="0">
                <a:solidFill>
                  <a:srgbClr val="FFFF00"/>
                </a:solidFill>
              </a:rPr>
              <a:t>服务</a:t>
            </a:r>
            <a:endParaRPr lang="zh-CN" altLang="en-US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3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2289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78946" y="5970495"/>
            <a:ext cx="6252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基于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AI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底座的数智油气田参考架构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  <a:p>
            <a:pPr algn="ctr"/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A</a:t>
            </a:r>
            <a:r>
              <a:rPr lang="en-US" altLang="zh-CN" sz="1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rchitecture </a:t>
            </a:r>
            <a:r>
              <a:rPr lang="en-US" altLang="zh-CN" sz="1600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for </a:t>
            </a:r>
            <a:r>
              <a:rPr lang="en-US" altLang="zh-CN" sz="16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anose="03000509000000000000" pitchFamily="65" charset="-122"/>
                <a:ea typeface="方正粗宋简体" panose="03000509000000000000" pitchFamily="65" charset="-122"/>
              </a:rPr>
              <a:t>Intelligent &amp; Digital Oilfields Based-on AI</a:t>
            </a:r>
            <a:endParaRPr lang="zh-CN" altLang="en-US" sz="16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38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876</TotalTime>
  <Words>941</Words>
  <Application>Microsoft Office PowerPoint</Application>
  <PresentationFormat>宽屏</PresentationFormat>
  <Paragraphs>146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方正大黑简体</vt:lpstr>
      <vt:lpstr>Calibri Light</vt:lpstr>
      <vt:lpstr>等线</vt:lpstr>
      <vt:lpstr>Arial</vt:lpstr>
      <vt:lpstr>Calibri</vt:lpstr>
      <vt:lpstr>等线 Light</vt:lpstr>
      <vt:lpstr>方正粗宋简体</vt:lpstr>
      <vt:lpstr>幼圆</vt:lpstr>
      <vt:lpstr>方正超粗黑简体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W</cp:lastModifiedBy>
  <cp:revision>97</cp:revision>
  <dcterms:created xsi:type="dcterms:W3CDTF">2024-12-22T04:32:25Z</dcterms:created>
  <dcterms:modified xsi:type="dcterms:W3CDTF">2024-12-26T02:42:29Z</dcterms:modified>
</cp:coreProperties>
</file>