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3" r:id="rId2"/>
    <p:sldId id="282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方正粗宋简体" panose="03000509000000000000" pitchFamily="65" charset="-122"/>
      <p:regular r:id="rId8"/>
    </p:embeddedFont>
    <p:embeddedFont>
      <p:font typeface="幼圆" panose="02010509060101010101" pitchFamily="49" charset="-122"/>
      <p:regular r:id="rId9"/>
    </p:embeddedFont>
    <p:embeddedFont>
      <p:font typeface="方正大黑简体" panose="03000509000000000000" pitchFamily="65" charset="-122"/>
      <p:regular r:id="rId10"/>
    </p:embeddedFont>
    <p:embeddedFont>
      <p:font typeface="方正超粗黑简体" panose="03000509000000000000" pitchFamily="65" charset="-122"/>
      <p:regular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等线 Light" panose="02010600030101010101" pitchFamily="2" charset="-12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6"/>
    <a:srgbClr val="111B07"/>
    <a:srgbClr val="463500"/>
    <a:srgbClr val="5C0000"/>
    <a:srgbClr val="544000"/>
    <a:srgbClr val="1A280A"/>
    <a:srgbClr val="2F4913"/>
    <a:srgbClr val="002611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4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0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2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9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762E-9453-47B8-ABF4-4279B5845F2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6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2F8486C-E235-0394-DC71-D568211E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" name="任意多边形: 形状 49">
            <a:extLst>
              <a:ext uri="{FF2B5EF4-FFF2-40B4-BE49-F238E27FC236}">
                <a16:creationId xmlns="" xmlns:a16="http://schemas.microsoft.com/office/drawing/2014/main" id="{5CBF89BE-5220-357C-AB1E-2B4B70A6CE6E}"/>
              </a:ext>
            </a:extLst>
          </p:cNvPr>
          <p:cNvSpPr/>
          <p:nvPr/>
        </p:nvSpPr>
        <p:spPr>
          <a:xfrm>
            <a:off x="6089385" y="1786946"/>
            <a:ext cx="756933" cy="983640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6" name="任意多边形: 形状 53">
            <a:extLst>
              <a:ext uri="{FF2B5EF4-FFF2-40B4-BE49-F238E27FC236}">
                <a16:creationId xmlns="" xmlns:a16="http://schemas.microsoft.com/office/drawing/2014/main" id="{97452C03-3A66-EB25-0582-3B823D78F4AE}"/>
              </a:ext>
            </a:extLst>
          </p:cNvPr>
          <p:cNvSpPr/>
          <p:nvPr/>
        </p:nvSpPr>
        <p:spPr>
          <a:xfrm>
            <a:off x="6846318" y="1798977"/>
            <a:ext cx="1201686" cy="72994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cubicBezTo>
                  <a:pt x="3175" y="662781"/>
                  <a:pt x="10845" y="3603"/>
                  <a:pt x="14021" y="2305"/>
                </a:cubicBezTo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  <a:scene3d>
            <a:camera prst="orthographicFront">
              <a:rot lat="0" lon="0" rev="2157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="" xmlns:a16="http://schemas.microsoft.com/office/drawing/2014/main" id="{BF3A24F0-8CA8-01D3-066B-0F3C2E980AB9}"/>
              </a:ext>
            </a:extLst>
          </p:cNvPr>
          <p:cNvSpPr/>
          <p:nvPr/>
        </p:nvSpPr>
        <p:spPr>
          <a:xfrm>
            <a:off x="2399914" y="5589984"/>
            <a:ext cx="5943601" cy="533400"/>
          </a:xfrm>
          <a:prstGeom prst="rect">
            <a:avLst/>
          </a:prstGeom>
          <a:solidFill>
            <a:srgbClr val="5C0000">
              <a:alpha val="46000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7112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="" xmlns:a16="http://schemas.microsoft.com/office/drawing/2014/main" id="{DC181687-376F-0085-6C3E-043DFC79466D}"/>
              </a:ext>
            </a:extLst>
          </p:cNvPr>
          <p:cNvSpPr/>
          <p:nvPr/>
        </p:nvSpPr>
        <p:spPr>
          <a:xfrm>
            <a:off x="3618807" y="4942284"/>
            <a:ext cx="4431847" cy="390525"/>
          </a:xfrm>
          <a:prstGeom prst="rect">
            <a:avLst/>
          </a:prstGeom>
          <a:solidFill>
            <a:srgbClr val="463500">
              <a:alpha val="52941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533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E36FE92F-C976-3CCC-1C1C-DDBCE25AA24B}"/>
              </a:ext>
            </a:extLst>
          </p:cNvPr>
          <p:cNvSpPr/>
          <p:nvPr/>
        </p:nvSpPr>
        <p:spPr>
          <a:xfrm>
            <a:off x="4437957" y="4065984"/>
            <a:ext cx="3365047" cy="695325"/>
          </a:xfrm>
          <a:prstGeom prst="rect">
            <a:avLst/>
          </a:prstGeom>
          <a:solidFill>
            <a:srgbClr val="111B07">
              <a:alpha val="87843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406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="" xmlns:a16="http://schemas.microsoft.com/office/drawing/2014/main" id="{57E80D4B-2D00-CC59-6A97-E38D828FE751}"/>
              </a:ext>
            </a:extLst>
          </p:cNvPr>
          <p:cNvGrpSpPr/>
          <p:nvPr/>
        </p:nvGrpSpPr>
        <p:grpSpPr>
          <a:xfrm>
            <a:off x="5210998" y="2676200"/>
            <a:ext cx="2959820" cy="1251672"/>
            <a:chOff x="4094544" y="2715491"/>
            <a:chExt cx="2959820" cy="1251672"/>
          </a:xfrm>
        </p:grpSpPr>
        <p:cxnSp>
          <p:nvCxnSpPr>
            <p:cNvPr id="241" name="直接连接符 240">
              <a:extLst>
                <a:ext uri="{FF2B5EF4-FFF2-40B4-BE49-F238E27FC236}">
                  <a16:creationId xmlns="" xmlns:a16="http://schemas.microsoft.com/office/drawing/2014/main" id="{E88899CE-5324-967E-264B-07687BB12B74}"/>
                </a:ext>
              </a:extLst>
            </p:cNvPr>
            <p:cNvCxnSpPr>
              <a:cxnSpLocks/>
              <a:stCxn id="339" idx="3"/>
              <a:endCxn id="334" idx="0"/>
            </p:cNvCxnSpPr>
            <p:nvPr/>
          </p:nvCxnSpPr>
          <p:spPr>
            <a:xfrm flipH="1">
              <a:off x="5578835" y="2956122"/>
              <a:ext cx="81998" cy="180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="" xmlns:a16="http://schemas.microsoft.com/office/drawing/2014/main" id="{E8E2D81B-174C-C499-EEE6-AD0034BF6987}"/>
                </a:ext>
              </a:extLst>
            </p:cNvPr>
            <p:cNvCxnSpPr>
              <a:cxnSpLocks/>
              <a:endCxn id="331" idx="5"/>
            </p:cNvCxnSpPr>
            <p:nvPr/>
          </p:nvCxnSpPr>
          <p:spPr>
            <a:xfrm flipH="1">
              <a:off x="4852952" y="3313517"/>
              <a:ext cx="574887" cy="236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="" xmlns:a16="http://schemas.microsoft.com/office/drawing/2014/main" id="{5051785C-6C7A-2AE8-D5EA-B7741B473344}"/>
                </a:ext>
              </a:extLst>
            </p:cNvPr>
            <p:cNvCxnSpPr/>
            <p:nvPr/>
          </p:nvCxnSpPr>
          <p:spPr>
            <a:xfrm flipH="1" flipV="1">
              <a:off x="5191615" y="3137097"/>
              <a:ext cx="240631" cy="111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="" xmlns:a16="http://schemas.microsoft.com/office/drawing/2014/main" id="{FA6BA0F9-BABB-807A-6625-45E6CA7F5358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 flipH="1">
              <a:off x="4762715" y="3251614"/>
              <a:ext cx="145961" cy="208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="" xmlns:a16="http://schemas.microsoft.com/office/drawing/2014/main" id="{4BBDAA5C-2B55-8CAA-9CD5-EAEA40AC4655}"/>
                </a:ext>
              </a:extLst>
            </p:cNvPr>
            <p:cNvCxnSpPr>
              <a:cxnSpLocks/>
              <a:stCxn id="331" idx="4"/>
              <a:endCxn id="333" idx="2"/>
            </p:cNvCxnSpPr>
            <p:nvPr/>
          </p:nvCxnSpPr>
          <p:spPr>
            <a:xfrm flipV="1">
              <a:off x="4792794" y="3609280"/>
              <a:ext cx="707087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="" xmlns:a16="http://schemas.microsoft.com/office/drawing/2014/main" id="{63ABC7DF-E193-50D1-9D3A-39E2C272188B}"/>
                </a:ext>
              </a:extLst>
            </p:cNvPr>
            <p:cNvCxnSpPr>
              <a:cxnSpLocks/>
              <a:stCxn id="333" idx="0"/>
              <a:endCxn id="335" idx="1"/>
            </p:cNvCxnSpPr>
            <p:nvPr/>
          </p:nvCxnSpPr>
          <p:spPr>
            <a:xfrm flipV="1">
              <a:off x="5650275" y="3144124"/>
              <a:ext cx="507397" cy="284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="" xmlns:a16="http://schemas.microsoft.com/office/drawing/2014/main" id="{288847D1-CCB4-7775-9993-1A93416D131E}"/>
                </a:ext>
              </a:extLst>
            </p:cNvPr>
            <p:cNvCxnSpPr>
              <a:cxnSpLocks/>
              <a:stCxn id="333" idx="5"/>
              <a:endCxn id="338" idx="2"/>
            </p:cNvCxnSpPr>
            <p:nvPr/>
          </p:nvCxnSpPr>
          <p:spPr>
            <a:xfrm flipV="1">
              <a:off x="5740512" y="3407100"/>
              <a:ext cx="909764" cy="142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="" xmlns:a16="http://schemas.microsoft.com/office/drawing/2014/main" id="{A539A236-FDA6-EE6C-7CF9-A2960A532055}"/>
                </a:ext>
              </a:extLst>
            </p:cNvPr>
            <p:cNvCxnSpPr>
              <a:cxnSpLocks/>
              <a:stCxn id="338" idx="1"/>
              <a:endCxn id="335" idx="5"/>
            </p:cNvCxnSpPr>
            <p:nvPr/>
          </p:nvCxnSpPr>
          <p:spPr>
            <a:xfrm flipH="1" flipV="1">
              <a:off x="6260459" y="3185290"/>
              <a:ext cx="553311" cy="106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="" xmlns:a16="http://schemas.microsoft.com/office/drawing/2014/main" id="{3D8387B4-7887-0999-2E14-6FD6201845DC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 flipV="1">
              <a:off x="6708842" y="3120055"/>
              <a:ext cx="205878" cy="188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="" xmlns:a16="http://schemas.microsoft.com/office/drawing/2014/main" id="{30297736-B33B-4102-C146-BB8EA81173D7}"/>
                </a:ext>
              </a:extLst>
            </p:cNvPr>
            <p:cNvCxnSpPr>
              <a:cxnSpLocks/>
              <a:stCxn id="337" idx="2"/>
              <a:endCxn id="335" idx="5"/>
            </p:cNvCxnSpPr>
            <p:nvPr/>
          </p:nvCxnSpPr>
          <p:spPr>
            <a:xfrm flipH="1">
              <a:off x="6260459" y="3058580"/>
              <a:ext cx="375080" cy="126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="" xmlns:a16="http://schemas.microsoft.com/office/drawing/2014/main" id="{C69B8A71-04B9-5CB7-9F85-E73EAC317ED2}"/>
                </a:ext>
              </a:extLst>
            </p:cNvPr>
            <p:cNvCxnSpPr>
              <a:cxnSpLocks/>
              <a:endCxn id="336" idx="5"/>
            </p:cNvCxnSpPr>
            <p:nvPr/>
          </p:nvCxnSpPr>
          <p:spPr>
            <a:xfrm flipH="1" flipV="1">
              <a:off x="6501090" y="2962052"/>
              <a:ext cx="134449" cy="89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="" xmlns:a16="http://schemas.microsoft.com/office/drawing/2014/main" id="{8039FCD3-A6C2-7037-498B-FFB2FA6BA7AC}"/>
                </a:ext>
              </a:extLst>
            </p:cNvPr>
            <p:cNvCxnSpPr>
              <a:cxnSpLocks/>
              <a:stCxn id="336" idx="2"/>
              <a:endCxn id="339" idx="5"/>
            </p:cNvCxnSpPr>
            <p:nvPr/>
          </p:nvCxnSpPr>
          <p:spPr>
            <a:xfrm flipH="1" flipV="1">
              <a:off x="5811227" y="2805728"/>
              <a:ext cx="449232" cy="188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="" xmlns:a16="http://schemas.microsoft.com/office/drawing/2014/main" id="{CAE56481-F574-DF71-F200-B8D20EC6A2B4}"/>
                </a:ext>
              </a:extLst>
            </p:cNvPr>
            <p:cNvCxnSpPr>
              <a:cxnSpLocks/>
              <a:stCxn id="339" idx="4"/>
              <a:endCxn id="335" idx="2"/>
            </p:cNvCxnSpPr>
            <p:nvPr/>
          </p:nvCxnSpPr>
          <p:spPr>
            <a:xfrm>
              <a:off x="5751069" y="2865885"/>
              <a:ext cx="344931" cy="360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="" xmlns:a16="http://schemas.microsoft.com/office/drawing/2014/main" id="{6A38813D-8341-C5D0-0350-A8965AEFE395}"/>
                </a:ext>
              </a:extLst>
            </p:cNvPr>
            <p:cNvCxnSpPr>
              <a:cxnSpLocks/>
              <a:stCxn id="334" idx="5"/>
              <a:endCxn id="335" idx="2"/>
            </p:cNvCxnSpPr>
            <p:nvPr/>
          </p:nvCxnSpPr>
          <p:spPr>
            <a:xfrm>
              <a:off x="5672877" y="3215918"/>
              <a:ext cx="423123" cy="104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立方体 330">
              <a:extLst>
                <a:ext uri="{FF2B5EF4-FFF2-40B4-BE49-F238E27FC236}">
                  <a16:creationId xmlns="" xmlns:a16="http://schemas.microsoft.com/office/drawing/2014/main" id="{CDEC1B68-CB1A-944E-494D-E70B9F26CB57}"/>
                </a:ext>
              </a:extLst>
            </p:cNvPr>
            <p:cNvSpPr/>
            <p:nvPr/>
          </p:nvSpPr>
          <p:spPr>
            <a:xfrm>
              <a:off x="4612321" y="3459759"/>
              <a:ext cx="240631" cy="240631"/>
            </a:xfrm>
            <a:prstGeom prst="cub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2" name="立方体 331">
              <a:extLst>
                <a:ext uri="{FF2B5EF4-FFF2-40B4-BE49-F238E27FC236}">
                  <a16:creationId xmlns="" xmlns:a16="http://schemas.microsoft.com/office/drawing/2014/main" id="{D19D63F5-D695-87C3-A34F-5121959F447F}"/>
                </a:ext>
              </a:extLst>
            </p:cNvPr>
            <p:cNvSpPr/>
            <p:nvPr/>
          </p:nvSpPr>
          <p:spPr>
            <a:xfrm>
              <a:off x="4837046" y="3051509"/>
              <a:ext cx="187589" cy="197407"/>
            </a:xfrm>
            <a:prstGeom prst="cub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3" name="立方体 332">
              <a:extLst>
                <a:ext uri="{FF2B5EF4-FFF2-40B4-BE49-F238E27FC236}">
                  <a16:creationId xmlns="" xmlns:a16="http://schemas.microsoft.com/office/drawing/2014/main" id="{2D3B39DA-F3A5-6DBE-E8EC-8453E4CDCB4B}"/>
                </a:ext>
              </a:extLst>
            </p:cNvPr>
            <p:cNvSpPr/>
            <p:nvPr/>
          </p:nvSpPr>
          <p:spPr>
            <a:xfrm>
              <a:off x="5499881" y="3429001"/>
              <a:ext cx="240631" cy="300400"/>
            </a:xfrm>
            <a:prstGeom prst="cub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4" name="立方体 333">
              <a:extLst>
                <a:ext uri="{FF2B5EF4-FFF2-40B4-BE49-F238E27FC236}">
                  <a16:creationId xmlns="" xmlns:a16="http://schemas.microsoft.com/office/drawing/2014/main" id="{1A87198B-598E-C80F-078B-0159E487DE8E}"/>
                </a:ext>
              </a:extLst>
            </p:cNvPr>
            <p:cNvSpPr/>
            <p:nvPr/>
          </p:nvSpPr>
          <p:spPr>
            <a:xfrm>
              <a:off x="5432246" y="3137097"/>
              <a:ext cx="240631" cy="21018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5" name="立方体 334">
              <a:extLst>
                <a:ext uri="{FF2B5EF4-FFF2-40B4-BE49-F238E27FC236}">
                  <a16:creationId xmlns="" xmlns:a16="http://schemas.microsoft.com/office/drawing/2014/main" id="{CD78D807-9432-23B2-8D27-A5354D8D1484}"/>
                </a:ext>
              </a:extLst>
            </p:cNvPr>
            <p:cNvSpPr/>
            <p:nvPr/>
          </p:nvSpPr>
          <p:spPr>
            <a:xfrm>
              <a:off x="6096000" y="3103009"/>
              <a:ext cx="164459" cy="205676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6" name="立方体 335">
              <a:extLst>
                <a:ext uri="{FF2B5EF4-FFF2-40B4-BE49-F238E27FC236}">
                  <a16:creationId xmlns="" xmlns:a16="http://schemas.microsoft.com/office/drawing/2014/main" id="{7A2BA88D-873A-9806-5978-8839A1DDB7EA}"/>
                </a:ext>
              </a:extLst>
            </p:cNvPr>
            <p:cNvSpPr/>
            <p:nvPr/>
          </p:nvSpPr>
          <p:spPr>
            <a:xfrm>
              <a:off x="6260459" y="2913875"/>
              <a:ext cx="240631" cy="128473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7" name="立方体 336">
              <a:extLst>
                <a:ext uri="{FF2B5EF4-FFF2-40B4-BE49-F238E27FC236}">
                  <a16:creationId xmlns="" xmlns:a16="http://schemas.microsoft.com/office/drawing/2014/main" id="{132B1DEC-C981-F49F-E76B-77928A0BEB80}"/>
                </a:ext>
              </a:extLst>
            </p:cNvPr>
            <p:cNvSpPr/>
            <p:nvPr/>
          </p:nvSpPr>
          <p:spPr>
            <a:xfrm>
              <a:off x="6635539" y="2956122"/>
              <a:ext cx="187589" cy="163933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8" name="立方体 337">
              <a:extLst>
                <a:ext uri="{FF2B5EF4-FFF2-40B4-BE49-F238E27FC236}">
                  <a16:creationId xmlns="" xmlns:a16="http://schemas.microsoft.com/office/drawing/2014/main" id="{45FFC3F4-0A5F-B025-D1FF-EBCE1E15E066}"/>
                </a:ext>
              </a:extLst>
            </p:cNvPr>
            <p:cNvSpPr/>
            <p:nvPr/>
          </p:nvSpPr>
          <p:spPr>
            <a:xfrm>
              <a:off x="6650276" y="3214349"/>
              <a:ext cx="404088" cy="30840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9" name="立方体 338">
              <a:extLst>
                <a:ext uri="{FF2B5EF4-FFF2-40B4-BE49-F238E27FC236}">
                  <a16:creationId xmlns="" xmlns:a16="http://schemas.microsoft.com/office/drawing/2014/main" id="{22236C7E-2E22-D051-F4C1-57E9D4CD724E}"/>
                </a:ext>
              </a:extLst>
            </p:cNvPr>
            <p:cNvSpPr/>
            <p:nvPr/>
          </p:nvSpPr>
          <p:spPr>
            <a:xfrm>
              <a:off x="5570596" y="2715491"/>
              <a:ext cx="240631" cy="24063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="" xmlns:a16="http://schemas.microsoft.com/office/drawing/2014/main" id="{4F91D9E2-9AD1-FF79-9492-66243CC030DB}"/>
                </a:ext>
              </a:extLst>
            </p:cNvPr>
            <p:cNvSpPr/>
            <p:nvPr/>
          </p:nvSpPr>
          <p:spPr>
            <a:xfrm>
              <a:off x="4094544" y="3497819"/>
              <a:ext cx="2382456" cy="469344"/>
            </a:xfrm>
            <a:prstGeom prst="rect">
              <a:avLst/>
            </a:prstGeom>
            <a:solidFill>
              <a:srgbClr val="002846">
                <a:alpha val="77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279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41" name="矩形 340">
            <a:extLst>
              <a:ext uri="{FF2B5EF4-FFF2-40B4-BE49-F238E27FC236}">
                <a16:creationId xmlns="" xmlns:a16="http://schemas.microsoft.com/office/drawing/2014/main" id="{7A50C240-30D0-C1A0-181D-76E06F9A3D07}"/>
              </a:ext>
            </a:extLst>
          </p:cNvPr>
          <p:cNvSpPr/>
          <p:nvPr/>
        </p:nvSpPr>
        <p:spPr>
          <a:xfrm>
            <a:off x="5560983" y="3484282"/>
            <a:ext cx="23199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体协作网 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网关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路由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="" xmlns:a16="http://schemas.microsoft.com/office/drawing/2014/main" id="{57AB34E8-4ADB-1A00-39F3-3189756AB4DF}"/>
              </a:ext>
            </a:extLst>
          </p:cNvPr>
          <p:cNvSpPr/>
          <p:nvPr/>
        </p:nvSpPr>
        <p:spPr>
          <a:xfrm>
            <a:off x="7225504" y="3017452"/>
            <a:ext cx="247196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智能体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助手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具身智能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智能厂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类人智能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="" xmlns:a16="http://schemas.microsoft.com/office/drawing/2014/main" id="{73CA2669-5E51-1CBD-6F31-91A58F934BD4}"/>
              </a:ext>
            </a:extLst>
          </p:cNvPr>
          <p:cNvSpPr/>
          <p:nvPr/>
        </p:nvSpPr>
        <p:spPr>
          <a:xfrm>
            <a:off x="4764907" y="4216153"/>
            <a:ext cx="357058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专业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油藏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井筒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管网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闭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国产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引进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="" xmlns:a16="http://schemas.microsoft.com/office/drawing/2014/main" id="{FC0BA4E8-C12B-BD21-AC07-1F4F81248037}"/>
              </a:ext>
            </a:extLst>
          </p:cNvPr>
          <p:cNvSpPr/>
          <p:nvPr/>
        </p:nvSpPr>
        <p:spPr>
          <a:xfrm>
            <a:off x="7245271" y="3675602"/>
            <a:ext cx="323864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自然语言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视觉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知识图谱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扩散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空间智能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大数据工具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45" name="组合 344">
            <a:extLst>
              <a:ext uri="{FF2B5EF4-FFF2-40B4-BE49-F238E27FC236}">
                <a16:creationId xmlns="" xmlns:a16="http://schemas.microsoft.com/office/drawing/2014/main" id="{B9187BA0-EF4E-29A3-707E-B394832D9D66}"/>
              </a:ext>
            </a:extLst>
          </p:cNvPr>
          <p:cNvGrpSpPr/>
          <p:nvPr/>
        </p:nvGrpSpPr>
        <p:grpSpPr>
          <a:xfrm>
            <a:off x="5628193" y="2734303"/>
            <a:ext cx="3226356" cy="628929"/>
            <a:chOff x="4511739" y="2773594"/>
            <a:chExt cx="3226356" cy="628929"/>
          </a:xfrm>
        </p:grpSpPr>
        <p:sp>
          <p:nvSpPr>
            <p:cNvPr id="346" name="矩形 345">
              <a:extLst>
                <a:ext uri="{FF2B5EF4-FFF2-40B4-BE49-F238E27FC236}">
                  <a16:creationId xmlns="" xmlns:a16="http://schemas.microsoft.com/office/drawing/2014/main" id="{E8C3F7DA-B325-90B0-ECAE-999A22EC98EE}"/>
                </a:ext>
              </a:extLst>
            </p:cNvPr>
            <p:cNvSpPr/>
            <p:nvPr/>
          </p:nvSpPr>
          <p:spPr>
            <a:xfrm>
              <a:off x="4871434" y="2899888"/>
              <a:ext cx="1386491" cy="469344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152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="" xmlns:a16="http://schemas.microsoft.com/office/drawing/2014/main" id="{305F3D89-C573-1707-B5E1-2FC7E524659F}"/>
                </a:ext>
              </a:extLst>
            </p:cNvPr>
            <p:cNvSpPr/>
            <p:nvPr/>
          </p:nvSpPr>
          <p:spPr>
            <a:xfrm>
              <a:off x="4511739" y="2873134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全息智能生态</a:t>
              </a:r>
            </a:p>
          </p:txBody>
        </p:sp>
        <p:sp>
          <p:nvSpPr>
            <p:cNvPr id="348" name="矩形 347">
              <a:extLst>
                <a:ext uri="{FF2B5EF4-FFF2-40B4-BE49-F238E27FC236}">
                  <a16:creationId xmlns="" xmlns:a16="http://schemas.microsoft.com/office/drawing/2014/main" id="{EE89C240-1430-CD94-1B47-12471D35A598}"/>
                </a:ext>
              </a:extLst>
            </p:cNvPr>
            <p:cNvSpPr/>
            <p:nvPr/>
          </p:nvSpPr>
          <p:spPr>
            <a:xfrm>
              <a:off x="5353837" y="2773594"/>
              <a:ext cx="2384258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782637" lon="18710045" rev="84681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</a:t>
              </a:r>
              <a:r>
                <a:rPr lang="zh-CN" altLang="en-US" sz="12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维驱动用户界面</a:t>
              </a:r>
              <a:endParaRPr lang="en-US" altLang="zh-CN" sz="1100" b="1" spc="-15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虚拟员工</a:t>
              </a:r>
              <a:r>
                <a:rPr lang="en-US" altLang="zh-CN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|</a:t>
              </a:r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数字</a:t>
              </a:r>
              <a:r>
                <a:rPr lang="zh-CN" altLang="en-US" sz="1100" b="1" spc="-1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孪生体</a:t>
              </a:r>
            </a:p>
          </p:txBody>
        </p:sp>
      </p:grpSp>
      <p:sp>
        <p:nvSpPr>
          <p:cNvPr id="349" name="矩形 348">
            <a:extLst>
              <a:ext uri="{FF2B5EF4-FFF2-40B4-BE49-F238E27FC236}">
                <a16:creationId xmlns="" xmlns:a16="http://schemas.microsoft.com/office/drawing/2014/main" id="{093C6F70-9967-0663-6F2F-16B414769755}"/>
              </a:ext>
            </a:extLst>
          </p:cNvPr>
          <p:cNvSpPr/>
          <p:nvPr/>
        </p:nvSpPr>
        <p:spPr>
          <a:xfrm>
            <a:off x="5068543" y="206289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监控中心</a:t>
            </a:r>
          </a:p>
        </p:txBody>
      </p:sp>
      <p:sp>
        <p:nvSpPr>
          <p:cNvPr id="350" name="任意多边形: 形状 55">
            <a:extLst>
              <a:ext uri="{FF2B5EF4-FFF2-40B4-BE49-F238E27FC236}">
                <a16:creationId xmlns="" xmlns:a16="http://schemas.microsoft.com/office/drawing/2014/main" id="{926C986B-4C76-F685-A591-9251DF019D1B}"/>
              </a:ext>
            </a:extLst>
          </p:cNvPr>
          <p:cNvSpPr/>
          <p:nvPr/>
        </p:nvSpPr>
        <p:spPr>
          <a:xfrm>
            <a:off x="6083321" y="2261305"/>
            <a:ext cx="1203331" cy="72079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lnTo>
                  <a:pt x="9525" y="188119"/>
                </a:lnTo>
              </a:path>
            </a:pathLst>
          </a:custGeom>
          <a:solidFill>
            <a:srgbClr val="FF0000">
              <a:alpha val="35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u="sng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="" xmlns:a16="http://schemas.microsoft.com/office/drawing/2014/main" id="{9211DB7F-6912-F6FB-3944-DB3292084BB7}"/>
              </a:ext>
            </a:extLst>
          </p:cNvPr>
          <p:cNvSpPr/>
          <p:nvPr/>
        </p:nvSpPr>
        <p:spPr>
          <a:xfrm>
            <a:off x="6037655" y="2421730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指挥中心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="" xmlns:a16="http://schemas.microsoft.com/office/drawing/2014/main" id="{FAEC74F5-0668-FCC8-5896-AD5077B6DFD2}"/>
              </a:ext>
            </a:extLst>
          </p:cNvPr>
          <p:cNvSpPr/>
          <p:nvPr/>
        </p:nvSpPr>
        <p:spPr>
          <a:xfrm>
            <a:off x="6825971" y="1971294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研究中心</a:t>
            </a:r>
          </a:p>
        </p:txBody>
      </p:sp>
      <p:sp>
        <p:nvSpPr>
          <p:cNvPr id="353" name="任意多边形: 形状 61">
            <a:extLst>
              <a:ext uri="{FF2B5EF4-FFF2-40B4-BE49-F238E27FC236}">
                <a16:creationId xmlns="" xmlns:a16="http://schemas.microsoft.com/office/drawing/2014/main" id="{0081C141-70C6-0E6D-A585-1CBC16BBA2B1}"/>
              </a:ext>
            </a:extLst>
          </p:cNvPr>
          <p:cNvSpPr/>
          <p:nvPr/>
        </p:nvSpPr>
        <p:spPr>
          <a:xfrm>
            <a:off x="7283758" y="2015687"/>
            <a:ext cx="764246" cy="983551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="" xmlns:a16="http://schemas.microsoft.com/office/drawing/2014/main" id="{6669110B-9167-A93B-F29D-1561C91505F0}"/>
              </a:ext>
            </a:extLst>
          </p:cNvPr>
          <p:cNvSpPr/>
          <p:nvPr/>
        </p:nvSpPr>
        <p:spPr>
          <a:xfrm>
            <a:off x="6192975" y="233142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决策中心</a:t>
            </a:r>
          </a:p>
        </p:txBody>
      </p:sp>
      <p:sp>
        <p:nvSpPr>
          <p:cNvPr id="355" name="矩形 354">
            <a:extLst>
              <a:ext uri="{FF2B5EF4-FFF2-40B4-BE49-F238E27FC236}">
                <a16:creationId xmlns="" xmlns:a16="http://schemas.microsoft.com/office/drawing/2014/main" id="{68ED0A73-CB40-4471-3DFA-A6D03C671577}"/>
              </a:ext>
            </a:extLst>
          </p:cNvPr>
          <p:cNvSpPr/>
          <p:nvPr/>
        </p:nvSpPr>
        <p:spPr>
          <a:xfrm>
            <a:off x="3332333" y="4892422"/>
            <a:ext cx="525581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b="1" dirty="0" smtClean="0"/>
              <a:t>专业</a:t>
            </a:r>
            <a:r>
              <a:rPr lang="zh-CN" altLang="zh-CN" sz="1200" b="1" dirty="0"/>
              <a:t>软件</a:t>
            </a:r>
            <a:r>
              <a:rPr lang="en-US" altLang="zh-CN" sz="1200" b="1" dirty="0"/>
              <a:t>/MIS/ERP/MES/OA/… | App/</a:t>
            </a:r>
            <a:r>
              <a:rPr lang="zh-CN" altLang="zh-CN" sz="1200" b="1" dirty="0"/>
              <a:t>中间件</a:t>
            </a:r>
            <a:r>
              <a:rPr lang="en-US" altLang="zh-CN" sz="1200" b="1" dirty="0" smtClean="0"/>
              <a:t>/… |</a:t>
            </a:r>
            <a:r>
              <a:rPr lang="zh-CN" altLang="en-US" sz="1200" b="1" dirty="0" smtClean="0"/>
              <a:t>其他</a:t>
            </a:r>
            <a:endParaRPr lang="zh-CN" altLang="zh-CN" sz="1200" dirty="0"/>
          </a:p>
        </p:txBody>
      </p:sp>
      <p:sp>
        <p:nvSpPr>
          <p:cNvPr id="356" name="矩形 355">
            <a:extLst>
              <a:ext uri="{FF2B5EF4-FFF2-40B4-BE49-F238E27FC236}">
                <a16:creationId xmlns="" xmlns:a16="http://schemas.microsoft.com/office/drawing/2014/main" id="{3339F048-BCD6-70B3-E2E2-E447B63CC664}"/>
              </a:ext>
            </a:extLst>
          </p:cNvPr>
          <p:cNvSpPr/>
          <p:nvPr/>
        </p:nvSpPr>
        <p:spPr>
          <a:xfrm>
            <a:off x="7401143" y="4331684"/>
            <a:ext cx="381221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湖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港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仓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向量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全文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关系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非结构化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私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公</a:t>
            </a:r>
            <a:endParaRPr lang="zh-CN" altLang="zh-CN" sz="1200" dirty="0">
              <a:effectLst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="" xmlns:a16="http://schemas.microsoft.com/office/drawing/2014/main" id="{06A5E8CE-1E17-6A3D-ECA0-9FACCDF0BFA7}"/>
              </a:ext>
            </a:extLst>
          </p:cNvPr>
          <p:cNvSpPr/>
          <p:nvPr/>
        </p:nvSpPr>
        <p:spPr>
          <a:xfrm>
            <a:off x="2668924" y="5654096"/>
            <a:ext cx="6026801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云端</a:t>
            </a:r>
            <a:r>
              <a:rPr lang="en-US" altLang="zh-CN" sz="1200" b="1" dirty="0"/>
              <a:t>: </a:t>
            </a:r>
            <a:r>
              <a:rPr lang="zh-CN" altLang="zh-CN" sz="1200" b="1" dirty="0"/>
              <a:t>算力</a:t>
            </a:r>
            <a:r>
              <a:rPr lang="zh-CN" altLang="zh-CN" sz="1200" b="1" dirty="0" smtClean="0"/>
              <a:t>中心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通算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超算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智算</a:t>
            </a:r>
            <a:r>
              <a:rPr lang="en-US" altLang="zh-CN" sz="1200" b="1" dirty="0" smtClean="0"/>
              <a:t>)/</a:t>
            </a:r>
            <a:r>
              <a:rPr lang="zh-CN" altLang="zh-CN" sz="1200" b="1" dirty="0"/>
              <a:t>算法中心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数据中心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软件中心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运维中心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边缘</a:t>
            </a:r>
            <a:r>
              <a:rPr lang="zh-CN" altLang="zh-CN" sz="1200" b="1" dirty="0" smtClean="0"/>
              <a:t>计算</a:t>
            </a:r>
            <a:endParaRPr lang="zh-CN" altLang="zh-CN" sz="1200" dirty="0"/>
          </a:p>
        </p:txBody>
      </p:sp>
      <p:sp>
        <p:nvSpPr>
          <p:cNvPr id="358" name="矩形 357">
            <a:extLst>
              <a:ext uri="{FF2B5EF4-FFF2-40B4-BE49-F238E27FC236}">
                <a16:creationId xmlns="" xmlns:a16="http://schemas.microsoft.com/office/drawing/2014/main" id="{A0375A7B-BCF2-DF15-34B6-5737F36C11E1}"/>
              </a:ext>
            </a:extLst>
          </p:cNvPr>
          <p:cNvSpPr/>
          <p:nvPr/>
        </p:nvSpPr>
        <p:spPr>
          <a:xfrm>
            <a:off x="7397212" y="5010899"/>
            <a:ext cx="49991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96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管</a:t>
            </a:r>
            <a:r>
              <a:rPr lang="en-US" altLang="zh-CN" sz="1200" b="1" dirty="0"/>
              <a:t>/QHSE/</a:t>
            </a:r>
            <a:r>
              <a:rPr lang="zh-CN" altLang="zh-CN" sz="1200" b="1" dirty="0"/>
              <a:t>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营</a:t>
            </a:r>
            <a:r>
              <a:rPr lang="en-US" altLang="zh-CN" sz="1200" b="1" dirty="0"/>
              <a:t>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</a:t>
            </a:r>
            <a:r>
              <a:rPr lang="en-US" altLang="zh-CN" sz="1200" b="1" dirty="0"/>
              <a:t>/…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</a:t>
            </a:r>
            <a:r>
              <a:rPr lang="zh-CN" altLang="zh-CN" sz="1200" b="1" dirty="0"/>
              <a:t> 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实时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时序</a:t>
            </a:r>
            <a:endParaRPr lang="zh-CN" altLang="zh-CN" sz="1200" dirty="0"/>
          </a:p>
          <a:p>
            <a:r>
              <a:rPr lang="zh-CN" altLang="zh-CN" sz="1200" b="1" dirty="0"/>
              <a:t>智能仪表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设备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音视频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无人机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雷达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机器人</a:t>
            </a:r>
            <a:r>
              <a:rPr lang="en-US" altLang="zh-CN" sz="1200" b="1" dirty="0"/>
              <a:t>/… | </a:t>
            </a:r>
            <a:r>
              <a:rPr lang="zh-CN" altLang="zh-CN" sz="1200" b="1" dirty="0"/>
              <a:t>网：物联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生产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办公</a:t>
            </a:r>
            <a:endParaRPr lang="zh-CN" altLang="zh-CN" sz="1200" dirty="0"/>
          </a:p>
          <a:p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59" name="直接箭头连接符 358">
            <a:extLst>
              <a:ext uri="{FF2B5EF4-FFF2-40B4-BE49-F238E27FC236}">
                <a16:creationId xmlns="" xmlns:a16="http://schemas.microsoft.com/office/drawing/2014/main" id="{04C81A73-5BB0-1EA9-174E-7B5FF2877F81}"/>
              </a:ext>
            </a:extLst>
          </p:cNvPr>
          <p:cNvCxnSpPr/>
          <p:nvPr/>
        </p:nvCxnSpPr>
        <p:spPr>
          <a:xfrm flipV="1">
            <a:off x="630315" y="204797"/>
            <a:ext cx="0" cy="6205491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="" xmlns:a16="http://schemas.microsoft.com/office/drawing/2014/main" id="{70A37837-BB83-FE13-BABA-5C4C60428835}"/>
              </a:ext>
            </a:extLst>
          </p:cNvPr>
          <p:cNvSpPr txBox="1"/>
          <p:nvPr/>
        </p:nvSpPr>
        <p:spPr>
          <a:xfrm>
            <a:off x="887484" y="533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基础层</a:t>
            </a:r>
          </a:p>
        </p:txBody>
      </p:sp>
      <p:sp>
        <p:nvSpPr>
          <p:cNvPr id="361" name="文本框 360">
            <a:extLst>
              <a:ext uri="{FF2B5EF4-FFF2-40B4-BE49-F238E27FC236}">
                <a16:creationId xmlns="" xmlns:a16="http://schemas.microsoft.com/office/drawing/2014/main" id="{EB22061F-BC3C-907E-9197-CC584676E96F}"/>
              </a:ext>
            </a:extLst>
          </p:cNvPr>
          <p:cNvSpPr txBox="1"/>
          <p:nvPr/>
        </p:nvSpPr>
        <p:spPr>
          <a:xfrm>
            <a:off x="887484" y="4541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层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="" xmlns:a16="http://schemas.microsoft.com/office/drawing/2014/main" id="{656A037D-3055-9DDF-AB84-C233B979A198}"/>
              </a:ext>
            </a:extLst>
          </p:cNvPr>
          <p:cNvSpPr txBox="1"/>
          <p:nvPr/>
        </p:nvSpPr>
        <p:spPr>
          <a:xfrm>
            <a:off x="887484" y="3750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模型层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="" xmlns:a16="http://schemas.microsoft.com/office/drawing/2014/main" id="{2B24DCAC-8F54-4646-D25D-814CD4D0E53A}"/>
              </a:ext>
            </a:extLst>
          </p:cNvPr>
          <p:cNvSpPr txBox="1"/>
          <p:nvPr/>
        </p:nvSpPr>
        <p:spPr>
          <a:xfrm>
            <a:off x="887484" y="2959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代理层</a:t>
            </a:r>
          </a:p>
        </p:txBody>
      </p:sp>
      <p:sp>
        <p:nvSpPr>
          <p:cNvPr id="364" name="文本框 363">
            <a:extLst>
              <a:ext uri="{FF2B5EF4-FFF2-40B4-BE49-F238E27FC236}">
                <a16:creationId xmlns="" xmlns:a16="http://schemas.microsoft.com/office/drawing/2014/main" id="{FC3E0772-5284-2095-D0F1-C9FE321D673D}"/>
              </a:ext>
            </a:extLst>
          </p:cNvPr>
          <p:cNvSpPr txBox="1"/>
          <p:nvPr/>
        </p:nvSpPr>
        <p:spPr>
          <a:xfrm>
            <a:off x="887484" y="2168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全息层</a:t>
            </a:r>
          </a:p>
        </p:txBody>
      </p:sp>
      <p:cxnSp>
        <p:nvCxnSpPr>
          <p:cNvPr id="365" name="连接符: 肘形 20">
            <a:extLst>
              <a:ext uri="{FF2B5EF4-FFF2-40B4-BE49-F238E27FC236}">
                <a16:creationId xmlns="" xmlns:a16="http://schemas.microsoft.com/office/drawing/2014/main" id="{EF620112-E1C7-FAE6-1BBA-3086F45D1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10" y="5185819"/>
            <a:ext cx="995801" cy="35827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连接符: 肘形 24">
            <a:extLst>
              <a:ext uri="{FF2B5EF4-FFF2-40B4-BE49-F238E27FC236}">
                <a16:creationId xmlns="" xmlns:a16="http://schemas.microsoft.com/office/drawing/2014/main" id="{BFD8DA6A-EE98-EC49-7089-C8033941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9" y="4674724"/>
            <a:ext cx="2151777" cy="62422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连接符: 肘形 31">
            <a:extLst>
              <a:ext uri="{FF2B5EF4-FFF2-40B4-BE49-F238E27FC236}">
                <a16:creationId xmlns="" xmlns:a16="http://schemas.microsoft.com/office/drawing/2014/main" id="{155DCD8F-86D6-7285-63DD-7128034610B6}"/>
              </a:ext>
            </a:extLst>
          </p:cNvPr>
          <p:cNvCxnSpPr>
            <a:cxnSpLocks/>
          </p:cNvCxnSpPr>
          <p:nvPr/>
        </p:nvCxnSpPr>
        <p:spPr>
          <a:xfrm rot="10800000">
            <a:off x="1891110" y="3157462"/>
            <a:ext cx="3560473" cy="23224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连接符: 肘形 39">
            <a:extLst>
              <a:ext uri="{FF2B5EF4-FFF2-40B4-BE49-F238E27FC236}">
                <a16:creationId xmlns="" xmlns:a16="http://schemas.microsoft.com/office/drawing/2014/main" id="{61023DA7-5B77-CC73-939E-64A10439A4BA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2362930"/>
            <a:ext cx="4303554" cy="538433"/>
          </a:xfrm>
          <a:prstGeom prst="bentConnector3">
            <a:avLst>
              <a:gd name="adj1" fmla="val 53301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="" xmlns:a16="http://schemas.microsoft.com/office/drawing/2014/main" id="{64F84D5B-922E-8382-091D-3D331143623A}"/>
              </a:ext>
            </a:extLst>
          </p:cNvPr>
          <p:cNvSpPr txBox="1"/>
          <p:nvPr/>
        </p:nvSpPr>
        <p:spPr>
          <a:xfrm>
            <a:off x="887484" y="1377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协作层</a:t>
            </a:r>
          </a:p>
        </p:txBody>
      </p:sp>
      <p:cxnSp>
        <p:nvCxnSpPr>
          <p:cNvPr id="370" name="连接符: 肘形 93">
            <a:extLst>
              <a:ext uri="{FF2B5EF4-FFF2-40B4-BE49-F238E27FC236}">
                <a16:creationId xmlns="" xmlns:a16="http://schemas.microsoft.com/office/drawing/2014/main" id="{4B788741-45DC-A2C7-1DF6-A2DA3C6ABE4A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1570253"/>
            <a:ext cx="4306591" cy="819045"/>
          </a:xfrm>
          <a:prstGeom prst="bentConnector3">
            <a:avLst>
              <a:gd name="adj1" fmla="val 48959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="" xmlns:a16="http://schemas.microsoft.com/office/drawing/2014/main" id="{A1216E16-0684-3A61-9FAB-C40A8B05E1C9}"/>
              </a:ext>
            </a:extLst>
          </p:cNvPr>
          <p:cNvSpPr txBox="1"/>
          <p:nvPr/>
        </p:nvSpPr>
        <p:spPr>
          <a:xfrm>
            <a:off x="887484" y="5865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使命层</a:t>
            </a:r>
          </a:p>
        </p:txBody>
      </p:sp>
      <p:grpSp>
        <p:nvGrpSpPr>
          <p:cNvPr id="372" name="组合 371">
            <a:extLst>
              <a:ext uri="{FF2B5EF4-FFF2-40B4-BE49-F238E27FC236}">
                <a16:creationId xmlns="" xmlns:a16="http://schemas.microsoft.com/office/drawing/2014/main" id="{5ADD23F6-B0C4-5121-F4E7-9D1CE1C867AB}"/>
              </a:ext>
            </a:extLst>
          </p:cNvPr>
          <p:cNvGrpSpPr/>
          <p:nvPr/>
        </p:nvGrpSpPr>
        <p:grpSpPr>
          <a:xfrm>
            <a:off x="6015082" y="519375"/>
            <a:ext cx="2081465" cy="1508077"/>
            <a:chOff x="6018571" y="1494430"/>
            <a:chExt cx="2081465" cy="1508077"/>
          </a:xfrm>
        </p:grpSpPr>
        <p:sp>
          <p:nvSpPr>
            <p:cNvPr id="373" name="任意多边形: 形状 80">
              <a:extLst>
                <a:ext uri="{FF2B5EF4-FFF2-40B4-BE49-F238E27FC236}">
                  <a16:creationId xmlns="" xmlns:a16="http://schemas.microsoft.com/office/drawing/2014/main" id="{7984DB3A-9DA5-3194-0060-202B7C39734B}"/>
                </a:ext>
              </a:extLst>
            </p:cNvPr>
            <p:cNvSpPr/>
            <p:nvPr/>
          </p:nvSpPr>
          <p:spPr>
            <a:xfrm>
              <a:off x="6083490" y="1497842"/>
              <a:ext cx="982638" cy="1259006"/>
            </a:xfrm>
            <a:custGeom>
              <a:avLst/>
              <a:gdLst>
                <a:gd name="connsiteX0" fmla="*/ 982638 w 982638"/>
                <a:gd name="connsiteY0" fmla="*/ 0 h 1259006"/>
                <a:gd name="connsiteX1" fmla="*/ 764274 w 982638"/>
                <a:gd name="connsiteY1" fmla="*/ 805218 h 1259006"/>
                <a:gd name="connsiteX2" fmla="*/ 0 w 982638"/>
                <a:gd name="connsiteY2" fmla="*/ 1259006 h 1259006"/>
                <a:gd name="connsiteX3" fmla="*/ 822277 w 982638"/>
                <a:gd name="connsiteY3" fmla="*/ 211540 h 12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8" h="1259006">
                  <a:moveTo>
                    <a:pt x="982638" y="0"/>
                  </a:moveTo>
                  <a:lnTo>
                    <a:pt x="764274" y="805218"/>
                  </a:lnTo>
                  <a:lnTo>
                    <a:pt x="0" y="1259006"/>
                  </a:lnTo>
                  <a:lnTo>
                    <a:pt x="822277" y="211540"/>
                  </a:lnTo>
                </a:path>
              </a:pathLst>
            </a:cu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4" name="任意多边形: 形状 81">
              <a:extLst>
                <a:ext uri="{FF2B5EF4-FFF2-40B4-BE49-F238E27FC236}">
                  <a16:creationId xmlns="" xmlns:a16="http://schemas.microsoft.com/office/drawing/2014/main" id="{7FC006FC-5853-0F4B-C787-FFD3D173BC30}"/>
                </a:ext>
              </a:extLst>
            </p:cNvPr>
            <p:cNvSpPr/>
            <p:nvPr/>
          </p:nvSpPr>
          <p:spPr>
            <a:xfrm>
              <a:off x="6844352" y="1504666"/>
              <a:ext cx="1204415" cy="1040641"/>
            </a:xfrm>
            <a:custGeom>
              <a:avLst/>
              <a:gdLst>
                <a:gd name="connsiteX0" fmla="*/ 218364 w 1204415"/>
                <a:gd name="connsiteY0" fmla="*/ 0 h 1040641"/>
                <a:gd name="connsiteX1" fmla="*/ 1204415 w 1204415"/>
                <a:gd name="connsiteY1" fmla="*/ 1040641 h 1040641"/>
                <a:gd name="connsiteX2" fmla="*/ 0 w 1204415"/>
                <a:gd name="connsiteY2" fmla="*/ 798394 h 1040641"/>
                <a:gd name="connsiteX3" fmla="*/ 218364 w 1204415"/>
                <a:gd name="connsiteY3" fmla="*/ 0 h 104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040641">
                  <a:moveTo>
                    <a:pt x="218364" y="0"/>
                  </a:moveTo>
                  <a:lnTo>
                    <a:pt x="1204415" y="1040641"/>
                  </a:lnTo>
                  <a:lnTo>
                    <a:pt x="0" y="798394"/>
                  </a:lnTo>
                  <a:lnTo>
                    <a:pt x="218364" y="0"/>
                  </a:lnTo>
                  <a:close/>
                </a:path>
              </a:pathLst>
            </a:cu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5" name="任意多边形: 形状 82">
              <a:extLst>
                <a:ext uri="{FF2B5EF4-FFF2-40B4-BE49-F238E27FC236}">
                  <a16:creationId xmlns="" xmlns:a16="http://schemas.microsoft.com/office/drawing/2014/main" id="{9D3FAE20-0E49-2C32-C498-6A81D3B58E48}"/>
                </a:ext>
              </a:extLst>
            </p:cNvPr>
            <p:cNvSpPr/>
            <p:nvPr/>
          </p:nvSpPr>
          <p:spPr>
            <a:xfrm>
              <a:off x="6083490" y="2303060"/>
              <a:ext cx="1961865" cy="692624"/>
            </a:xfrm>
            <a:custGeom>
              <a:avLst/>
              <a:gdLst>
                <a:gd name="connsiteX0" fmla="*/ 757450 w 1961865"/>
                <a:gd name="connsiteY0" fmla="*/ 0 h 692624"/>
                <a:gd name="connsiteX1" fmla="*/ 1961865 w 1961865"/>
                <a:gd name="connsiteY1" fmla="*/ 232012 h 692624"/>
                <a:gd name="connsiteX2" fmla="*/ 1201003 w 1961865"/>
                <a:gd name="connsiteY2" fmla="*/ 692624 h 692624"/>
                <a:gd name="connsiteX3" fmla="*/ 0 w 1961865"/>
                <a:gd name="connsiteY3" fmla="*/ 453788 h 692624"/>
                <a:gd name="connsiteX4" fmla="*/ 757450 w 1961865"/>
                <a:gd name="connsiteY4" fmla="*/ 0 h 69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1865" h="692624">
                  <a:moveTo>
                    <a:pt x="757450" y="0"/>
                  </a:moveTo>
                  <a:lnTo>
                    <a:pt x="1961865" y="232012"/>
                  </a:lnTo>
                  <a:lnTo>
                    <a:pt x="1201003" y="692624"/>
                  </a:lnTo>
                  <a:lnTo>
                    <a:pt x="0" y="453788"/>
                  </a:lnTo>
                  <a:lnTo>
                    <a:pt x="757450" y="0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="" xmlns:a16="http://schemas.microsoft.com/office/drawing/2014/main" id="{A56C7DF0-352B-572D-66EB-EDFC402E36DD}"/>
                </a:ext>
              </a:extLst>
            </p:cNvPr>
            <p:cNvSpPr/>
            <p:nvPr/>
          </p:nvSpPr>
          <p:spPr>
            <a:xfrm>
              <a:off x="6018571" y="2320736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isometricOffAxis2Top">
                <a:rot lat="18075715" lon="3207254" rev="180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企业</a:t>
              </a:r>
              <a:endParaRPr lang="en-US" altLang="zh-CN" sz="2800" dirty="0">
                <a:solidFill>
                  <a:srgbClr val="FFFF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再造</a:t>
              </a:r>
            </a:p>
          </p:txBody>
        </p:sp>
        <p:sp>
          <p:nvSpPr>
            <p:cNvPr id="377" name="任意多边形: 形状 84">
              <a:extLst>
                <a:ext uri="{FF2B5EF4-FFF2-40B4-BE49-F238E27FC236}">
                  <a16:creationId xmlns="" xmlns:a16="http://schemas.microsoft.com/office/drawing/2014/main" id="{AC866CA0-081C-2C0D-8EA3-882FB110D50E}"/>
                </a:ext>
              </a:extLst>
            </p:cNvPr>
            <p:cNvSpPr/>
            <p:nvPr/>
          </p:nvSpPr>
          <p:spPr>
            <a:xfrm>
              <a:off x="7059304" y="1494430"/>
              <a:ext cx="982639" cy="1508077"/>
            </a:xfrm>
            <a:custGeom>
              <a:avLst/>
              <a:gdLst>
                <a:gd name="connsiteX0" fmla="*/ 0 w 986051"/>
                <a:gd name="connsiteY0" fmla="*/ 0 h 1508077"/>
                <a:gd name="connsiteX1" fmla="*/ 986051 w 986051"/>
                <a:gd name="connsiteY1" fmla="*/ 1057701 h 1508077"/>
                <a:gd name="connsiteX2" fmla="*/ 221777 w 986051"/>
                <a:gd name="connsiteY2" fmla="*/ 1508077 h 1508077"/>
                <a:gd name="connsiteX3" fmla="*/ 0 w 986051"/>
                <a:gd name="connsiteY3" fmla="*/ 0 h 1508077"/>
                <a:gd name="connsiteX0" fmla="*/ 0 w 982639"/>
                <a:gd name="connsiteY0" fmla="*/ 0 h 1508077"/>
                <a:gd name="connsiteX1" fmla="*/ 982639 w 982639"/>
                <a:gd name="connsiteY1" fmla="*/ 1047466 h 1508077"/>
                <a:gd name="connsiteX2" fmla="*/ 221777 w 982639"/>
                <a:gd name="connsiteY2" fmla="*/ 1508077 h 1508077"/>
                <a:gd name="connsiteX3" fmla="*/ 0 w 982639"/>
                <a:gd name="connsiteY3" fmla="*/ 0 h 150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9" h="1508077">
                  <a:moveTo>
                    <a:pt x="0" y="0"/>
                  </a:moveTo>
                  <a:lnTo>
                    <a:pt x="982639" y="1047466"/>
                  </a:lnTo>
                  <a:lnTo>
                    <a:pt x="221777" y="150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8" name="任意多边形: 形状 85">
              <a:extLst>
                <a:ext uri="{FF2B5EF4-FFF2-40B4-BE49-F238E27FC236}">
                  <a16:creationId xmlns="" xmlns:a16="http://schemas.microsoft.com/office/drawing/2014/main" id="{AB4BF752-719A-5215-E3CC-68528BF4348F}"/>
                </a:ext>
              </a:extLst>
            </p:cNvPr>
            <p:cNvSpPr/>
            <p:nvPr/>
          </p:nvSpPr>
          <p:spPr>
            <a:xfrm>
              <a:off x="6080078" y="1497842"/>
              <a:ext cx="1204415" cy="1501254"/>
            </a:xfrm>
            <a:custGeom>
              <a:avLst/>
              <a:gdLst>
                <a:gd name="connsiteX0" fmla="*/ 982638 w 1204415"/>
                <a:gd name="connsiteY0" fmla="*/ 0 h 1501254"/>
                <a:gd name="connsiteX1" fmla="*/ 0 w 1204415"/>
                <a:gd name="connsiteY1" fmla="*/ 1259006 h 1501254"/>
                <a:gd name="connsiteX2" fmla="*/ 1204415 w 1204415"/>
                <a:gd name="connsiteY2" fmla="*/ 1501254 h 1501254"/>
                <a:gd name="connsiteX3" fmla="*/ 982638 w 1204415"/>
                <a:gd name="connsiteY3" fmla="*/ 0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501254">
                  <a:moveTo>
                    <a:pt x="982638" y="0"/>
                  </a:moveTo>
                  <a:lnTo>
                    <a:pt x="0" y="1259006"/>
                  </a:lnTo>
                  <a:lnTo>
                    <a:pt x="1204415" y="1501254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</p:grpSp>
      <p:cxnSp>
        <p:nvCxnSpPr>
          <p:cNvPr id="379" name="连接符: 肘形 87">
            <a:extLst>
              <a:ext uri="{FF2B5EF4-FFF2-40B4-BE49-F238E27FC236}">
                <a16:creationId xmlns="" xmlns:a16="http://schemas.microsoft.com/office/drawing/2014/main" id="{066B9D16-64B5-04F2-E321-FFC8BC27F1A9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798504"/>
            <a:ext cx="4700884" cy="595379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="" xmlns:a16="http://schemas.microsoft.com/office/drawing/2014/main" id="{96509168-E22E-1969-9FF7-8744B1F4B66F}"/>
              </a:ext>
            </a:extLst>
          </p:cNvPr>
          <p:cNvSpPr/>
          <p:nvPr/>
        </p:nvSpPr>
        <p:spPr>
          <a:xfrm>
            <a:off x="4495603" y="3912507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模型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81" name="连接符: 肘形 25">
            <a:extLst>
              <a:ext uri="{FF2B5EF4-FFF2-40B4-BE49-F238E27FC236}">
                <a16:creationId xmlns="" xmlns:a16="http://schemas.microsoft.com/office/drawing/2014/main" id="{6A3B53A9-715B-F3A4-A09A-6693E11601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6" y="3904863"/>
            <a:ext cx="2936556" cy="43597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>
            <a:extLst>
              <a:ext uri="{FF2B5EF4-FFF2-40B4-BE49-F238E27FC236}">
                <a16:creationId xmlns="" xmlns:a16="http://schemas.microsoft.com/office/drawing/2014/main" id="{96509168-E22E-1969-9FF7-8744B1F4B66F}"/>
              </a:ext>
            </a:extLst>
          </p:cNvPr>
          <p:cNvSpPr/>
          <p:nvPr/>
        </p:nvSpPr>
        <p:spPr>
          <a:xfrm>
            <a:off x="3820638" y="4556332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工具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="" xmlns:a16="http://schemas.microsoft.com/office/drawing/2014/main" id="{96509168-E22E-1969-9FF7-8744B1F4B66F}"/>
              </a:ext>
            </a:extLst>
          </p:cNvPr>
          <p:cNvSpPr/>
          <p:nvPr/>
        </p:nvSpPr>
        <p:spPr>
          <a:xfrm>
            <a:off x="2606617" y="5125718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FF00"/>
                </a:solidFill>
              </a:rPr>
              <a:t>算力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>
                <a:solidFill>
                  <a:srgbClr val="FFFF00"/>
                </a:solidFill>
              </a:rPr>
              <a:t>服务</a:t>
            </a:r>
          </a:p>
        </p:txBody>
      </p:sp>
      <p:sp>
        <p:nvSpPr>
          <p:cNvPr id="384" name="矩形 383">
            <a:extLst>
              <a:ext uri="{FF2B5EF4-FFF2-40B4-BE49-F238E27FC236}">
                <a16:creationId xmlns="" xmlns:a16="http://schemas.microsoft.com/office/drawing/2014/main" id="{A0375A7B-BCF2-DF15-34B6-5737F36C11E1}"/>
              </a:ext>
            </a:extLst>
          </p:cNvPr>
          <p:cNvSpPr/>
          <p:nvPr/>
        </p:nvSpPr>
        <p:spPr>
          <a:xfrm>
            <a:off x="7895231" y="595084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="" xmlns:a16="http://schemas.microsoft.com/office/drawing/2014/main" id="{A0375A7B-BCF2-DF15-34B6-5737F36C11E1}"/>
              </a:ext>
            </a:extLst>
          </p:cNvPr>
          <p:cNvSpPr/>
          <p:nvPr/>
        </p:nvSpPr>
        <p:spPr>
          <a:xfrm>
            <a:off x="7654439" y="5143300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="" xmlns:a16="http://schemas.microsoft.com/office/drawing/2014/main" id="{A0375A7B-BCF2-DF15-34B6-5737F36C11E1}"/>
              </a:ext>
            </a:extLst>
          </p:cNvPr>
          <p:cNvSpPr/>
          <p:nvPr/>
        </p:nvSpPr>
        <p:spPr>
          <a:xfrm>
            <a:off x="7459367" y="433540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="" xmlns:a16="http://schemas.microsoft.com/office/drawing/2014/main" id="{A0375A7B-BCF2-DF15-34B6-5737F36C11E1}"/>
              </a:ext>
            </a:extLst>
          </p:cNvPr>
          <p:cNvSpPr/>
          <p:nvPr/>
        </p:nvSpPr>
        <p:spPr>
          <a:xfrm>
            <a:off x="7305289" y="3536703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智力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="" xmlns:a16="http://schemas.microsoft.com/office/drawing/2014/main" id="{96509168-E22E-1969-9FF7-8744B1F4B66F}"/>
              </a:ext>
            </a:extLst>
          </p:cNvPr>
          <p:cNvSpPr/>
          <p:nvPr/>
        </p:nvSpPr>
        <p:spPr>
          <a:xfrm>
            <a:off x="5221745" y="3276015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代理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2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78946" y="5970495"/>
            <a:ext cx="6252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底座的数智油气田参考架构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A</a:t>
            </a:r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rchitecture 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for </a:t>
            </a:r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Intelligent &amp; Digital Oilfields Based-on AI</a:t>
            </a:r>
            <a:endParaRPr lang="zh-CN" altLang="en-US" sz="1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877</TotalTime>
  <Words>261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Calibri</vt:lpstr>
      <vt:lpstr>方正粗宋简体</vt:lpstr>
      <vt:lpstr>幼圆</vt:lpstr>
      <vt:lpstr>方正大黑简体</vt:lpstr>
      <vt:lpstr>方正超粗黑简体</vt:lpstr>
      <vt:lpstr>Calibri Light</vt:lpstr>
      <vt:lpstr>等线</vt:lpstr>
      <vt:lpstr>Arial</vt:lpstr>
      <vt:lpstr>等线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</cp:lastModifiedBy>
  <cp:revision>98</cp:revision>
  <dcterms:created xsi:type="dcterms:W3CDTF">2024-12-22T04:32:25Z</dcterms:created>
  <dcterms:modified xsi:type="dcterms:W3CDTF">2025-01-13T11:27:16Z</dcterms:modified>
</cp:coreProperties>
</file>