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71" r:id="rId13"/>
    <p:sldId id="280" r:id="rId14"/>
    <p:sldId id="281" r:id="rId15"/>
    <p:sldId id="28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stan Jowett" userId="9b66c5d9d6074531" providerId="LiveId" clId="{E5814E96-004F-4C43-9780-7557C00CCF57}"/>
    <pc:docChg chg="custSel addSld delSld modSld sldOrd">
      <pc:chgData name="Tristan Jowett" userId="9b66c5d9d6074531" providerId="LiveId" clId="{E5814E96-004F-4C43-9780-7557C00CCF57}" dt="2023-04-25T11:00:25.201" v="37" actId="27636"/>
      <pc:docMkLst>
        <pc:docMk/>
      </pc:docMkLst>
      <pc:sldChg chg="addSp modSp mod setBg">
        <pc:chgData name="Tristan Jowett" userId="9b66c5d9d6074531" providerId="LiveId" clId="{E5814E96-004F-4C43-9780-7557C00CCF57}" dt="2023-04-25T11:00:25.201" v="37" actId="27636"/>
        <pc:sldMkLst>
          <pc:docMk/>
          <pc:sldMk cId="408546718" sldId="256"/>
        </pc:sldMkLst>
        <pc:spChg chg="mod">
          <ac:chgData name="Tristan Jowett" userId="9b66c5d9d6074531" providerId="LiveId" clId="{E5814E96-004F-4C43-9780-7557C00CCF57}" dt="2023-04-25T11:00:25.201" v="37" actId="27636"/>
          <ac:spMkLst>
            <pc:docMk/>
            <pc:sldMk cId="408546718" sldId="256"/>
            <ac:spMk id="2" creationId="{BB3CC793-3466-1ABC-FAF8-4418B291D455}"/>
          </ac:spMkLst>
        </pc:spChg>
        <pc:spChg chg="add">
          <ac:chgData name="Tristan Jowett" userId="9b66c5d9d6074531" providerId="LiveId" clId="{E5814E96-004F-4C43-9780-7557C00CCF57}" dt="2023-04-25T11:00:06.323" v="15" actId="26606"/>
          <ac:spMkLst>
            <pc:docMk/>
            <pc:sldMk cId="408546718" sldId="256"/>
            <ac:spMk id="7" creationId="{D278ADA9-6383-4BDD-80D2-8899A402687B}"/>
          </ac:spMkLst>
        </pc:spChg>
        <pc:spChg chg="add">
          <ac:chgData name="Tristan Jowett" userId="9b66c5d9d6074531" providerId="LiveId" clId="{E5814E96-004F-4C43-9780-7557C00CCF57}" dt="2023-04-25T11:00:06.323" v="15" actId="26606"/>
          <ac:spMkLst>
            <pc:docMk/>
            <pc:sldMk cId="408546718" sldId="256"/>
            <ac:spMk id="9" creationId="{484B7147-B0F6-40ED-B5A2-FF72BC8198B6}"/>
          </ac:spMkLst>
        </pc:spChg>
        <pc:spChg chg="add">
          <ac:chgData name="Tristan Jowett" userId="9b66c5d9d6074531" providerId="LiveId" clId="{E5814E96-004F-4C43-9780-7557C00CCF57}" dt="2023-04-25T11:00:06.323" v="15" actId="26606"/>
          <ac:spMkLst>
            <pc:docMk/>
            <pc:sldMk cId="408546718" sldId="256"/>
            <ac:spMk id="11" creationId="{B36D2DE0-0628-4A9A-A59D-7BA8B5EB3022}"/>
          </ac:spMkLst>
        </pc:spChg>
        <pc:spChg chg="add">
          <ac:chgData name="Tristan Jowett" userId="9b66c5d9d6074531" providerId="LiveId" clId="{E5814E96-004F-4C43-9780-7557C00CCF57}" dt="2023-04-25T11:00:06.323" v="15" actId="26606"/>
          <ac:spMkLst>
            <pc:docMk/>
            <pc:sldMk cId="408546718" sldId="256"/>
            <ac:spMk id="13" creationId="{48E405C9-94BE-41DA-928C-DEC9A8550E9F}"/>
          </ac:spMkLst>
        </pc:spChg>
        <pc:spChg chg="add">
          <ac:chgData name="Tristan Jowett" userId="9b66c5d9d6074531" providerId="LiveId" clId="{E5814E96-004F-4C43-9780-7557C00CCF57}" dt="2023-04-25T11:00:06.323" v="15" actId="26606"/>
          <ac:spMkLst>
            <pc:docMk/>
            <pc:sldMk cId="408546718" sldId="256"/>
            <ac:spMk id="15" creationId="{D2091A72-D5BB-42AC-8FD3-F7747D90861E}"/>
          </ac:spMkLst>
        </pc:spChg>
        <pc:spChg chg="add">
          <ac:chgData name="Tristan Jowett" userId="9b66c5d9d6074531" providerId="LiveId" clId="{E5814E96-004F-4C43-9780-7557C00CCF57}" dt="2023-04-25T11:00:06.323" v="15" actId="26606"/>
          <ac:spMkLst>
            <pc:docMk/>
            <pc:sldMk cId="408546718" sldId="256"/>
            <ac:spMk id="17" creationId="{6ED12BFC-A737-46AF-8411-481112D54B0C}"/>
          </ac:spMkLst>
        </pc:spChg>
      </pc:sldChg>
      <pc:sldChg chg="del">
        <pc:chgData name="Tristan Jowett" userId="9b66c5d9d6074531" providerId="LiveId" clId="{E5814E96-004F-4C43-9780-7557C00CCF57}" dt="2023-04-25T10:59:49.217" v="14" actId="47"/>
        <pc:sldMkLst>
          <pc:docMk/>
          <pc:sldMk cId="2151246532" sldId="257"/>
        </pc:sldMkLst>
      </pc:sldChg>
      <pc:sldChg chg="new del ord">
        <pc:chgData name="Tristan Jowett" userId="9b66c5d9d6074531" providerId="LiveId" clId="{E5814E96-004F-4C43-9780-7557C00CCF57}" dt="2023-04-25T10:59:18.151" v="3" actId="47"/>
        <pc:sldMkLst>
          <pc:docMk/>
          <pc:sldMk cId="485226663" sldId="282"/>
        </pc:sldMkLst>
      </pc:sldChg>
      <pc:sldChg chg="delSp modSp add mod ord">
        <pc:chgData name="Tristan Jowett" userId="9b66c5d9d6074531" providerId="LiveId" clId="{E5814E96-004F-4C43-9780-7557C00CCF57}" dt="2023-04-25T10:59:45.308" v="13" actId="403"/>
        <pc:sldMkLst>
          <pc:docMk/>
          <pc:sldMk cId="3135957669" sldId="282"/>
        </pc:sldMkLst>
        <pc:spChg chg="mod">
          <ac:chgData name="Tristan Jowett" userId="9b66c5d9d6074531" providerId="LiveId" clId="{E5814E96-004F-4C43-9780-7557C00CCF57}" dt="2023-04-25T10:59:31.537" v="7"/>
          <ac:spMkLst>
            <pc:docMk/>
            <pc:sldMk cId="3135957669" sldId="282"/>
            <ac:spMk id="2" creationId="{CF773402-09C2-DB03-4284-ED5E0B5E963F}"/>
          </ac:spMkLst>
        </pc:spChg>
        <pc:spChg chg="mod">
          <ac:chgData name="Tristan Jowett" userId="9b66c5d9d6074531" providerId="LiveId" clId="{E5814E96-004F-4C43-9780-7557C00CCF57}" dt="2023-04-25T10:59:45.308" v="13" actId="403"/>
          <ac:spMkLst>
            <pc:docMk/>
            <pc:sldMk cId="3135957669" sldId="282"/>
            <ac:spMk id="3" creationId="{15AEBB84-A6C9-8382-477B-9168225B39FB}"/>
          </ac:spMkLst>
        </pc:spChg>
        <pc:picChg chg="del">
          <ac:chgData name="Tristan Jowett" userId="9b66c5d9d6074531" providerId="LiveId" clId="{E5814E96-004F-4C43-9780-7557C00CCF57}" dt="2023-04-25T10:59:32.898" v="8" actId="478"/>
          <ac:picMkLst>
            <pc:docMk/>
            <pc:sldMk cId="3135957669" sldId="282"/>
            <ac:picMk id="7" creationId="{402CCDD6-CBEA-30A6-5637-F903E5D8E1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C1F8D-6B91-2385-15E8-597F60C82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96A338-605F-1412-97D5-E846F4FF9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5B5C57-4B86-0FE1-AEEA-B52788DC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57C7-2A11-4EAE-9084-ED1AB09193A9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D1CE87-5A42-3A9F-F84B-EE873F4F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911975-8297-70CC-0086-DA853B15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7D74-9AA5-4090-B26F-D8B4127FD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97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EEFB9E-F85F-0D37-71C2-63869193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A19A4B-8779-497C-A547-7E380C08D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85BA25-4257-4B5D-9318-B80AF889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57C7-2A11-4EAE-9084-ED1AB09193A9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D0321A-E07F-0667-7758-B4D92756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6F7D1D-DF4E-F5BB-85B0-D64BA746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7D74-9AA5-4090-B26F-D8B4127FD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12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ED01527-70EB-EE12-45AC-535FA61AE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EF51C3-0302-6D0A-BEC1-4FCCC605F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F60697-135D-D84C-2782-C2C1B04F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57C7-2A11-4EAE-9084-ED1AB09193A9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024AC7-8B5C-29AE-1871-270EF355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7C0191-625B-15D4-A8FF-2EC6D1C4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7D74-9AA5-4090-B26F-D8B4127FD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00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59B033-F9CB-FB49-F1EF-AF4EE2BE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DA19C2-E0EF-4143-85B2-C0B541042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D92082-5D12-8E46-0C91-108F2E8F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57C7-2A11-4EAE-9084-ED1AB09193A9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C87A5E-AF0B-D1F9-953E-E40B5F53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5CFEE4-A883-C726-2388-2E969F04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7D74-9AA5-4090-B26F-D8B4127FD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63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A00CD-77C7-C3B1-935E-84AEFFF6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85F3B8-6DB6-E29B-C7BC-86E9BE5D4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0C3FAC-69E3-3D43-857E-C91DC648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57C7-2A11-4EAE-9084-ED1AB09193A9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49417E-7001-D7EF-A582-2126092F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7894E-258D-1C9D-5A06-842292E0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7D74-9AA5-4090-B26F-D8B4127FD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69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7B8E8-A448-C10F-C146-93EFAD2E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94378B-0F76-E439-C49D-A4FC61C49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AD8A2D-2AD3-65C0-9BFE-C15AFB48E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0ED5CD-E79A-B96A-42CA-06E71206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57C7-2A11-4EAE-9084-ED1AB09193A9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457192-7C7C-BD12-7279-CEF0BA79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D2C85D-E452-FAB8-C80A-1510729C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7D74-9AA5-4090-B26F-D8B4127FD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17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0857FF-CC7C-4BB6-6DA4-EFAEF7195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F69CF1-4057-7478-BAFC-D6CB87EF5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CA4FDC-9418-1535-DC24-FA525A670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03AA69-E2CB-C052-15C6-87DDCF941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D0AD909-E912-F445-C642-7893BB168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6461E9-9D9B-578E-6873-A7350C6D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57C7-2A11-4EAE-9084-ED1AB09193A9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1018FEF-A0C4-5A3D-01D0-21A0C715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26BACB-FA62-B619-FA72-611A9505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7D74-9AA5-4090-B26F-D8B4127FD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42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6367C-D88A-22CD-81B0-AD61CAA3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62B5A36-2F3D-59D6-738E-65E20DF1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57C7-2A11-4EAE-9084-ED1AB09193A9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C54B79-88D3-DC6E-9B52-173CD248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7D182-9683-2C53-0C2B-91B71A25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7D74-9AA5-4090-B26F-D8B4127FD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8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AFE770-125A-2511-345D-CA122AF8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57C7-2A11-4EAE-9084-ED1AB09193A9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FED82AE-A368-2E11-7C81-D52C8089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D547EE-6BB1-DF1C-731B-796D3805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7D74-9AA5-4090-B26F-D8B4127FD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90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C1D47-0CAF-8A47-D6EF-A79C1C0E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879EFB-EE26-E5C9-5A56-809BE3BE3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F231F6-750A-7E92-32DB-134D76C0D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CDCAB3-AEE9-DFA4-B400-D9EC6B0A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57C7-2A11-4EAE-9084-ED1AB09193A9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0CC806-44A5-289F-CF1E-F141DCFD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0C26A7-1433-7847-8A84-8F6930D0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7D74-9AA5-4090-B26F-D8B4127FD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8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533DF-EB48-B35C-A754-CB539544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40C61C-7730-5B60-B942-8D8A0D72D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4AF36D-831C-0ED3-747F-C074BF108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6BDDBD-7A86-1163-3AFE-DB6E497B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57C7-2A11-4EAE-9084-ED1AB09193A9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A0E6DC-B2C1-1787-7087-DA2743DA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39FCE1-39FA-41DB-CF6B-DF34C69E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7D74-9AA5-4090-B26F-D8B4127FD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18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429ADDA-250E-992A-90DA-B721953A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915870-E20F-2E5B-EB66-612DC3816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F8B5BB-A0BC-7536-918F-C5960475C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157C7-2A11-4EAE-9084-ED1AB09193A9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1E05CC-1CDA-56A6-59E4-665555E6D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064B83-7B2D-3498-C2E8-8596D2C7F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C7D74-9AA5-4090-B26F-D8B4127FD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47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3CC793-3466-1ABC-FAF8-4418B291D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3056492"/>
          </a:xfrm>
        </p:spPr>
        <p:txBody>
          <a:bodyPr>
            <a:normAutofit/>
          </a:bodyPr>
          <a:lstStyle/>
          <a:p>
            <a:r>
              <a:rPr lang="en-US" sz="4400" dirty="0"/>
              <a:t>Estimates for Bayesian Inference with Doubly-Intractable Likelihoods</a:t>
            </a:r>
            <a:endParaRPr lang="fr-FR" sz="4400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CF773402-09C2-DB03-4284-ED5E0B5E96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2493" y="238539"/>
                <a:ext cx="11018520" cy="1434415"/>
              </a:xfrm>
            </p:spPr>
            <p:txBody>
              <a:bodyPr anchor="b">
                <a:noAutofit/>
              </a:bodyPr>
              <a:lstStyle/>
              <a:p>
                <a:r>
                  <a:rPr lang="fr-FR" sz="4000" dirty="0"/>
                  <a:t>III. </a:t>
                </a:r>
                <a:r>
                  <a:rPr lang="fr-FR" sz="4000" dirty="0" err="1"/>
                  <a:t>Simulating</a:t>
                </a:r>
                <a:r>
                  <a:rPr lang="fr-FR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4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4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4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4000" dirty="0"/>
                  <a:t>for </a:t>
                </a:r>
                <a14:m>
                  <m:oMath xmlns:m="http://schemas.openxmlformats.org/officeDocument/2006/math">
                    <m:r>
                      <a:rPr lang="fr-FR" sz="4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sz="4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4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sz="4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4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fr-FR" sz="4000" dirty="0"/>
                  <a:t> </a:t>
                </a:r>
                <a:r>
                  <a:rPr lang="fr-FR" sz="4000" dirty="0" err="1"/>
                  <a:t>using</a:t>
                </a:r>
                <a:r>
                  <a:rPr lang="fr-FR" sz="4000" dirty="0"/>
                  <a:t> an exchange algorithm, </a:t>
                </a:r>
                <a:r>
                  <a:rPr lang="fr-FR" sz="4000" dirty="0" err="1"/>
                  <a:t>assuming</a:t>
                </a:r>
                <a:r>
                  <a:rPr lang="fr-FR" sz="4000" dirty="0"/>
                  <a:t> </a:t>
                </a:r>
                <a14:m>
                  <m:oMath xmlns:m="http://schemas.openxmlformats.org/officeDocument/2006/math">
                    <m:r>
                      <a:rPr lang="fr-FR" sz="4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4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4000" dirty="0"/>
                  <a:t> – </a:t>
                </a:r>
                <a:r>
                  <a:rPr lang="fr-FR" sz="4000" dirty="0" err="1"/>
                  <a:t>Adding</a:t>
                </a:r>
                <a:r>
                  <a:rPr lang="fr-FR" sz="4000" dirty="0"/>
                  <a:t> an </a:t>
                </a:r>
                <a:r>
                  <a:rPr lang="fr-FR" sz="4000" dirty="0" err="1"/>
                  <a:t>auxiliary</a:t>
                </a:r>
                <a:r>
                  <a:rPr lang="fr-FR" sz="4000" dirty="0"/>
                  <a:t> variable w</a:t>
                </a: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CF773402-09C2-DB03-4284-ED5E0B5E9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2493" y="238539"/>
                <a:ext cx="11018520" cy="1434415"/>
              </a:xfrm>
              <a:blipFill>
                <a:blip r:embed="rId2"/>
                <a:stretch>
                  <a:fillRect l="-1992" t="-33191" b="-182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5AEBB84-A6C9-8382-477B-9168225B39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493" y="2071316"/>
                <a:ext cx="10705107" cy="4119172"/>
              </a:xfrm>
            </p:spPr>
            <p:txBody>
              <a:bodyPr anchor="t">
                <a:normAutofit fontScale="62500" lnSpcReduction="20000"/>
              </a:bodyPr>
              <a:lstStyle/>
              <a:p>
                <a:r>
                  <a:rPr lang="fr-FR" dirty="0"/>
                  <a:t>We </a:t>
                </a:r>
                <a:r>
                  <a:rPr lang="fr-FR" dirty="0" err="1"/>
                  <a:t>extend</a:t>
                </a:r>
                <a:r>
                  <a:rPr lang="fr-FR" dirty="0"/>
                  <a:t> the joint distribution by </a:t>
                </a:r>
                <a:r>
                  <a:rPr lang="fr-FR" dirty="0" err="1"/>
                  <a:t>adding</a:t>
                </a:r>
                <a:r>
                  <a:rPr lang="fr-FR" dirty="0"/>
                  <a:t> an </a:t>
                </a:r>
                <a:r>
                  <a:rPr lang="fr-FR" dirty="0" err="1"/>
                  <a:t>auxialiary</a:t>
                </a:r>
                <a:r>
                  <a:rPr lang="fr-FR" dirty="0"/>
                  <a:t> variable x, which </a:t>
                </a:r>
                <a:r>
                  <a:rPr lang="fr-FR" dirty="0" err="1"/>
                  <a:t>shares</a:t>
                </a:r>
                <a:r>
                  <a:rPr lang="fr-FR" dirty="0"/>
                  <a:t> the </a:t>
                </a:r>
                <a:r>
                  <a:rPr lang="fr-FR" dirty="0" err="1"/>
                  <a:t>same</a:t>
                </a:r>
                <a:r>
                  <a:rPr lang="fr-FR" dirty="0"/>
                  <a:t> state </a:t>
                </a:r>
                <a:r>
                  <a:rPr lang="fr-FR" dirty="0" err="1"/>
                  <a:t>space</a:t>
                </a:r>
                <a:r>
                  <a:rPr lang="fr-FR" dirty="0"/>
                  <a:t> as y : </a:t>
                </a:r>
                <a:r>
                  <a:rPr lang="fr-FR" dirty="0">
                    <a:solidFill>
                      <a:schemeClr val="accent2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fr-FR" dirty="0">
                    <a:solidFill>
                      <a:schemeClr val="accent2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fr-F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fr-F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  <m:r>
                      <a:rPr lang="fr-F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r>
                  <a:rPr lang="fr-FR" dirty="0"/>
                  <a:t>Note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remains</a:t>
                </a:r>
                <a:r>
                  <a:rPr lang="fr-FR" dirty="0"/>
                  <a:t> </a:t>
                </a:r>
                <a:r>
                  <a:rPr lang="fr-FR" dirty="0" err="1"/>
                  <a:t>unchanged</a:t>
                </a:r>
                <a:endParaRPr lang="fr-FR" dirty="0"/>
              </a:p>
              <a:p>
                <a:endParaRPr lang="fr-FR" dirty="0"/>
              </a:p>
              <a:p>
                <a:r>
                  <a:rPr lang="fr-FR" dirty="0" err="1"/>
                  <a:t>Using</a:t>
                </a:r>
                <a:r>
                  <a:rPr lang="fr-FR" dirty="0"/>
                  <a:t> a M-H algorithm, the acceptance rate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fr-F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→(</m:t>
                    </m:r>
                    <m:r>
                      <a:rPr lang="fr-F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′,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fr-FR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:</a:t>
                </a:r>
              </a:p>
              <a:p>
                <a:pPr marL="0" indent="0">
                  <a:buNone/>
                </a:pPr>
                <a:r>
                  <a:rPr lang="fr-FR" b="0" dirty="0">
                    <a:solidFill>
                      <a:schemeClr val="accent2"/>
                    </a:solidFill>
                  </a:rPr>
                  <a:t>		</a:t>
                </a:r>
                <a:r>
                  <a:rPr lang="fr-FR" b="0" dirty="0">
                    <a:solidFill>
                      <a:schemeClr val="accent6"/>
                    </a:solidFill>
                  </a:rPr>
                  <a:t>(i)</a:t>
                </a:r>
                <a:r>
                  <a:rPr lang="fr-FR" b="0" dirty="0">
                    <a:solidFill>
                      <a:schemeClr val="accent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′,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r>
                  <a:rPr lang="fr-FR" dirty="0"/>
                  <a:t>A </a:t>
                </a:r>
                <a:r>
                  <a:rPr lang="fr-FR" dirty="0" err="1"/>
                  <a:t>convenient</a:t>
                </a:r>
                <a:r>
                  <a:rPr lang="fr-FR" dirty="0"/>
                  <a:t> </a:t>
                </a:r>
                <a:r>
                  <a:rPr lang="fr-FR" dirty="0" err="1"/>
                  <a:t>form</a:t>
                </a:r>
                <a:r>
                  <a:rPr lang="fr-FR" dirty="0"/>
                  <a:t> for q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such</a:t>
                </a:r>
                <a:r>
                  <a:rPr lang="fr-FR" dirty="0"/>
                  <a:t>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:r>
                  <a:rPr lang="fr-FR" dirty="0">
                    <a:solidFill>
                      <a:schemeClr val="accent6"/>
                    </a:solidFill>
                  </a:rPr>
                  <a:t>(ii)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fr-FR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</a:t>
                </a:r>
              </a:p>
              <a:p>
                <a:r>
                  <a:rPr lang="fr-FR" dirty="0" err="1"/>
                  <a:t>Choose</a:t>
                </a:r>
                <a:r>
                  <a:rPr lang="fr-FR" dirty="0"/>
                  <a:t> the </a:t>
                </a:r>
                <a:r>
                  <a:rPr lang="fr-FR" dirty="0" err="1"/>
                  <a:t>usual</a:t>
                </a:r>
                <a:r>
                  <a:rPr lang="fr-FR" dirty="0"/>
                  <a:t> </a:t>
                </a:r>
                <a:r>
                  <a:rPr lang="fr-FR" dirty="0" err="1"/>
                  <a:t>proposal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dirty="0"/>
                  <a:t> from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fr-FR" dirty="0"/>
                  <a:t>, </a:t>
                </a:r>
                <a:r>
                  <a:rPr lang="fr-FR" dirty="0" err="1"/>
                  <a:t>followed</a:t>
                </a:r>
                <a:r>
                  <a:rPr lang="fr-FR" dirty="0"/>
                  <a:t> by a </a:t>
                </a:r>
                <a:r>
                  <a:rPr lang="fr-FR" dirty="0" err="1"/>
                  <a:t>proposal</a:t>
                </a:r>
                <a:r>
                  <a:rPr lang="fr-FR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dirty="0"/>
                  <a:t> from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fr-FR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marL="0" indent="0">
                  <a:buNone/>
                </a:pPr>
                <a:r>
                  <a:rPr lang="fr-FR" dirty="0">
                    <a:solidFill>
                      <a:schemeClr val="accent2"/>
                    </a:solidFill>
                  </a:rPr>
                  <a:t>	</a:t>
                </a:r>
                <a:endParaRPr lang="fr-FR" dirty="0"/>
              </a:p>
              <a:p>
                <a:endParaRPr lang="en-US" sz="2400" dirty="0">
                  <a:latin typeface="Söhne"/>
                </a:endParaRPr>
              </a:p>
              <a:p>
                <a:pPr marL="0" indent="0">
                  <a:buNone/>
                </a:pPr>
                <a:endParaRPr lang="fr-FR" sz="2400" dirty="0"/>
              </a:p>
              <a:p>
                <a:pPr marL="0" indent="0">
                  <a:buNone/>
                </a:pPr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5AEBB84-A6C9-8382-477B-9168225B39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93" y="2071316"/>
                <a:ext cx="10705107" cy="4119172"/>
              </a:xfrm>
              <a:blipFill>
                <a:blip r:embed="rId3"/>
                <a:stretch>
                  <a:fillRect l="-399" t="-25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061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CF773402-09C2-DB03-4284-ED5E0B5E96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2493" y="238539"/>
                <a:ext cx="11018520" cy="1434415"/>
              </a:xfrm>
            </p:spPr>
            <p:txBody>
              <a:bodyPr anchor="b">
                <a:noAutofit/>
              </a:bodyPr>
              <a:lstStyle/>
              <a:p>
                <a:r>
                  <a:rPr lang="fr-FR" sz="4000" dirty="0"/>
                  <a:t>III. </a:t>
                </a:r>
                <a:r>
                  <a:rPr lang="fr-FR" sz="4000" dirty="0" err="1"/>
                  <a:t>Simulating</a:t>
                </a:r>
                <a:r>
                  <a:rPr lang="fr-FR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4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4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4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4000" dirty="0"/>
                  <a:t>for </a:t>
                </a:r>
                <a14:m>
                  <m:oMath xmlns:m="http://schemas.openxmlformats.org/officeDocument/2006/math">
                    <m:r>
                      <a:rPr lang="fr-FR" sz="4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sz="4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4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sz="4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4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fr-FR" sz="4000" dirty="0"/>
                  <a:t> </a:t>
                </a:r>
                <a:r>
                  <a:rPr lang="fr-FR" sz="4000" dirty="0" err="1"/>
                  <a:t>using</a:t>
                </a:r>
                <a:r>
                  <a:rPr lang="fr-FR" sz="4000" dirty="0"/>
                  <a:t> an exchange algorithm, </a:t>
                </a:r>
                <a:r>
                  <a:rPr lang="fr-FR" sz="4000" dirty="0" err="1"/>
                  <a:t>assuming</a:t>
                </a:r>
                <a:r>
                  <a:rPr lang="fr-FR" sz="4000" dirty="0"/>
                  <a:t> </a:t>
                </a:r>
                <a14:m>
                  <m:oMath xmlns:m="http://schemas.openxmlformats.org/officeDocument/2006/math">
                    <m:r>
                      <a:rPr lang="fr-FR" sz="4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4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4000" dirty="0"/>
                  <a:t> – </a:t>
                </a:r>
                <a:r>
                  <a:rPr lang="fr-FR" sz="4000" dirty="0" err="1"/>
                  <a:t>Adding</a:t>
                </a:r>
                <a:r>
                  <a:rPr lang="fr-FR" sz="4000" dirty="0"/>
                  <a:t> an </a:t>
                </a:r>
                <a:r>
                  <a:rPr lang="fr-FR" sz="4000" dirty="0" err="1"/>
                  <a:t>auxiliary</a:t>
                </a:r>
                <a:r>
                  <a:rPr lang="fr-FR" sz="4000" dirty="0"/>
                  <a:t> variable w</a:t>
                </a: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CF773402-09C2-DB03-4284-ED5E0B5E9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2493" y="238539"/>
                <a:ext cx="11018520" cy="1434415"/>
              </a:xfrm>
              <a:blipFill>
                <a:blip r:embed="rId2"/>
                <a:stretch>
                  <a:fillRect l="-1992" t="-33191" b="-182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5AEBB84-A6C9-8382-477B-9168225B39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493" y="2071316"/>
                <a:ext cx="10705107" cy="4119172"/>
              </a:xfrm>
            </p:spPr>
            <p:txBody>
              <a:bodyPr anchor="t">
                <a:normAutofit fontScale="62500" lnSpcReduction="20000"/>
              </a:bodyPr>
              <a:lstStyle/>
              <a:p>
                <a:r>
                  <a:rPr lang="fr-FR" dirty="0"/>
                  <a:t>By </a:t>
                </a:r>
                <a:r>
                  <a:rPr lang="fr-FR" dirty="0" err="1"/>
                  <a:t>choosing</a:t>
                </a:r>
                <a:r>
                  <a:rPr lang="fr-FR" dirty="0"/>
                  <a:t> </a:t>
                </a:r>
                <a:r>
                  <a:rPr lang="fr-FR" dirty="0">
                    <a:solidFill>
                      <a:schemeClr val="accent6"/>
                    </a:solidFill>
                  </a:rPr>
                  <a:t>(iii)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fr-FR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fr-FR" dirty="0"/>
                  <a:t> (which </a:t>
                </a:r>
                <a:r>
                  <a:rPr lang="fr-FR" dirty="0" err="1"/>
                  <a:t>we</a:t>
                </a:r>
                <a:r>
                  <a:rPr lang="fr-FR" dirty="0"/>
                  <a:t> know how to </a:t>
                </a:r>
                <a:r>
                  <a:rPr lang="fr-FR" dirty="0" err="1"/>
                  <a:t>simulate</a:t>
                </a:r>
                <a:r>
                  <a:rPr lang="fr-FR" dirty="0"/>
                  <a:t> via part II), the M-H acceptance ratio </a:t>
                </a:r>
                <a:r>
                  <a:rPr lang="fr-FR" dirty="0" err="1"/>
                  <a:t>becomes</a:t>
                </a:r>
                <a:r>
                  <a:rPr lang="fr-FR" dirty="0"/>
                  <a:t> :</a:t>
                </a:r>
              </a:p>
              <a:p>
                <a:pPr marL="0" indent="0">
                  <a:buNone/>
                </a:pPr>
                <a:r>
                  <a:rPr lang="fr-FR" dirty="0">
                    <a:solidFill>
                      <a:schemeClr val="accent6"/>
                    </a:solidFill>
                  </a:rPr>
                  <a:t>		(i) </a:t>
                </a:r>
                <a:r>
                  <a:rPr lang="fr-FR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′,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	</a:t>
                </a:r>
                <a:r>
                  <a:rPr lang="fr-FR" dirty="0">
                    <a:solidFill>
                      <a:schemeClr val="accent6"/>
                    </a:solidFill>
                  </a:rPr>
                  <a:t> (ii)	</a:t>
                </a:r>
                <a:r>
                  <a:rPr lang="fr-FR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r>
                  <a:rPr lang="fr-FR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fr-FR" dirty="0">
                            <a:solidFill>
                              <a:schemeClr val="accent2"/>
                            </a:solidFill>
                          </a:rPr>
                          <m:t> </m:t>
                        </m:r>
                        <m:sSup>
                          <m:sSup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>
                    <a:solidFill>
                      <a:schemeClr val="accent6"/>
                    </a:solidFill>
                  </a:rPr>
                  <a:t>(iii)+ (*)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fr-FR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		</a:t>
                </a:r>
                <a:r>
                  <a:rPr lang="fr-FR" b="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fr-FR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r>
                  <a:rPr lang="fr-FR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fr-FR" dirty="0"/>
              </a:p>
              <a:p>
                <a:r>
                  <a:rPr lang="fr-FR" dirty="0"/>
                  <a:t>No more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fr-FR" dirty="0"/>
                  <a:t> term!</a:t>
                </a:r>
              </a:p>
              <a:p>
                <a:endParaRPr lang="en-US" sz="2400" dirty="0">
                  <a:latin typeface="Söhne"/>
                </a:endParaRPr>
              </a:p>
              <a:p>
                <a:pPr marL="0" indent="0">
                  <a:buNone/>
                </a:pPr>
                <a:endParaRPr lang="fr-FR" sz="2400" dirty="0"/>
              </a:p>
              <a:p>
                <a:pPr marL="0" indent="0">
                  <a:buNone/>
                </a:pPr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5AEBB84-A6C9-8382-477B-9168225B39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93" y="2071316"/>
                <a:ext cx="10705107" cy="4119172"/>
              </a:xfrm>
              <a:blipFill>
                <a:blip r:embed="rId3"/>
                <a:stretch>
                  <a:fillRect l="-513" t="-10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107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4B92F889-931E-F29E-13B4-424380AEF88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/>
                  <a:t>III. </a:t>
                </a:r>
                <a:r>
                  <a:rPr lang="fr-FR" dirty="0" err="1"/>
                  <a:t>Simulating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/>
                  <a:t>for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using</a:t>
                </a:r>
                <a:r>
                  <a:rPr lang="fr-FR" dirty="0"/>
                  <a:t> an exchange algorithm, </a:t>
                </a:r>
                <a:r>
                  <a:rPr lang="fr-FR" dirty="0" err="1"/>
                  <a:t>assuming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/>
                  <a:t> – Code</a:t>
                </a: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4B92F889-931E-F29E-13B4-424380AEF8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7E7D0B75-7D3B-E676-DA08-7804D087C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49" t="34055" r="13799" b="24386"/>
          <a:stretch/>
        </p:blipFill>
        <p:spPr>
          <a:xfrm>
            <a:off x="2078460" y="1944303"/>
            <a:ext cx="8269883" cy="4548572"/>
          </a:xfrm>
          <a:prstGeom prst="rect">
            <a:avLst/>
          </a:prstGeom>
        </p:spPr>
      </p:pic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0B372D15-E601-ACC8-616D-37CFD51E9A41}"/>
              </a:ext>
            </a:extLst>
          </p:cNvPr>
          <p:cNvSpPr/>
          <p:nvPr/>
        </p:nvSpPr>
        <p:spPr>
          <a:xfrm>
            <a:off x="1763651" y="5325253"/>
            <a:ext cx="336467" cy="464125"/>
          </a:xfrm>
          <a:prstGeom prst="leftBrace">
            <a:avLst>
              <a:gd name="adj1" fmla="val 236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588EED9B-A11A-AA4C-0E6F-E92699F11C8B}"/>
              </a:ext>
            </a:extLst>
          </p:cNvPr>
          <p:cNvSpPr/>
          <p:nvPr/>
        </p:nvSpPr>
        <p:spPr>
          <a:xfrm>
            <a:off x="1756847" y="3644403"/>
            <a:ext cx="336467" cy="464125"/>
          </a:xfrm>
          <a:prstGeom prst="leftBrace">
            <a:avLst>
              <a:gd name="adj1" fmla="val 236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107CB238-5E6C-32FE-B889-5458A03DF4F9}"/>
              </a:ext>
            </a:extLst>
          </p:cNvPr>
          <p:cNvSpPr/>
          <p:nvPr/>
        </p:nvSpPr>
        <p:spPr>
          <a:xfrm>
            <a:off x="10370126" y="2887579"/>
            <a:ext cx="385947" cy="29645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82A3799-D552-B9C9-FF26-95510EA06387}"/>
              </a:ext>
            </a:extLst>
          </p:cNvPr>
          <p:cNvSpPr txBox="1"/>
          <p:nvPr/>
        </p:nvSpPr>
        <p:spPr>
          <a:xfrm>
            <a:off x="359047" y="3590456"/>
            <a:ext cx="165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Generation</a:t>
            </a:r>
            <a:r>
              <a:rPr lang="fr-FR" sz="1400" dirty="0"/>
              <a:t> of </a:t>
            </a:r>
            <a:r>
              <a:rPr lang="fr-FR" sz="1400" dirty="0" err="1"/>
              <a:t>auxiliary</a:t>
            </a:r>
            <a:r>
              <a:rPr lang="fr-FR" sz="1400" dirty="0"/>
              <a:t> variable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F791391-D486-3765-12B8-3518090012A6}"/>
              </a:ext>
            </a:extLst>
          </p:cNvPr>
          <p:cNvSpPr txBox="1"/>
          <p:nvPr/>
        </p:nvSpPr>
        <p:spPr>
          <a:xfrm>
            <a:off x="166544" y="5325253"/>
            <a:ext cx="1603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Accept</a:t>
            </a:r>
            <a:r>
              <a:rPr lang="fr-FR" sz="1400" dirty="0"/>
              <a:t>/</a:t>
            </a:r>
            <a:r>
              <a:rPr lang="fr-FR" sz="1400" dirty="0" err="1"/>
              <a:t>reject</a:t>
            </a:r>
            <a:r>
              <a:rPr lang="fr-FR" sz="1400" dirty="0"/>
              <a:t> </a:t>
            </a:r>
            <a:r>
              <a:rPr lang="fr-FR" sz="1400" dirty="0" err="1"/>
              <a:t>step</a:t>
            </a:r>
            <a:endParaRPr lang="fr-FR" sz="1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1761A1D-354D-A093-42B7-D8BD25F50A8C}"/>
              </a:ext>
            </a:extLst>
          </p:cNvPr>
          <p:cNvSpPr txBox="1"/>
          <p:nvPr/>
        </p:nvSpPr>
        <p:spPr>
          <a:xfrm>
            <a:off x="10724405" y="4281312"/>
            <a:ext cx="956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Loop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D4BC91EF-6CC7-3525-F8AD-0B6E1B4B459D}"/>
              </a:ext>
            </a:extLst>
          </p:cNvPr>
          <p:cNvSpPr/>
          <p:nvPr/>
        </p:nvSpPr>
        <p:spPr>
          <a:xfrm>
            <a:off x="1706090" y="3077147"/>
            <a:ext cx="336467" cy="464125"/>
          </a:xfrm>
          <a:prstGeom prst="leftBrace">
            <a:avLst>
              <a:gd name="adj1" fmla="val 236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6DCCE88-F321-56F7-8601-4B7755ADB9BC}"/>
              </a:ext>
            </a:extLst>
          </p:cNvPr>
          <p:cNvSpPr txBox="1"/>
          <p:nvPr/>
        </p:nvSpPr>
        <p:spPr>
          <a:xfrm>
            <a:off x="136815" y="2956497"/>
            <a:ext cx="1945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Generation</a:t>
            </a:r>
            <a:r>
              <a:rPr lang="fr-FR" sz="1400" dirty="0"/>
              <a:t> of a new candidate for beta</a:t>
            </a:r>
          </a:p>
        </p:txBody>
      </p:sp>
      <p:sp>
        <p:nvSpPr>
          <p:cNvPr id="3" name="Accolade ouvrante 2">
            <a:extLst>
              <a:ext uri="{FF2B5EF4-FFF2-40B4-BE49-F238E27FC236}">
                <a16:creationId xmlns:a16="http://schemas.microsoft.com/office/drawing/2014/main" id="{EE4AAB8B-A04F-BFA2-381D-3270AB9A2BE1}"/>
              </a:ext>
            </a:extLst>
          </p:cNvPr>
          <p:cNvSpPr/>
          <p:nvPr/>
        </p:nvSpPr>
        <p:spPr>
          <a:xfrm>
            <a:off x="1706090" y="4327968"/>
            <a:ext cx="363547" cy="583905"/>
          </a:xfrm>
          <a:prstGeom prst="leftBrace">
            <a:avLst>
              <a:gd name="adj1" fmla="val 236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158AF37-3F4D-2109-0621-E9E6C164BCA6}"/>
              </a:ext>
            </a:extLst>
          </p:cNvPr>
          <p:cNvSpPr txBox="1"/>
          <p:nvPr/>
        </p:nvSpPr>
        <p:spPr>
          <a:xfrm>
            <a:off x="136063" y="4447748"/>
            <a:ext cx="1603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Computation</a:t>
            </a:r>
          </a:p>
        </p:txBody>
      </p:sp>
    </p:spTree>
    <p:extLst>
      <p:ext uri="{BB962C8B-B14F-4D97-AF65-F5344CB8AC3E}">
        <p14:creationId xmlns:p14="http://schemas.microsoft.com/office/powerpoint/2010/main" val="412376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CF773402-09C2-DB03-4284-ED5E0B5E96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2493" y="238539"/>
                <a:ext cx="11018520" cy="1434415"/>
              </a:xfrm>
            </p:spPr>
            <p:txBody>
              <a:bodyPr anchor="b">
                <a:noAutofit/>
              </a:bodyPr>
              <a:lstStyle/>
              <a:p>
                <a:r>
                  <a:rPr lang="fr-FR" sz="4000" dirty="0"/>
                  <a:t>III. </a:t>
                </a:r>
                <a:r>
                  <a:rPr lang="fr-FR" sz="4000" dirty="0" err="1"/>
                  <a:t>Simulating</a:t>
                </a:r>
                <a:r>
                  <a:rPr lang="fr-FR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4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4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4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4000" dirty="0"/>
                  <a:t>for </a:t>
                </a:r>
                <a14:m>
                  <m:oMath xmlns:m="http://schemas.openxmlformats.org/officeDocument/2006/math">
                    <m:r>
                      <a:rPr lang="fr-FR" sz="4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sz="4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4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sz="4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4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fr-FR" sz="4000" dirty="0"/>
                  <a:t> </a:t>
                </a:r>
                <a:r>
                  <a:rPr lang="fr-FR" sz="4000" dirty="0" err="1"/>
                  <a:t>using</a:t>
                </a:r>
                <a:r>
                  <a:rPr lang="fr-FR" sz="4000" dirty="0"/>
                  <a:t> an exchange algorithm, </a:t>
                </a:r>
                <a:r>
                  <a:rPr lang="fr-FR" sz="4000" dirty="0" err="1"/>
                  <a:t>assuming</a:t>
                </a:r>
                <a:r>
                  <a:rPr lang="fr-FR" sz="4000" dirty="0"/>
                  <a:t> </a:t>
                </a:r>
                <a14:m>
                  <m:oMath xmlns:m="http://schemas.openxmlformats.org/officeDocument/2006/math">
                    <m:r>
                      <a:rPr lang="fr-FR" sz="4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4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4000" dirty="0"/>
                  <a:t> – </a:t>
                </a:r>
                <a:r>
                  <a:rPr lang="fr-FR" sz="4000" dirty="0" err="1"/>
                  <a:t>Autocorrelations</a:t>
                </a:r>
                <a:endParaRPr lang="fr-FR" sz="40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CF773402-09C2-DB03-4284-ED5E0B5E9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2493" y="238539"/>
                <a:ext cx="11018520" cy="1434415"/>
              </a:xfrm>
              <a:blipFill>
                <a:blip r:embed="rId2"/>
                <a:stretch>
                  <a:fillRect l="-1992" b="-182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AEBB84-A6C9-8382-477B-9168225B3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4971659" cy="4119172"/>
          </a:xfrm>
        </p:spPr>
        <p:txBody>
          <a:bodyPr anchor="t">
            <a:normAutofit/>
          </a:bodyPr>
          <a:lstStyle/>
          <a:p>
            <a:r>
              <a:rPr lang="fr-FR" dirty="0" err="1"/>
              <a:t>We</a:t>
            </a:r>
            <a:r>
              <a:rPr lang="fr-FR" dirty="0"/>
              <a:t> plot the </a:t>
            </a:r>
            <a:r>
              <a:rPr lang="fr-FR" dirty="0" err="1"/>
              <a:t>autocorrelations</a:t>
            </a:r>
            <a:r>
              <a:rPr lang="fr-FR" dirty="0"/>
              <a:t> of the exchange algorithm to check the </a:t>
            </a:r>
            <a:r>
              <a:rPr lang="fr-FR" dirty="0" err="1"/>
              <a:t>shape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Measurements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conducted</a:t>
            </a:r>
            <a:r>
              <a:rPr lang="fr-FR" dirty="0"/>
              <a:t> on 1000 </a:t>
            </a:r>
            <a:r>
              <a:rPr lang="fr-FR" dirty="0" err="1"/>
              <a:t>iterations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50000 </a:t>
            </a:r>
            <a:r>
              <a:rPr lang="fr-FR" dirty="0" err="1"/>
              <a:t>iterations</a:t>
            </a:r>
            <a:r>
              <a:rPr lang="fr-FR" dirty="0"/>
              <a:t> for the </a:t>
            </a:r>
            <a:r>
              <a:rPr lang="fr-FR" dirty="0" err="1"/>
              <a:t>gibbs</a:t>
            </a:r>
            <a:r>
              <a:rPr lang="fr-FR" dirty="0"/>
              <a:t> sampler </a:t>
            </a:r>
            <a:r>
              <a:rPr lang="fr-FR" dirty="0" err="1"/>
              <a:t>inside</a:t>
            </a:r>
            <a:r>
              <a:rPr lang="fr-FR" dirty="0"/>
              <a:t> the exchange algorithm</a:t>
            </a:r>
          </a:p>
          <a:p>
            <a:endParaRPr lang="en-US" sz="2400" dirty="0">
              <a:latin typeface="Söhne"/>
            </a:endParaRP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2315FA-8062-370D-07CF-0610074CB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987" y="1967779"/>
            <a:ext cx="52101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95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CF773402-09C2-DB03-4284-ED5E0B5E96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2493" y="238539"/>
                <a:ext cx="11018520" cy="1434415"/>
              </a:xfrm>
            </p:spPr>
            <p:txBody>
              <a:bodyPr anchor="b">
                <a:noAutofit/>
              </a:bodyPr>
              <a:lstStyle/>
              <a:p>
                <a:r>
                  <a:rPr lang="fr-FR" sz="4000" dirty="0"/>
                  <a:t>III. </a:t>
                </a:r>
                <a:r>
                  <a:rPr lang="fr-FR" sz="4000" dirty="0" err="1"/>
                  <a:t>Simulating</a:t>
                </a:r>
                <a:r>
                  <a:rPr lang="fr-FR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4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4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4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4000" dirty="0"/>
                  <a:t>for </a:t>
                </a:r>
                <a14:m>
                  <m:oMath xmlns:m="http://schemas.openxmlformats.org/officeDocument/2006/math">
                    <m:r>
                      <a:rPr lang="fr-FR" sz="4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sz="4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4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sz="4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4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fr-FR" sz="4000" dirty="0"/>
                  <a:t> </a:t>
                </a:r>
                <a:r>
                  <a:rPr lang="fr-FR" sz="4000" dirty="0" err="1"/>
                  <a:t>using</a:t>
                </a:r>
                <a:r>
                  <a:rPr lang="fr-FR" sz="4000" dirty="0"/>
                  <a:t> an exchange algorithm, </a:t>
                </a:r>
                <a:r>
                  <a:rPr lang="fr-FR" sz="4000" dirty="0" err="1"/>
                  <a:t>assuming</a:t>
                </a:r>
                <a:r>
                  <a:rPr lang="fr-FR" sz="4000" dirty="0"/>
                  <a:t> </a:t>
                </a:r>
                <a14:m>
                  <m:oMath xmlns:m="http://schemas.openxmlformats.org/officeDocument/2006/math">
                    <m:r>
                      <a:rPr lang="fr-FR" sz="4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4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4000" dirty="0"/>
                  <a:t> – Convergence</a:t>
                </a: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CF773402-09C2-DB03-4284-ED5E0B5E9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2493" y="238539"/>
                <a:ext cx="11018520" cy="1434415"/>
              </a:xfrm>
              <a:blipFill>
                <a:blip r:embed="rId2"/>
                <a:stretch>
                  <a:fillRect l="-1992" b="-182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5AEBB84-A6C9-8382-477B-9168225B39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493" y="2071316"/>
                <a:ext cx="10972800" cy="2075889"/>
              </a:xfrm>
            </p:spPr>
            <p:txBody>
              <a:bodyPr anchor="t">
                <a:normAutofit/>
              </a:bodyPr>
              <a:lstStyle/>
              <a:p>
                <a:r>
                  <a:rPr lang="fr-FR" sz="2000" dirty="0"/>
                  <a:t>The betas </a:t>
                </a:r>
                <a:r>
                  <a:rPr lang="fr-FR" sz="2000" dirty="0" err="1"/>
                  <a:t>will</a:t>
                </a:r>
                <a:r>
                  <a:rPr lang="fr-FR" sz="2000" dirty="0"/>
                  <a:t> converge in </a:t>
                </a:r>
                <a:r>
                  <a:rPr lang="fr-FR" sz="2000" dirty="0" err="1"/>
                  <a:t>such</a:t>
                </a:r>
                <a:r>
                  <a:rPr lang="fr-FR" sz="2000" dirty="0"/>
                  <a:t> a </a:t>
                </a:r>
                <a:r>
                  <a:rPr lang="fr-FR" sz="2000" dirty="0" err="1"/>
                  <a:t>way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that</a:t>
                </a:r>
                <a:r>
                  <a:rPr lang="fr-FR" sz="2000" dirty="0"/>
                  <a:t> the </a:t>
                </a:r>
                <a:r>
                  <a:rPr lang="fr-FR" sz="2000" dirty="0" err="1"/>
                  <a:t>mean</a:t>
                </a:r>
                <a:r>
                  <a:rPr lang="fr-FR" sz="2000" dirty="0"/>
                  <a:t> of the </a:t>
                </a:r>
                <a:r>
                  <a:rPr lang="fr-FR" sz="2000" dirty="0" err="1"/>
                  <a:t>posterior</a:t>
                </a:r>
                <a:r>
                  <a:rPr lang="fr-FR" sz="2000" dirty="0"/>
                  <a:t> distribution </a:t>
                </a:r>
                <a14:m>
                  <m:oMath xmlns:m="http://schemas.openxmlformats.org/officeDocument/2006/math">
                    <m:r>
                      <a:rPr lang="fr-FR"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sz="20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fr-FR" sz="2000" dirty="0"/>
                  <a:t> </a:t>
                </a:r>
                <a:r>
                  <a:rPr lang="fr-FR" sz="2000" dirty="0" err="1"/>
                  <a:t>will</a:t>
                </a:r>
                <a:r>
                  <a:rPr lang="fr-FR" sz="2000" dirty="0"/>
                  <a:t> converge </a:t>
                </a:r>
                <a:r>
                  <a:rPr lang="fr-FR" sz="2000" dirty="0" err="1"/>
                  <a:t>towards</a:t>
                </a:r>
                <a:r>
                  <a:rPr lang="fr-FR" sz="2000" dirty="0"/>
                  <a:t> the initial beta. </a:t>
                </a:r>
              </a:p>
              <a:p>
                <a:r>
                  <a:rPr lang="fr-FR" sz="2000" dirty="0" err="1"/>
                  <a:t>We</a:t>
                </a:r>
                <a:r>
                  <a:rPr lang="fr-FR" sz="2000" dirty="0"/>
                  <a:t> </a:t>
                </a:r>
                <a:r>
                  <a:rPr lang="fr-FR" sz="2000" dirty="0" err="1"/>
                  <a:t>can’t</a:t>
                </a:r>
                <a:r>
                  <a:rPr lang="fr-FR" sz="2000" dirty="0"/>
                  <a:t> </a:t>
                </a:r>
                <a:r>
                  <a:rPr lang="fr-FR" sz="2000" dirty="0" err="1"/>
                  <a:t>compute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that</a:t>
                </a:r>
                <a:r>
                  <a:rPr lang="fr-FR" sz="2000" dirty="0"/>
                  <a:t> </a:t>
                </a:r>
                <a:r>
                  <a:rPr lang="fr-FR" sz="2000" dirty="0" err="1"/>
                  <a:t>mean</a:t>
                </a:r>
                <a:r>
                  <a:rPr lang="fr-FR" sz="2000" dirty="0"/>
                  <a:t> </a:t>
                </a:r>
                <a:r>
                  <a:rPr lang="fr-FR" sz="2000" dirty="0" err="1"/>
                  <a:t>directly</a:t>
                </a:r>
                <a:r>
                  <a:rPr lang="fr-FR" sz="2000" dirty="0"/>
                  <a:t> but </a:t>
                </a:r>
                <a:r>
                  <a:rPr lang="fr-FR" sz="2000" dirty="0" err="1"/>
                  <a:t>we</a:t>
                </a:r>
                <a:r>
                  <a:rPr lang="fr-FR" sz="2000" dirty="0"/>
                  <a:t> can </a:t>
                </a:r>
                <a:r>
                  <a:rPr lang="fr-FR" sz="2000" dirty="0" err="1"/>
                  <a:t>approximate</a:t>
                </a:r>
                <a:r>
                  <a:rPr lang="fr-FR" sz="2000" dirty="0"/>
                  <a:t> </a:t>
                </a:r>
                <a:r>
                  <a:rPr lang="fr-FR" sz="2000" dirty="0" err="1"/>
                  <a:t>it</a:t>
                </a:r>
                <a:r>
                  <a:rPr lang="fr-FR" sz="2000" dirty="0"/>
                  <a:t> </a:t>
                </a:r>
                <a:r>
                  <a:rPr lang="fr-FR" sz="2000" dirty="0" err="1"/>
                  <a:t>using</a:t>
                </a:r>
                <a:r>
                  <a:rPr lang="fr-FR" sz="2000" dirty="0"/>
                  <a:t> </a:t>
                </a:r>
                <a:r>
                  <a:rPr lang="fr-FR" sz="2000" dirty="0" err="1"/>
                  <a:t>another</a:t>
                </a:r>
                <a:r>
                  <a:rPr lang="fr-FR" sz="2000" dirty="0"/>
                  <a:t> MCMC </a:t>
                </a:r>
                <a:r>
                  <a:rPr lang="fr-FR" sz="2000" dirty="0" err="1"/>
                  <a:t>algorithm</a:t>
                </a:r>
                <a:r>
                  <a:rPr lang="fr-FR" sz="2000" dirty="0"/>
                  <a:t> and </a:t>
                </a:r>
                <a:r>
                  <a:rPr lang="fr-FR" sz="2000" dirty="0" err="1"/>
                  <a:t>we</a:t>
                </a:r>
                <a:r>
                  <a:rPr lang="fr-FR" sz="2000" dirty="0"/>
                  <a:t> </a:t>
                </a:r>
                <a:r>
                  <a:rPr lang="fr-FR" sz="2000" dirty="0" err="1"/>
                  <a:t>get</a:t>
                </a:r>
                <a:r>
                  <a:rPr lang="fr-FR" sz="2000" dirty="0"/>
                  <a:t> the </a:t>
                </a:r>
                <a:r>
                  <a:rPr lang="fr-FR" sz="2000" dirty="0" err="1"/>
                  <a:t>following</a:t>
                </a:r>
                <a:r>
                  <a:rPr lang="fr-FR" sz="2000" dirty="0"/>
                  <a:t> plots (the </a:t>
                </a:r>
                <a:r>
                  <a:rPr lang="fr-FR" sz="2000" dirty="0" err="1"/>
                  <a:t>left</a:t>
                </a:r>
                <a:r>
                  <a:rPr lang="fr-FR" sz="2000" dirty="0"/>
                  <a:t> one </a:t>
                </a:r>
                <a:r>
                  <a:rPr lang="fr-FR" sz="2000" dirty="0" err="1"/>
                  <a:t>is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taken</a:t>
                </a:r>
                <a:r>
                  <a:rPr lang="fr-FR" sz="2000" dirty="0"/>
                  <a:t> </a:t>
                </a:r>
                <a:r>
                  <a:rPr lang="fr-FR" sz="2000" dirty="0" err="1"/>
                  <a:t>from</a:t>
                </a:r>
                <a:r>
                  <a:rPr lang="fr-FR" sz="2000" dirty="0"/>
                  <a:t> the </a:t>
                </a:r>
                <a:r>
                  <a:rPr lang="fr-FR" sz="2000" dirty="0" err="1"/>
                  <a:t>research</a:t>
                </a:r>
                <a:r>
                  <a:rPr lang="fr-FR" sz="2000" dirty="0"/>
                  <a:t> </a:t>
                </a:r>
                <a:r>
                  <a:rPr lang="fr-FR" sz="2000" dirty="0" err="1"/>
                  <a:t>paper</a:t>
                </a:r>
                <a:r>
                  <a:rPr lang="fr-FR" sz="2000" dirty="0"/>
                  <a:t> </a:t>
                </a:r>
                <a:r>
                  <a:rPr lang="fr-FR" sz="2000" dirty="0" err="1"/>
                  <a:t>since</a:t>
                </a:r>
                <a:r>
                  <a:rPr lang="fr-FR" sz="2000" dirty="0"/>
                  <a:t> the </a:t>
                </a:r>
                <a:r>
                  <a:rPr lang="fr-FR" sz="2000" dirty="0" err="1"/>
                  <a:t>authors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didn’t</a:t>
                </a:r>
                <a:r>
                  <a:rPr lang="fr-FR" sz="2000" dirty="0"/>
                  <a:t> </a:t>
                </a:r>
                <a:r>
                  <a:rPr lang="fr-FR" sz="2000" dirty="0" err="1"/>
                  <a:t>explain</a:t>
                </a:r>
                <a:r>
                  <a:rPr lang="fr-FR" sz="2000" dirty="0"/>
                  <a:t> </a:t>
                </a:r>
                <a:r>
                  <a:rPr lang="fr-FR" sz="2000" dirty="0" err="1"/>
                  <a:t>which</a:t>
                </a:r>
                <a:r>
                  <a:rPr lang="fr-FR" sz="2000" dirty="0"/>
                  <a:t> MCMC </a:t>
                </a:r>
                <a:r>
                  <a:rPr lang="fr-FR" sz="2000" dirty="0" err="1"/>
                  <a:t>algorithm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they</a:t>
                </a:r>
                <a:r>
                  <a:rPr lang="fr-FR" sz="2000" dirty="0"/>
                  <a:t> </a:t>
                </a:r>
                <a:r>
                  <a:rPr lang="fr-FR" sz="2000" dirty="0" err="1"/>
                  <a:t>used</a:t>
                </a:r>
                <a:r>
                  <a:rPr lang="fr-FR" sz="2000" dirty="0"/>
                  <a:t> to </a:t>
                </a:r>
                <a:r>
                  <a:rPr lang="fr-FR" sz="2000" dirty="0" err="1"/>
                  <a:t>approximate</a:t>
                </a:r>
                <a:r>
                  <a:rPr lang="fr-FR" sz="2000" dirty="0"/>
                  <a:t> the </a:t>
                </a:r>
                <a:r>
                  <a:rPr lang="fr-FR" sz="2000" dirty="0" err="1"/>
                  <a:t>posterior</a:t>
                </a:r>
                <a:r>
                  <a:rPr lang="fr-FR" sz="2000" dirty="0"/>
                  <a:t> distribution)</a:t>
                </a:r>
              </a:p>
              <a:p>
                <a:endParaRPr lang="en-US" sz="2400" dirty="0">
                  <a:latin typeface="Söhne"/>
                </a:endParaRPr>
              </a:p>
              <a:p>
                <a:pPr marL="0" indent="0">
                  <a:buNone/>
                </a:pPr>
                <a:endParaRPr lang="fr-FR" sz="2400" dirty="0"/>
              </a:p>
              <a:p>
                <a:pPr marL="0" indent="0">
                  <a:buNone/>
                </a:pPr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5AEBB84-A6C9-8382-477B-9168225B39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93" y="2071316"/>
                <a:ext cx="10972800" cy="2075889"/>
              </a:xfrm>
              <a:blipFill>
                <a:blip r:embed="rId3"/>
                <a:stretch>
                  <a:fillRect l="-500" t="-3235" r="-6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A0E4B1C-FE75-AFD6-3125-F5F624C80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171" y="3810998"/>
            <a:ext cx="2794659" cy="20758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E9ADC0-0445-1122-7212-3E67BD8124A6}"/>
              </a:ext>
            </a:extLst>
          </p:cNvPr>
          <p:cNvSpPr txBox="1"/>
          <p:nvPr/>
        </p:nvSpPr>
        <p:spPr>
          <a:xfrm>
            <a:off x="7121237" y="5984038"/>
            <a:ext cx="4437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Evolution of the </a:t>
            </a:r>
            <a:r>
              <a:rPr lang="fr-FR" dirty="0" err="1"/>
              <a:t>mean</a:t>
            </a:r>
            <a:r>
              <a:rPr lang="fr-FR" dirty="0"/>
              <a:t> of betas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iterations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B16F76F-5C6D-A809-1675-2F6463F88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784" y="3648283"/>
            <a:ext cx="2710172" cy="214232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F6E63FE-852F-EBE8-6753-E46A6880D814}"/>
              </a:ext>
            </a:extLst>
          </p:cNvPr>
          <p:cNvSpPr txBox="1"/>
          <p:nvPr/>
        </p:nvSpPr>
        <p:spPr>
          <a:xfrm>
            <a:off x="977736" y="5886887"/>
            <a:ext cx="4714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Evolution of the </a:t>
            </a:r>
            <a:r>
              <a:rPr lang="fr-FR" sz="1400" dirty="0" err="1"/>
              <a:t>approximated</a:t>
            </a:r>
            <a:r>
              <a:rPr lang="fr-FR" sz="1400" dirty="0"/>
              <a:t> </a:t>
            </a:r>
            <a:r>
              <a:rPr lang="fr-FR" sz="1400" dirty="0" err="1"/>
              <a:t>mean</a:t>
            </a:r>
            <a:r>
              <a:rPr lang="fr-FR" sz="1400" dirty="0"/>
              <a:t> of the </a:t>
            </a:r>
            <a:r>
              <a:rPr lang="fr-FR" sz="1400" dirty="0" err="1"/>
              <a:t>posterior</a:t>
            </a:r>
            <a:r>
              <a:rPr lang="fr-FR" sz="1400" dirty="0"/>
              <a:t> distribution, </a:t>
            </a:r>
            <a:r>
              <a:rPr lang="fr-FR" sz="1400" dirty="0" err="1"/>
              <a:t>based</a:t>
            </a:r>
            <a:r>
              <a:rPr lang="fr-FR" sz="1400" dirty="0"/>
              <a:t> on the betas </a:t>
            </a:r>
            <a:r>
              <a:rPr lang="fr-FR" sz="1400" dirty="0" err="1"/>
              <a:t>obtained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the exchange </a:t>
            </a:r>
            <a:r>
              <a:rPr lang="fr-FR" sz="1400" dirty="0" err="1"/>
              <a:t>algorithm</a:t>
            </a:r>
            <a:endParaRPr lang="fr-FR" sz="1400" dirty="0"/>
          </a:p>
          <a:p>
            <a:pPr algn="ctr"/>
            <a:r>
              <a:rPr lang="fr-FR" sz="1400" dirty="0">
                <a:solidFill>
                  <a:schemeClr val="accent1"/>
                </a:solidFill>
              </a:rPr>
              <a:t>Source : </a:t>
            </a:r>
            <a:r>
              <a:rPr lang="fr-FR" sz="1400" dirty="0" err="1">
                <a:solidFill>
                  <a:schemeClr val="accent1"/>
                </a:solidFill>
              </a:rPr>
              <a:t>Statistical</a:t>
            </a:r>
            <a:r>
              <a:rPr lang="fr-FR" sz="1400" dirty="0">
                <a:solidFill>
                  <a:schemeClr val="accent1"/>
                </a:solidFill>
              </a:rPr>
              <a:t> Science 2015, Vol. 30, No. 4, 443–467</a:t>
            </a:r>
          </a:p>
        </p:txBody>
      </p:sp>
    </p:spTree>
    <p:extLst>
      <p:ext uri="{BB962C8B-B14F-4D97-AF65-F5344CB8AC3E}">
        <p14:creationId xmlns:p14="http://schemas.microsoft.com/office/powerpoint/2010/main" val="229512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8AAC5-80AE-6910-5D9E-992DE5C3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289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for </a:t>
            </a:r>
            <a:r>
              <a:rPr lang="fr-FR" dirty="0" err="1"/>
              <a:t>your</a:t>
            </a:r>
            <a:r>
              <a:rPr lang="fr-FR" dirty="0"/>
              <a:t> attention !</a:t>
            </a:r>
          </a:p>
        </p:txBody>
      </p:sp>
    </p:spTree>
    <p:extLst>
      <p:ext uri="{BB962C8B-B14F-4D97-AF65-F5344CB8AC3E}">
        <p14:creationId xmlns:p14="http://schemas.microsoft.com/office/powerpoint/2010/main" val="90355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773402-09C2-DB03-4284-ED5E0B5E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4800" dirty="0"/>
              <a:t>Contents</a:t>
            </a:r>
            <a:br>
              <a:rPr lang="fr-FR" sz="4600" dirty="0"/>
            </a:br>
            <a:endParaRPr lang="fr-FR" sz="4600" dirty="0"/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5AEBB84-A6C9-8382-477B-9168225B39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492" y="2071316"/>
                <a:ext cx="11314707" cy="4119172"/>
              </a:xfrm>
            </p:spPr>
            <p:txBody>
              <a:bodyPr anchor="t">
                <a:normAutofit/>
              </a:bodyPr>
              <a:lstStyle/>
              <a:p>
                <a:r>
                  <a:rPr lang="fr-FR" sz="3600" dirty="0"/>
                  <a:t>I. </a:t>
                </a:r>
                <a:r>
                  <a:rPr lang="fr-FR" sz="3600" dirty="0" err="1"/>
                  <a:t>Ising</a:t>
                </a:r>
                <a:r>
                  <a:rPr lang="fr-FR" sz="3600" dirty="0"/>
                  <a:t> </a:t>
                </a:r>
                <a:r>
                  <a:rPr lang="fr-FR" sz="3600" dirty="0" err="1"/>
                  <a:t>Lattice</a:t>
                </a:r>
                <a:r>
                  <a:rPr lang="fr-FR" sz="3600" dirty="0"/>
                  <a:t> spin </a:t>
                </a:r>
                <a:r>
                  <a:rPr lang="fr-FR" sz="3600" dirty="0" err="1"/>
                  <a:t>models</a:t>
                </a:r>
                <a:endParaRPr lang="fr-FR" sz="3600" dirty="0"/>
              </a:p>
              <a:p>
                <a:endParaRPr lang="fr-FR" sz="3600" dirty="0"/>
              </a:p>
              <a:p>
                <a:r>
                  <a:rPr lang="fr-FR" sz="3600" dirty="0"/>
                  <a:t>II. </a:t>
                </a:r>
                <a:r>
                  <a:rPr lang="fr-FR" sz="3600" dirty="0" err="1"/>
                  <a:t>Simulating</a:t>
                </a:r>
                <a:r>
                  <a:rPr lang="fr-FR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3600" dirty="0"/>
                  <a:t> from </a:t>
                </a:r>
                <a14:m>
                  <m:oMath xmlns:m="http://schemas.openxmlformats.org/officeDocument/2006/math">
                    <m:r>
                      <a:rPr lang="fr-FR" sz="36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FR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fr-FR" sz="36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fr-FR" sz="3600" dirty="0" err="1"/>
                  <a:t>using</a:t>
                </a:r>
                <a:r>
                  <a:rPr lang="fr-FR" sz="3600" dirty="0"/>
                  <a:t> Gibbs-sampler</a:t>
                </a:r>
              </a:p>
              <a:p>
                <a:endParaRPr lang="fr-FR" sz="3600" dirty="0"/>
              </a:p>
              <a:p>
                <a:r>
                  <a:rPr lang="fr-FR" sz="3600" dirty="0"/>
                  <a:t>III. </a:t>
                </a:r>
                <a:r>
                  <a:rPr lang="fr-FR" sz="3600" dirty="0" err="1"/>
                  <a:t>Simulating</a:t>
                </a:r>
                <a:r>
                  <a:rPr lang="fr-FR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3600" dirty="0"/>
                  <a:t>for </a:t>
                </a:r>
                <a14:m>
                  <m:oMath xmlns:m="http://schemas.openxmlformats.org/officeDocument/2006/math">
                    <m:r>
                      <a:rPr lang="fr-FR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fr-FR" sz="3600" dirty="0"/>
                  <a:t> </a:t>
                </a:r>
                <a:r>
                  <a:rPr lang="fr-FR" sz="3600" dirty="0" err="1"/>
                  <a:t>using</a:t>
                </a:r>
                <a:r>
                  <a:rPr lang="fr-FR" sz="3600" dirty="0"/>
                  <a:t> an exchange algorithm, </a:t>
                </a:r>
                <a:r>
                  <a:rPr lang="fr-FR" sz="3600" dirty="0" err="1"/>
                  <a:t>assuming</a:t>
                </a:r>
                <a:r>
                  <a:rPr lang="fr-FR" sz="3600" dirty="0"/>
                  <a:t> </a:t>
                </a:r>
                <a14:m>
                  <m:oMath xmlns:m="http://schemas.openxmlformats.org/officeDocument/2006/math">
                    <m:r>
                      <a:rPr lang="fr-FR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3600" dirty="0"/>
                  <a:t> </a:t>
                </a:r>
              </a:p>
              <a:p>
                <a:endParaRPr lang="en-US" sz="2400" dirty="0">
                  <a:latin typeface="Söhne"/>
                </a:endParaRPr>
              </a:p>
              <a:p>
                <a:pPr marL="0" indent="0">
                  <a:buNone/>
                </a:pPr>
                <a:endParaRPr lang="fr-FR" sz="2400" dirty="0"/>
              </a:p>
              <a:p>
                <a:pPr marL="0" indent="0">
                  <a:buNone/>
                </a:pPr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5AEBB84-A6C9-8382-477B-9168225B39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92" y="2071316"/>
                <a:ext cx="11314707" cy="4119172"/>
              </a:xfrm>
              <a:blipFill>
                <a:blip r:embed="rId2"/>
                <a:stretch>
                  <a:fillRect l="-1509" t="-3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95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773402-09C2-DB03-4284-ED5E0B5E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4600" dirty="0"/>
              <a:t>I. </a:t>
            </a:r>
            <a:r>
              <a:rPr lang="fr-FR" sz="4600" dirty="0" err="1"/>
              <a:t>Ising</a:t>
            </a:r>
            <a:r>
              <a:rPr lang="fr-FR" sz="4600" dirty="0"/>
              <a:t> </a:t>
            </a:r>
            <a:r>
              <a:rPr lang="fr-FR" sz="4600" dirty="0" err="1"/>
              <a:t>Lattice</a:t>
            </a:r>
            <a:r>
              <a:rPr lang="fr-FR" sz="4600" dirty="0"/>
              <a:t> spin </a:t>
            </a:r>
            <a:r>
              <a:rPr lang="fr-FR" sz="4600" dirty="0" err="1"/>
              <a:t>models</a:t>
            </a:r>
            <a:br>
              <a:rPr lang="fr-FR" sz="4600" dirty="0"/>
            </a:br>
            <a:endParaRPr lang="fr-FR" sz="4600" dirty="0"/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5AEBB84-A6C9-8382-477B-9168225B39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dirty="0">
                    <a:latin typeface="Söhne"/>
                  </a:rPr>
                  <a:t>For a grid y,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fr-FR" sz="24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fr-FR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d>
                          <m:dPr>
                            <m:ctrlPr>
                              <a:rPr lang="fr-FR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fr-FR" sz="24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  <m:r>
                      <a:rPr lang="fr-FR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𝑒𝑥𝑝</m:t>
                    </m:r>
                    <m:r>
                      <a:rPr lang="fr-FR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α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sz="24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p>
                          <m:sSupPr>
                            <m:ctrlPr>
                              <a:rPr lang="fr-FR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fr-FR" sz="24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  <m:e>
                        <m:sSub>
                          <m:sSubPr>
                            <m:ctrlPr>
                              <a:rPr lang="fr-FR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β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sz="24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fr-FR" sz="24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FR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fr-FR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, </a:t>
                </a:r>
              </a:p>
              <a:p>
                <a:pPr marL="0" indent="0">
                  <a:buNone/>
                </a:pPr>
                <a:r>
                  <a:rPr lang="fr-FR" sz="2400" dirty="0"/>
                  <a:t>where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fr-FR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fr-FR" sz="2400" dirty="0"/>
                  <a:t> </a:t>
                </a:r>
                <a:r>
                  <a:rPr lang="fr-FR" sz="2400" dirty="0" err="1"/>
                  <a:t>is</a:t>
                </a:r>
                <a:r>
                  <a:rPr lang="fr-FR" sz="2400" dirty="0"/>
                  <a:t> the </a:t>
                </a:r>
                <a:r>
                  <a:rPr lang="fr-FR" sz="2400" dirty="0" err="1"/>
                  <a:t>normalization</a:t>
                </a:r>
                <a:r>
                  <a:rPr lang="fr-FR" sz="2400" dirty="0"/>
                  <a:t> constant </a:t>
                </a:r>
                <a:r>
                  <a:rPr lang="fr-FR" sz="2400" dirty="0" err="1"/>
                  <a:t>that</a:t>
                </a:r>
                <a:r>
                  <a:rPr lang="fr-FR" sz="2400" dirty="0"/>
                  <a:t> </a:t>
                </a:r>
                <a:r>
                  <a:rPr lang="fr-FR" sz="2400" dirty="0" err="1"/>
                  <a:t>requires</a:t>
                </a:r>
                <a:r>
                  <a:rPr lang="fr-FR" sz="2400" dirty="0"/>
                  <a:t> a </a:t>
                </a:r>
                <a:r>
                  <a:rPr lang="fr-FR" sz="2400" dirty="0" err="1"/>
                  <a:t>sum</a:t>
                </a:r>
                <a:r>
                  <a:rPr lang="fr-FR" sz="2400" dirty="0"/>
                  <a:t> over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fr-FR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fr-FR" sz="2400" dirty="0"/>
                  <a:t>possible </a:t>
                </a:r>
                <a:r>
                  <a:rPr lang="fr-FR" sz="2400" dirty="0" err="1"/>
                  <a:t>grids</a:t>
                </a:r>
                <a:r>
                  <a:rPr lang="fr-FR" sz="2400" dirty="0"/>
                  <a:t>!</a:t>
                </a:r>
              </a:p>
              <a:p>
                <a:endParaRPr lang="en-US" sz="2400" dirty="0">
                  <a:latin typeface="Söhne"/>
                </a:endParaRPr>
              </a:p>
              <a:p>
                <a:r>
                  <a:rPr lang="fr-FR" sz="2400" dirty="0" err="1"/>
                  <a:t>We</a:t>
                </a:r>
                <a:r>
                  <a:rPr lang="fr-FR" sz="2400" dirty="0"/>
                  <a:t> </a:t>
                </a:r>
                <a:r>
                  <a:rPr lang="fr-FR" sz="2400" dirty="0" err="1"/>
                  <a:t>apply</a:t>
                </a:r>
                <a:r>
                  <a:rPr lang="fr-FR" sz="2400" dirty="0"/>
                  <a:t> the </a:t>
                </a:r>
                <a:r>
                  <a:rPr lang="fr-FR" sz="2400" dirty="0" err="1"/>
                  <a:t>periodic</a:t>
                </a:r>
                <a:r>
                  <a:rPr lang="fr-FR" sz="2400" dirty="0"/>
                  <a:t> </a:t>
                </a:r>
                <a:r>
                  <a:rPr lang="fr-FR" sz="2400" dirty="0" err="1"/>
                  <a:t>boundary</a:t>
                </a:r>
                <a:r>
                  <a:rPr lang="fr-FR" sz="2400" dirty="0"/>
                  <a:t> conditions : </a:t>
                </a:r>
                <a:r>
                  <a:rPr lang="fr-FR" sz="2400" dirty="0" err="1"/>
                  <a:t>each</a:t>
                </a:r>
                <a:r>
                  <a:rPr lang="fr-FR" sz="2400" dirty="0"/>
                  <a:t> site has four </a:t>
                </a:r>
                <a:r>
                  <a:rPr lang="fr-FR" sz="2400" dirty="0" err="1"/>
                  <a:t>neighbours</a:t>
                </a:r>
                <a:r>
                  <a:rPr lang="fr-FR" sz="2400" dirty="0"/>
                  <a:t> </a:t>
                </a:r>
                <a:r>
                  <a:rPr lang="fr-FR" sz="2400" dirty="0" err="1"/>
                  <a:t>even</a:t>
                </a:r>
                <a:r>
                  <a:rPr lang="fr-FR" sz="2400" dirty="0"/>
                  <a:t> on the </a:t>
                </a:r>
                <a:r>
                  <a:rPr lang="fr-FR" sz="2400" dirty="0" err="1"/>
                  <a:t>sides</a:t>
                </a:r>
                <a:endParaRPr lang="fr-FR" sz="2400" dirty="0"/>
              </a:p>
              <a:p>
                <a:endParaRPr lang="en-US" sz="2400" dirty="0">
                  <a:latin typeface="Söhne"/>
                </a:endParaRPr>
              </a:p>
              <a:p>
                <a:pPr marL="0" indent="0">
                  <a:buNone/>
                </a:pPr>
                <a:endParaRPr lang="fr-FR" sz="2400" dirty="0"/>
              </a:p>
              <a:p>
                <a:pPr marL="0" indent="0">
                  <a:buNone/>
                </a:pPr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5AEBB84-A6C9-8382-477B-9168225B39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  <a:blipFill>
                <a:blip r:embed="rId2"/>
                <a:stretch>
                  <a:fillRect l="-1453" t="-20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402CCDD6-CBEA-30A6-5637-F903E5D8E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305" y="2024908"/>
            <a:ext cx="4211988" cy="421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773402-09C2-DB03-4284-ED5E0B5E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4800" dirty="0">
                <a:ea typeface="+mj-lt"/>
                <a:cs typeface="+mj-lt"/>
              </a:rPr>
              <a:t>II. </a:t>
            </a:r>
            <a:r>
              <a:rPr lang="fr-FR" sz="4800" dirty="0" err="1">
                <a:ea typeface="+mj-lt"/>
                <a:cs typeface="+mj-lt"/>
              </a:rPr>
              <a:t>Simulating</a:t>
            </a:r>
            <a:r>
              <a:rPr lang="fr-FR" sz="4800" dirty="0">
                <a:ea typeface="+mj-lt"/>
                <a:cs typeface="+mj-lt"/>
              </a:rPr>
              <a:t>  from </a:t>
            </a:r>
            <a:r>
              <a:rPr lang="fr-FR" sz="4800" dirty="0" err="1">
                <a:ea typeface="+mj-lt"/>
                <a:cs typeface="+mj-lt"/>
              </a:rPr>
              <a:t>using</a:t>
            </a:r>
            <a:r>
              <a:rPr lang="fr-FR" sz="4800" dirty="0">
                <a:ea typeface="+mj-lt"/>
                <a:cs typeface="+mj-lt"/>
              </a:rPr>
              <a:t> Gibbs-sampler – why ? </a:t>
            </a:r>
            <a:endParaRPr lang="fr-FR" sz="4600" dirty="0"/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AEBB84-A6C9-8382-477B-9168225B3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10379286" cy="4119172"/>
          </a:xfrm>
        </p:spPr>
        <p:txBody>
          <a:bodyPr anchor="t">
            <a:normAutofit/>
          </a:bodyPr>
          <a:lstStyle/>
          <a:p>
            <a:r>
              <a:rPr lang="fr-FR" sz="2400" dirty="0">
                <a:ea typeface="+mn-lt"/>
                <a:cs typeface="+mn-lt"/>
              </a:rPr>
              <a:t>Gibbs sampling </a:t>
            </a:r>
            <a:r>
              <a:rPr lang="fr-FR" sz="2400" dirty="0" err="1">
                <a:ea typeface="+mn-lt"/>
                <a:cs typeface="+mn-lt"/>
              </a:rPr>
              <a:t>is</a:t>
            </a:r>
            <a:r>
              <a:rPr lang="fr-FR" sz="2400" dirty="0">
                <a:ea typeface="+mn-lt"/>
                <a:cs typeface="+mn-lt"/>
              </a:rPr>
              <a:t> a MCMC </a:t>
            </a:r>
            <a:r>
              <a:rPr lang="fr-FR" sz="2400" dirty="0" err="1">
                <a:ea typeface="+mn-lt"/>
                <a:cs typeface="+mn-lt"/>
              </a:rPr>
              <a:t>method</a:t>
            </a:r>
            <a:r>
              <a:rPr lang="fr-FR" sz="2400" dirty="0">
                <a:ea typeface="+mn-lt"/>
                <a:cs typeface="+mn-lt"/>
              </a:rPr>
              <a:t>. It </a:t>
            </a:r>
            <a:r>
              <a:rPr lang="fr-FR" sz="2400" dirty="0" err="1">
                <a:ea typeface="+mn-lt"/>
                <a:cs typeface="+mn-lt"/>
              </a:rPr>
              <a:t>will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allow</a:t>
            </a:r>
            <a:r>
              <a:rPr lang="fr-FR" sz="2400" dirty="0">
                <a:ea typeface="+mn-lt"/>
                <a:cs typeface="+mn-lt"/>
              </a:rPr>
              <a:t> us to </a:t>
            </a:r>
            <a:r>
              <a:rPr lang="fr-FR" sz="2400" dirty="0" err="1">
                <a:ea typeface="+mn-lt"/>
                <a:cs typeface="+mn-lt"/>
              </a:rPr>
              <a:t>sample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grids</a:t>
            </a:r>
            <a:r>
              <a:rPr lang="fr-FR" sz="2400" dirty="0">
                <a:ea typeface="+mn-lt"/>
                <a:cs typeface="+mn-lt"/>
              </a:rPr>
              <a:t>.</a:t>
            </a:r>
          </a:p>
          <a:p>
            <a:endParaRPr lang="fr-FR" sz="2400" dirty="0">
              <a:cs typeface="Calibri"/>
            </a:endParaRPr>
          </a:p>
          <a:p>
            <a:r>
              <a:rPr lang="fr-FR" sz="2400" dirty="0" err="1">
                <a:ea typeface="+mn-lt"/>
                <a:cs typeface="+mn-lt"/>
              </a:rPr>
              <a:t>Here</a:t>
            </a:r>
            <a:r>
              <a:rPr lang="fr-FR" sz="2400" dirty="0">
                <a:ea typeface="+mn-lt"/>
                <a:cs typeface="+mn-lt"/>
              </a:rPr>
              <a:t>, </a:t>
            </a:r>
            <a:r>
              <a:rPr lang="fr-FR" sz="2400" dirty="0" err="1">
                <a:ea typeface="+mn-lt"/>
                <a:cs typeface="+mn-lt"/>
              </a:rPr>
              <a:t>our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desired</a:t>
            </a:r>
            <a:r>
              <a:rPr lang="fr-FR" sz="2400" dirty="0">
                <a:ea typeface="+mn-lt"/>
                <a:cs typeface="+mn-lt"/>
              </a:rPr>
              <a:t> distribution </a:t>
            </a:r>
            <a:r>
              <a:rPr lang="fr-FR" sz="2400" dirty="0" err="1">
                <a:ea typeface="+mn-lt"/>
                <a:cs typeface="+mn-lt"/>
              </a:rPr>
              <a:t>is</a:t>
            </a:r>
            <a:r>
              <a:rPr lang="fr-FR" sz="2400" dirty="0">
                <a:ea typeface="+mn-lt"/>
                <a:cs typeface="+mn-lt"/>
              </a:rPr>
              <a:t> :</a:t>
            </a:r>
          </a:p>
          <a:p>
            <a:endParaRPr lang="fr-FR" sz="2400" dirty="0">
              <a:cs typeface="Calibri"/>
            </a:endParaRPr>
          </a:p>
          <a:p>
            <a:r>
              <a:rPr lang="fr-FR" sz="2400" dirty="0">
                <a:ea typeface="+mn-lt"/>
                <a:cs typeface="+mn-lt"/>
              </a:rPr>
              <a:t>Z </a:t>
            </a:r>
            <a:r>
              <a:rPr lang="fr-FR" sz="2400" dirty="0" err="1">
                <a:ea typeface="+mn-lt"/>
                <a:cs typeface="+mn-lt"/>
              </a:rPr>
              <a:t>is</a:t>
            </a:r>
            <a:r>
              <a:rPr lang="fr-FR" sz="2400" dirty="0">
                <a:ea typeface="+mn-lt"/>
                <a:cs typeface="+mn-lt"/>
              </a:rPr>
              <a:t> the </a:t>
            </a:r>
            <a:r>
              <a:rPr lang="fr-FR" sz="2400" dirty="0" err="1">
                <a:ea typeface="+mn-lt"/>
                <a:cs typeface="+mn-lt"/>
              </a:rPr>
              <a:t>normalising</a:t>
            </a:r>
            <a:r>
              <a:rPr lang="fr-FR" sz="2400" dirty="0">
                <a:ea typeface="+mn-lt"/>
                <a:cs typeface="+mn-lt"/>
              </a:rPr>
              <a:t> constant :</a:t>
            </a:r>
          </a:p>
          <a:p>
            <a:endParaRPr lang="fr-FR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Problem : Z is hard to compute ! </a:t>
            </a:r>
            <a:r>
              <a:rPr lang="en-US" sz="2400" dirty="0" err="1">
                <a:cs typeface="Calibri"/>
              </a:rPr>
              <a:t>NxN</a:t>
            </a:r>
            <a:r>
              <a:rPr lang="en-US" sz="2400" dirty="0">
                <a:cs typeface="Calibri"/>
              </a:rPr>
              <a:t> grid → 2*N² possible configurations</a:t>
            </a:r>
            <a:endParaRPr lang="fr-FR" sz="2400" dirty="0">
              <a:cs typeface="Calibri"/>
            </a:endParaRPr>
          </a:p>
          <a:p>
            <a:endParaRPr lang="en-US" sz="2400" dirty="0">
              <a:latin typeface="Söhne"/>
            </a:endParaRP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99404E1F-3A10-7971-6D68-A5B88FC23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495" y="3079415"/>
            <a:ext cx="974271" cy="299810"/>
          </a:xfrm>
          <a:prstGeom prst="rect">
            <a:avLst/>
          </a:prstGeom>
        </p:spPr>
      </p:pic>
      <p:pic>
        <p:nvPicPr>
          <p:cNvPr id="5" name="Image 5" descr="Une image contenant texte, regarder&#10;&#10;Description générée automatiquement">
            <a:extLst>
              <a:ext uri="{FF2B5EF4-FFF2-40B4-BE49-F238E27FC236}">
                <a16:creationId xmlns:a16="http://schemas.microsoft.com/office/drawing/2014/main" id="{FCF6176D-15D1-DF13-0B59-A1A24EB21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592" y="2860052"/>
            <a:ext cx="3262084" cy="789666"/>
          </a:xfrm>
          <a:prstGeom prst="rect">
            <a:avLst/>
          </a:prstGeom>
        </p:spPr>
      </p:pic>
      <p:pic>
        <p:nvPicPr>
          <p:cNvPr id="6" name="Image 6" descr="Une image contenant texte, regarder, horloge&#10;&#10;Description générée automatiquement">
            <a:extLst>
              <a:ext uri="{FF2B5EF4-FFF2-40B4-BE49-F238E27FC236}">
                <a16:creationId xmlns:a16="http://schemas.microsoft.com/office/drawing/2014/main" id="{8D38257C-A66A-756A-308E-143C5E1AD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733" y="3725826"/>
            <a:ext cx="3925660" cy="85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2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773402-09C2-DB03-4284-ED5E0B5E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4800" dirty="0">
                <a:ea typeface="+mj-lt"/>
                <a:cs typeface="+mj-lt"/>
              </a:rPr>
              <a:t>II. </a:t>
            </a:r>
            <a:r>
              <a:rPr lang="fr-FR" sz="4800" dirty="0" err="1">
                <a:ea typeface="+mj-lt"/>
                <a:cs typeface="+mj-lt"/>
              </a:rPr>
              <a:t>Simulating</a:t>
            </a:r>
            <a:r>
              <a:rPr lang="fr-FR" sz="4800" dirty="0">
                <a:ea typeface="+mj-lt"/>
                <a:cs typeface="+mj-lt"/>
              </a:rPr>
              <a:t>  from </a:t>
            </a:r>
            <a:r>
              <a:rPr lang="fr-FR" sz="4800" dirty="0" err="1">
                <a:ea typeface="+mj-lt"/>
                <a:cs typeface="+mj-lt"/>
              </a:rPr>
              <a:t>using</a:t>
            </a:r>
            <a:r>
              <a:rPr lang="fr-FR" sz="4800" dirty="0">
                <a:ea typeface="+mj-lt"/>
                <a:cs typeface="+mj-lt"/>
              </a:rPr>
              <a:t> Gibbs-sampler – </a:t>
            </a:r>
            <a:r>
              <a:rPr lang="fr-FR" sz="4800" dirty="0" err="1">
                <a:ea typeface="+mj-lt"/>
                <a:cs typeface="+mj-lt"/>
              </a:rPr>
              <a:t>principle</a:t>
            </a:r>
            <a:r>
              <a:rPr lang="fr-FR" sz="4800" dirty="0">
                <a:ea typeface="+mj-lt"/>
                <a:cs typeface="+mj-lt"/>
              </a:rPr>
              <a:t> </a:t>
            </a:r>
            <a:endParaRPr lang="fr-FR" sz="4600" dirty="0"/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AEBB84-A6C9-8382-477B-9168225B3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10379286" cy="4119172"/>
          </a:xfrm>
        </p:spPr>
        <p:txBody>
          <a:bodyPr anchor="t">
            <a:normAutofit/>
          </a:bodyPr>
          <a:lstStyle/>
          <a:p>
            <a:r>
              <a:rPr lang="fr-FR" sz="2400" dirty="0">
                <a:ea typeface="+mn-lt"/>
                <a:cs typeface="+mn-lt"/>
              </a:rPr>
              <a:t>A solution to </a:t>
            </a:r>
            <a:r>
              <a:rPr lang="fr-FR" sz="2400" dirty="0" err="1">
                <a:ea typeface="+mn-lt"/>
                <a:cs typeface="+mn-lt"/>
              </a:rPr>
              <a:t>avoid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calculating</a:t>
            </a:r>
            <a:r>
              <a:rPr lang="fr-FR" sz="2400" dirty="0">
                <a:ea typeface="+mn-lt"/>
                <a:cs typeface="+mn-lt"/>
              </a:rPr>
              <a:t> Z </a:t>
            </a:r>
            <a:r>
              <a:rPr lang="fr-FR" sz="2400" dirty="0" err="1">
                <a:ea typeface="+mn-lt"/>
                <a:cs typeface="+mn-lt"/>
              </a:rPr>
              <a:t>while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being</a:t>
            </a:r>
            <a:r>
              <a:rPr lang="fr-FR" sz="2400" dirty="0">
                <a:ea typeface="+mn-lt"/>
                <a:cs typeface="+mn-lt"/>
              </a:rPr>
              <a:t> able to </a:t>
            </a:r>
            <a:r>
              <a:rPr lang="fr-FR" sz="2400" dirty="0" err="1">
                <a:ea typeface="+mn-lt"/>
                <a:cs typeface="+mn-lt"/>
              </a:rPr>
              <a:t>generate</a:t>
            </a:r>
            <a:r>
              <a:rPr lang="fr-FR" sz="2400" dirty="0">
                <a:ea typeface="+mn-lt"/>
                <a:cs typeface="+mn-lt"/>
              </a:rPr>
              <a:t> a </a:t>
            </a:r>
            <a:r>
              <a:rPr lang="fr-FR" sz="2400" dirty="0" err="1">
                <a:ea typeface="+mn-lt"/>
                <a:cs typeface="+mn-lt"/>
              </a:rPr>
              <a:t>sample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is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using</a:t>
            </a:r>
            <a:r>
              <a:rPr lang="fr-FR" sz="2400" dirty="0">
                <a:ea typeface="+mn-lt"/>
                <a:cs typeface="+mn-lt"/>
              </a:rPr>
              <a:t> a Gibbs sampler.</a:t>
            </a:r>
          </a:p>
          <a:p>
            <a:r>
              <a:rPr lang="fr-FR" sz="2400" dirty="0" err="1">
                <a:ea typeface="+mn-lt"/>
                <a:cs typeface="+mn-lt"/>
              </a:rPr>
              <a:t>We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consider</a:t>
            </a:r>
            <a:r>
              <a:rPr lang="fr-FR" sz="2400" dirty="0">
                <a:ea typeface="+mn-lt"/>
                <a:cs typeface="+mn-lt"/>
              </a:rPr>
              <a:t> the </a:t>
            </a:r>
            <a:r>
              <a:rPr lang="fr-FR" sz="2400" dirty="0" err="1">
                <a:ea typeface="+mn-lt"/>
                <a:cs typeface="+mn-lt"/>
              </a:rPr>
              <a:t>conditional</a:t>
            </a:r>
            <a:r>
              <a:rPr lang="fr-FR" sz="2400" dirty="0">
                <a:ea typeface="+mn-lt"/>
                <a:cs typeface="+mn-lt"/>
              </a:rPr>
              <a:t> distribution of </a:t>
            </a:r>
            <a:r>
              <a:rPr lang="fr-FR" sz="2400" dirty="0" err="1">
                <a:ea typeface="+mn-lt"/>
                <a:cs typeface="+mn-lt"/>
              </a:rPr>
              <a:t>each</a:t>
            </a:r>
            <a:r>
              <a:rPr lang="fr-FR" sz="2400" dirty="0">
                <a:ea typeface="+mn-lt"/>
                <a:cs typeface="+mn-lt"/>
              </a:rPr>
              <a:t> spin </a:t>
            </a:r>
            <a:r>
              <a:rPr lang="fr-FR" sz="2400" dirty="0" err="1">
                <a:ea typeface="+mn-lt"/>
                <a:cs typeface="+mn-lt"/>
              </a:rPr>
              <a:t>constituting</a:t>
            </a:r>
            <a:r>
              <a:rPr lang="fr-FR" sz="2400" dirty="0">
                <a:ea typeface="+mn-lt"/>
                <a:cs typeface="+mn-lt"/>
              </a:rPr>
              <a:t> the </a:t>
            </a:r>
            <a:r>
              <a:rPr lang="fr-FR" sz="2400" dirty="0" err="1">
                <a:ea typeface="+mn-lt"/>
                <a:cs typeface="+mn-lt"/>
              </a:rPr>
              <a:t>grid</a:t>
            </a:r>
            <a:r>
              <a:rPr lang="fr-FR" sz="2400" dirty="0">
                <a:ea typeface="+mn-lt"/>
                <a:cs typeface="+mn-lt"/>
              </a:rPr>
              <a:t>.</a:t>
            </a:r>
          </a:p>
          <a:p>
            <a:r>
              <a:rPr lang="fr-FR" sz="2400" dirty="0" err="1">
                <a:ea typeface="+mn-lt"/>
                <a:cs typeface="+mn-lt"/>
              </a:rPr>
              <a:t>Given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parameters</a:t>
            </a:r>
            <a:r>
              <a:rPr lang="fr-FR" sz="2400" dirty="0">
                <a:ea typeface="+mn-lt"/>
                <a:cs typeface="+mn-lt"/>
              </a:rPr>
              <a:t> alpha = 0, beta = 0.2, the </a:t>
            </a:r>
            <a:r>
              <a:rPr lang="fr-FR" sz="2400" dirty="0" err="1">
                <a:ea typeface="+mn-lt"/>
                <a:cs typeface="+mn-lt"/>
              </a:rPr>
              <a:t>conditional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probability</a:t>
            </a:r>
            <a:r>
              <a:rPr lang="fr-FR" sz="2400" dirty="0">
                <a:ea typeface="+mn-lt"/>
                <a:cs typeface="+mn-lt"/>
              </a:rPr>
              <a:t> of a spin </a:t>
            </a:r>
            <a:r>
              <a:rPr lang="fr-FR" sz="2400" dirty="0" err="1">
                <a:ea typeface="+mn-lt"/>
                <a:cs typeface="+mn-lt"/>
              </a:rPr>
              <a:t>is</a:t>
            </a:r>
            <a:r>
              <a:rPr lang="fr-FR" sz="2400" dirty="0">
                <a:ea typeface="+mn-lt"/>
                <a:cs typeface="+mn-lt"/>
              </a:rPr>
              <a:t> :</a:t>
            </a:r>
          </a:p>
          <a:p>
            <a:endParaRPr lang="fr-FR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fr-FR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2400" dirty="0">
                <a:ea typeface="+mn-lt"/>
                <a:cs typeface="+mn-lt"/>
              </a:rPr>
              <a:t>where sigma </a:t>
            </a:r>
            <a:r>
              <a:rPr lang="fr-FR" sz="2400" dirty="0" err="1">
                <a:ea typeface="+mn-lt"/>
                <a:cs typeface="+mn-lt"/>
              </a:rPr>
              <a:t>is</a:t>
            </a:r>
            <a:r>
              <a:rPr lang="fr-FR" sz="2400" dirty="0">
                <a:ea typeface="+mn-lt"/>
                <a:cs typeface="+mn-lt"/>
              </a:rPr>
              <a:t> the </a:t>
            </a:r>
            <a:r>
              <a:rPr lang="fr-FR" sz="2400" dirty="0" err="1">
                <a:ea typeface="+mn-lt"/>
                <a:cs typeface="+mn-lt"/>
              </a:rPr>
              <a:t>sigmoid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function</a:t>
            </a:r>
            <a:r>
              <a:rPr lang="fr-FR" sz="2400" dirty="0">
                <a:ea typeface="+mn-lt"/>
                <a:cs typeface="+mn-lt"/>
              </a:rPr>
              <a:t> :</a:t>
            </a:r>
          </a:p>
          <a:p>
            <a:endParaRPr lang="fr-FR" sz="2400" dirty="0">
              <a:cs typeface="Calibri"/>
            </a:endParaRPr>
          </a:p>
          <a:p>
            <a:r>
              <a:rPr lang="fr-FR" sz="2400" dirty="0">
                <a:ea typeface="+mn-lt"/>
                <a:cs typeface="+mn-lt"/>
              </a:rPr>
              <a:t>J </a:t>
            </a:r>
            <a:r>
              <a:rPr lang="fr-FR" sz="2400" dirty="0" err="1">
                <a:ea typeface="+mn-lt"/>
                <a:cs typeface="+mn-lt"/>
              </a:rPr>
              <a:t>is</a:t>
            </a:r>
            <a:r>
              <a:rPr lang="fr-FR" sz="2400" dirty="0">
                <a:ea typeface="+mn-lt"/>
                <a:cs typeface="+mn-lt"/>
              </a:rPr>
              <a:t> the matrix of </a:t>
            </a:r>
            <a:r>
              <a:rPr lang="fr-FR" sz="2400" dirty="0" err="1">
                <a:ea typeface="+mn-lt"/>
                <a:cs typeface="+mn-lt"/>
              </a:rPr>
              <a:t>neighbours</a:t>
            </a:r>
            <a:r>
              <a:rPr lang="fr-FR" sz="2400" dirty="0">
                <a:ea typeface="+mn-lt"/>
                <a:cs typeface="+mn-lt"/>
              </a:rPr>
              <a:t>,     </a:t>
            </a:r>
            <a:r>
              <a:rPr lang="fr-FR" sz="2400" dirty="0" err="1">
                <a:ea typeface="+mn-lt"/>
                <a:cs typeface="+mn-lt"/>
              </a:rPr>
              <a:t>is</a:t>
            </a:r>
            <a:r>
              <a:rPr lang="fr-FR" sz="2400" dirty="0">
                <a:ea typeface="+mn-lt"/>
                <a:cs typeface="+mn-lt"/>
              </a:rPr>
              <a:t> the i-th </a:t>
            </a:r>
            <a:r>
              <a:rPr lang="fr-FR" sz="2400" dirty="0" err="1">
                <a:ea typeface="+mn-lt"/>
                <a:cs typeface="+mn-lt"/>
              </a:rPr>
              <a:t>row</a:t>
            </a:r>
            <a:r>
              <a:rPr lang="fr-FR" sz="2400" dirty="0">
                <a:ea typeface="+mn-lt"/>
                <a:cs typeface="+mn-lt"/>
              </a:rPr>
              <a:t> of the matrix (and       = 1 </a:t>
            </a:r>
            <a:endParaRPr lang="fr-FR" sz="2400" dirty="0">
              <a:cs typeface="Calibri"/>
            </a:endParaRPr>
          </a:p>
          <a:p>
            <a:endParaRPr lang="en-US" sz="2400" dirty="0">
              <a:latin typeface="Söhne"/>
            </a:endParaRP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7" name="Image 4">
            <a:extLst>
              <a:ext uri="{FF2B5EF4-FFF2-40B4-BE49-F238E27FC236}">
                <a16:creationId xmlns:a16="http://schemas.microsoft.com/office/drawing/2014/main" id="{C351992A-7C76-524A-3901-E7103285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296" y="3879871"/>
            <a:ext cx="4484914" cy="535504"/>
          </a:xfrm>
          <a:prstGeom prst="rect">
            <a:avLst/>
          </a:prstGeom>
        </p:spPr>
      </p:pic>
      <p:pic>
        <p:nvPicPr>
          <p:cNvPr id="8" name="Image 5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A5B88E6-DE2C-B871-61D9-0F3E49FF4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927" y="4560351"/>
            <a:ext cx="1860962" cy="751856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C71AA497-DAD5-3C16-9E8D-504A1DC90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175" y="5637378"/>
            <a:ext cx="247650" cy="333375"/>
          </a:xfrm>
          <a:prstGeom prst="rect">
            <a:avLst/>
          </a:prstGeom>
        </p:spPr>
      </p:pic>
      <p:pic>
        <p:nvPicPr>
          <p:cNvPr id="10" name="Image 7">
            <a:extLst>
              <a:ext uri="{FF2B5EF4-FFF2-40B4-BE49-F238E27FC236}">
                <a16:creationId xmlns:a16="http://schemas.microsoft.com/office/drawing/2014/main" id="{015A87BB-5F63-0EB4-16C5-8C1EE60A5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0552" y="5627481"/>
            <a:ext cx="345497" cy="412543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C4838A90-8490-1886-8390-D7600F23F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744" y="5984167"/>
            <a:ext cx="3188525" cy="461170"/>
          </a:xfrm>
          <a:prstGeom prst="rect">
            <a:avLst/>
          </a:prstGeom>
        </p:spPr>
      </p:pic>
      <p:pic>
        <p:nvPicPr>
          <p:cNvPr id="12" name="Image 10">
            <a:extLst>
              <a:ext uri="{FF2B5EF4-FFF2-40B4-BE49-F238E27FC236}">
                <a16:creationId xmlns:a16="http://schemas.microsoft.com/office/drawing/2014/main" id="{E69DD7A9-B89F-59EB-5804-FB6011760A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136" y="6102366"/>
            <a:ext cx="285008" cy="275483"/>
          </a:xfrm>
          <a:prstGeom prst="rect">
            <a:avLst/>
          </a:prstGeom>
        </p:spPr>
      </p:pic>
      <p:pic>
        <p:nvPicPr>
          <p:cNvPr id="13" name="Image 9">
            <a:extLst>
              <a:ext uri="{FF2B5EF4-FFF2-40B4-BE49-F238E27FC236}">
                <a16:creationId xmlns:a16="http://schemas.microsoft.com/office/drawing/2014/main" id="{F7992E80-11AF-E87C-8D46-D543AE0872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8858" y="6101995"/>
            <a:ext cx="2286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6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773402-09C2-DB03-4284-ED5E0B5E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4800" dirty="0">
                <a:ea typeface="+mj-lt"/>
                <a:cs typeface="+mj-lt"/>
              </a:rPr>
              <a:t>II. </a:t>
            </a:r>
            <a:r>
              <a:rPr lang="fr-FR" sz="4800" dirty="0" err="1">
                <a:ea typeface="+mj-lt"/>
                <a:cs typeface="+mj-lt"/>
              </a:rPr>
              <a:t>Simulating</a:t>
            </a:r>
            <a:r>
              <a:rPr lang="fr-FR" sz="4800" dirty="0">
                <a:ea typeface="+mj-lt"/>
                <a:cs typeface="+mj-lt"/>
              </a:rPr>
              <a:t> </a:t>
            </a:r>
            <a:r>
              <a:rPr lang="fr-FR" sz="4800" dirty="0" err="1">
                <a:ea typeface="+mj-lt"/>
                <a:cs typeface="+mj-lt"/>
              </a:rPr>
              <a:t>using</a:t>
            </a:r>
            <a:r>
              <a:rPr lang="fr-FR" sz="4800" dirty="0">
                <a:ea typeface="+mj-lt"/>
                <a:cs typeface="+mj-lt"/>
              </a:rPr>
              <a:t> Gibbs-sampler – </a:t>
            </a:r>
            <a:r>
              <a:rPr lang="fr-FR" sz="4800" dirty="0" err="1">
                <a:ea typeface="+mj-lt"/>
                <a:cs typeface="+mj-lt"/>
              </a:rPr>
              <a:t>principle</a:t>
            </a:r>
            <a:r>
              <a:rPr lang="fr-FR" sz="4800" dirty="0">
                <a:ea typeface="+mj-lt"/>
                <a:cs typeface="+mj-lt"/>
              </a:rPr>
              <a:t> </a:t>
            </a:r>
            <a:endParaRPr lang="fr-FR" sz="4600" dirty="0"/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AEBB84-A6C9-8382-477B-9168225B3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10379286" cy="4119172"/>
          </a:xfrm>
        </p:spPr>
        <p:txBody>
          <a:bodyPr anchor="t">
            <a:normAutofit lnSpcReduction="10000"/>
          </a:bodyPr>
          <a:lstStyle/>
          <a:p>
            <a:r>
              <a:rPr lang="fr-FR" sz="2400" dirty="0">
                <a:ea typeface="+mn-lt"/>
                <a:cs typeface="+mn-lt"/>
              </a:rPr>
              <a:t>The algorithm </a:t>
            </a:r>
            <a:r>
              <a:rPr lang="fr-FR" sz="2400" dirty="0" err="1">
                <a:ea typeface="+mn-lt"/>
                <a:cs typeface="+mn-lt"/>
              </a:rPr>
              <a:t>works</a:t>
            </a:r>
            <a:r>
              <a:rPr lang="fr-FR" sz="2400" dirty="0">
                <a:ea typeface="+mn-lt"/>
                <a:cs typeface="+mn-lt"/>
              </a:rPr>
              <a:t> as below :</a:t>
            </a:r>
          </a:p>
          <a:p>
            <a:pPr lvl="1"/>
            <a:r>
              <a:rPr lang="fr-FR" dirty="0" err="1">
                <a:ea typeface="+mn-lt"/>
                <a:cs typeface="+mn-lt"/>
              </a:rPr>
              <a:t>Given</a:t>
            </a:r>
            <a:r>
              <a:rPr lang="fr-FR" dirty="0">
                <a:ea typeface="+mn-lt"/>
                <a:cs typeface="+mn-lt"/>
              </a:rPr>
              <a:t> a </a:t>
            </a:r>
            <a:r>
              <a:rPr lang="fr-FR" dirty="0" err="1">
                <a:ea typeface="+mn-lt"/>
                <a:cs typeface="+mn-lt"/>
              </a:rPr>
              <a:t>grid</a:t>
            </a:r>
            <a:r>
              <a:rPr lang="fr-FR" dirty="0">
                <a:ea typeface="+mn-lt"/>
                <a:cs typeface="+mn-lt"/>
              </a:rPr>
              <a:t> and a number N of </a:t>
            </a:r>
            <a:r>
              <a:rPr lang="fr-FR" dirty="0" err="1">
                <a:ea typeface="+mn-lt"/>
                <a:cs typeface="+mn-lt"/>
              </a:rPr>
              <a:t>iterations</a:t>
            </a:r>
            <a:r>
              <a:rPr lang="fr-FR" dirty="0">
                <a:ea typeface="+mn-lt"/>
                <a:cs typeface="+mn-lt"/>
              </a:rPr>
              <a:t>, at </a:t>
            </a:r>
            <a:r>
              <a:rPr lang="fr-FR" dirty="0" err="1">
                <a:ea typeface="+mn-lt"/>
                <a:cs typeface="+mn-lt"/>
              </a:rPr>
              <a:t>each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step</a:t>
            </a:r>
            <a:r>
              <a:rPr lang="fr-FR" dirty="0">
                <a:ea typeface="+mn-lt"/>
                <a:cs typeface="+mn-lt"/>
              </a:rPr>
              <a:t> of the algorithm :</a:t>
            </a:r>
          </a:p>
          <a:p>
            <a:pPr marL="1371600" lvl="3" indent="0">
              <a:buNone/>
            </a:pPr>
            <a:r>
              <a:rPr lang="fr-FR" sz="2400" dirty="0">
                <a:ea typeface="+mn-lt"/>
                <a:cs typeface="+mn-lt"/>
              </a:rPr>
              <a:t>i) Pick </a:t>
            </a:r>
            <a:r>
              <a:rPr lang="fr-FR" sz="2400" dirty="0" err="1">
                <a:ea typeface="+mn-lt"/>
                <a:cs typeface="+mn-lt"/>
              </a:rPr>
              <a:t>randomly</a:t>
            </a:r>
            <a:r>
              <a:rPr lang="fr-FR" sz="2400" dirty="0">
                <a:ea typeface="+mn-lt"/>
                <a:cs typeface="+mn-lt"/>
              </a:rPr>
              <a:t> an index i of the </a:t>
            </a:r>
            <a:r>
              <a:rPr lang="fr-FR" sz="2400" dirty="0" err="1">
                <a:ea typeface="+mn-lt"/>
                <a:cs typeface="+mn-lt"/>
              </a:rPr>
              <a:t>grid</a:t>
            </a:r>
            <a:r>
              <a:rPr lang="fr-FR" sz="2400" dirty="0">
                <a:ea typeface="+mn-lt"/>
                <a:cs typeface="+mn-lt"/>
              </a:rPr>
              <a:t> (</a:t>
            </a:r>
            <a:r>
              <a:rPr lang="fr-FR" sz="2400" dirty="0" err="1">
                <a:ea typeface="+mn-lt"/>
                <a:cs typeface="+mn-lt"/>
              </a:rPr>
              <a:t>uniform</a:t>
            </a:r>
            <a:r>
              <a:rPr lang="fr-FR" sz="2400" dirty="0">
                <a:ea typeface="+mn-lt"/>
                <a:cs typeface="+mn-lt"/>
              </a:rPr>
              <a:t> distribution)</a:t>
            </a:r>
          </a:p>
          <a:p>
            <a:pPr marL="1371600" lvl="3" indent="0">
              <a:buNone/>
            </a:pPr>
            <a:r>
              <a:rPr lang="fr-FR" sz="2400" dirty="0">
                <a:ea typeface="+mn-lt"/>
                <a:cs typeface="+mn-lt"/>
              </a:rPr>
              <a:t>ii) </a:t>
            </a:r>
            <a:r>
              <a:rPr lang="fr-FR" sz="2400" dirty="0" err="1">
                <a:ea typeface="+mn-lt"/>
                <a:cs typeface="+mn-lt"/>
              </a:rPr>
              <a:t>Compute</a:t>
            </a:r>
            <a:r>
              <a:rPr lang="fr-FR" sz="2400" dirty="0">
                <a:ea typeface="+mn-lt"/>
                <a:cs typeface="+mn-lt"/>
              </a:rPr>
              <a:t> the </a:t>
            </a:r>
            <a:r>
              <a:rPr lang="fr-FR" sz="2400" dirty="0" err="1">
                <a:ea typeface="+mn-lt"/>
                <a:cs typeface="+mn-lt"/>
              </a:rPr>
              <a:t>conditional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probability</a:t>
            </a:r>
            <a:r>
              <a:rPr lang="fr-FR" sz="2400" dirty="0">
                <a:ea typeface="+mn-lt"/>
                <a:cs typeface="+mn-lt"/>
              </a:rPr>
              <a:t> P of the spin i</a:t>
            </a:r>
          </a:p>
          <a:p>
            <a:pPr marL="1371600" lvl="3" indent="0">
              <a:buNone/>
            </a:pPr>
            <a:r>
              <a:rPr lang="fr-FR" sz="2400" dirty="0">
                <a:ea typeface="+mn-lt"/>
                <a:cs typeface="+mn-lt"/>
              </a:rPr>
              <a:t>iii) </a:t>
            </a:r>
            <a:r>
              <a:rPr lang="fr-FR" sz="2400" dirty="0" err="1">
                <a:ea typeface="+mn-lt"/>
                <a:cs typeface="+mn-lt"/>
              </a:rPr>
              <a:t>Generate</a:t>
            </a:r>
            <a:r>
              <a:rPr lang="fr-FR" sz="2400" dirty="0">
                <a:ea typeface="+mn-lt"/>
                <a:cs typeface="+mn-lt"/>
              </a:rPr>
              <a:t> a number U </a:t>
            </a:r>
            <a:r>
              <a:rPr lang="fr-FR" sz="2400" dirty="0" err="1">
                <a:ea typeface="+mn-lt"/>
                <a:cs typeface="+mn-lt"/>
              </a:rPr>
              <a:t>between</a:t>
            </a:r>
            <a:r>
              <a:rPr lang="fr-FR" sz="2400" dirty="0">
                <a:ea typeface="+mn-lt"/>
                <a:cs typeface="+mn-lt"/>
              </a:rPr>
              <a:t> 0 and 1 (</a:t>
            </a:r>
            <a:r>
              <a:rPr lang="fr-FR" sz="2400" dirty="0" err="1">
                <a:ea typeface="+mn-lt"/>
                <a:cs typeface="+mn-lt"/>
              </a:rPr>
              <a:t>uniform</a:t>
            </a:r>
            <a:r>
              <a:rPr lang="fr-FR" sz="2400" dirty="0">
                <a:ea typeface="+mn-lt"/>
                <a:cs typeface="+mn-lt"/>
              </a:rPr>
              <a:t> distribution)</a:t>
            </a:r>
          </a:p>
          <a:p>
            <a:pPr marL="1371600" lvl="3" indent="0">
              <a:buNone/>
            </a:pPr>
            <a:r>
              <a:rPr lang="fr-FR" sz="2400" dirty="0">
                <a:ea typeface="+mn-lt"/>
                <a:cs typeface="+mn-lt"/>
              </a:rPr>
              <a:t>iv) If U ≤ P → set the spin </a:t>
            </a:r>
            <a:r>
              <a:rPr lang="fr-FR" sz="2400" dirty="0" err="1">
                <a:ea typeface="+mn-lt"/>
                <a:cs typeface="+mn-lt"/>
              </a:rPr>
              <a:t>y_i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equal</a:t>
            </a:r>
            <a:r>
              <a:rPr lang="fr-FR" sz="2400" dirty="0">
                <a:ea typeface="+mn-lt"/>
                <a:cs typeface="+mn-lt"/>
              </a:rPr>
              <a:t> to 1, </a:t>
            </a:r>
            <a:r>
              <a:rPr lang="fr-FR" sz="2400" dirty="0" err="1">
                <a:ea typeface="+mn-lt"/>
                <a:cs typeface="+mn-lt"/>
              </a:rPr>
              <a:t>otherwise</a:t>
            </a:r>
            <a:r>
              <a:rPr lang="fr-FR" sz="2400" dirty="0">
                <a:ea typeface="+mn-lt"/>
                <a:cs typeface="+mn-lt"/>
              </a:rPr>
              <a:t> set </a:t>
            </a:r>
            <a:r>
              <a:rPr lang="fr-FR" sz="2400" dirty="0" err="1">
                <a:ea typeface="+mn-lt"/>
                <a:cs typeface="+mn-lt"/>
              </a:rPr>
              <a:t>it</a:t>
            </a:r>
            <a:r>
              <a:rPr lang="fr-FR" sz="2400" dirty="0">
                <a:ea typeface="+mn-lt"/>
                <a:cs typeface="+mn-lt"/>
              </a:rPr>
              <a:t> to –1</a:t>
            </a:r>
          </a:p>
          <a:p>
            <a:pPr lvl="2"/>
            <a:r>
              <a:rPr lang="fr-FR" sz="2400" dirty="0" err="1">
                <a:ea typeface="+mn-lt"/>
                <a:cs typeface="+mn-lt"/>
              </a:rPr>
              <a:t>Repeat</a:t>
            </a:r>
            <a:r>
              <a:rPr lang="fr-FR" sz="2400" dirty="0">
                <a:ea typeface="+mn-lt"/>
                <a:cs typeface="+mn-lt"/>
              </a:rPr>
              <a:t> the </a:t>
            </a:r>
            <a:r>
              <a:rPr lang="fr-FR" sz="2400" dirty="0" err="1">
                <a:ea typeface="+mn-lt"/>
                <a:cs typeface="+mn-lt"/>
              </a:rPr>
              <a:t>loop</a:t>
            </a:r>
            <a:r>
              <a:rPr lang="fr-FR" sz="2400" dirty="0">
                <a:ea typeface="+mn-lt"/>
                <a:cs typeface="+mn-lt"/>
              </a:rPr>
              <a:t> N times.</a:t>
            </a:r>
          </a:p>
          <a:p>
            <a:pPr lvl="2"/>
            <a:endParaRPr lang="fr-FR" dirty="0">
              <a:ea typeface="+mn-lt"/>
              <a:cs typeface="+mn-lt"/>
            </a:endParaRPr>
          </a:p>
          <a:p>
            <a:r>
              <a:rPr lang="fr-FR" sz="2400" dirty="0">
                <a:ea typeface="+mn-lt"/>
                <a:cs typeface="+mn-lt"/>
              </a:rPr>
              <a:t>At the end, </a:t>
            </a:r>
            <a:r>
              <a:rPr lang="fr-FR" sz="2400" dirty="0" err="1">
                <a:ea typeface="+mn-lt"/>
                <a:cs typeface="+mn-lt"/>
              </a:rPr>
              <a:t>we</a:t>
            </a:r>
            <a:r>
              <a:rPr lang="fr-FR" sz="2400" dirty="0">
                <a:ea typeface="+mn-lt"/>
                <a:cs typeface="+mn-lt"/>
              </a:rPr>
              <a:t> have a </a:t>
            </a:r>
            <a:r>
              <a:rPr lang="fr-FR" sz="2400" dirty="0" err="1">
                <a:ea typeface="+mn-lt"/>
                <a:cs typeface="+mn-lt"/>
              </a:rPr>
              <a:t>sample</a:t>
            </a:r>
            <a:r>
              <a:rPr lang="fr-FR" sz="2400" dirty="0">
                <a:ea typeface="+mn-lt"/>
                <a:cs typeface="+mn-lt"/>
              </a:rPr>
              <a:t> (one </a:t>
            </a:r>
            <a:r>
              <a:rPr lang="fr-FR" sz="2400" dirty="0" err="1">
                <a:ea typeface="+mn-lt"/>
                <a:cs typeface="+mn-lt"/>
              </a:rPr>
              <a:t>grid</a:t>
            </a:r>
            <a:r>
              <a:rPr lang="fr-FR" sz="2400" dirty="0">
                <a:ea typeface="+mn-lt"/>
                <a:cs typeface="+mn-lt"/>
              </a:rPr>
              <a:t>). The distribution of the </a:t>
            </a:r>
            <a:r>
              <a:rPr lang="fr-FR" sz="2400" dirty="0" err="1">
                <a:ea typeface="+mn-lt"/>
                <a:cs typeface="+mn-lt"/>
              </a:rPr>
              <a:t>grid</a:t>
            </a:r>
            <a:r>
              <a:rPr lang="fr-FR" sz="2400" dirty="0">
                <a:ea typeface="+mn-lt"/>
                <a:cs typeface="+mn-lt"/>
              </a:rPr>
              <a:t> can </a:t>
            </a:r>
            <a:r>
              <a:rPr lang="fr-FR" sz="2400" dirty="0" err="1">
                <a:ea typeface="+mn-lt"/>
                <a:cs typeface="+mn-lt"/>
              </a:rPr>
              <a:t>be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consideered</a:t>
            </a:r>
            <a:r>
              <a:rPr lang="fr-FR" sz="2400" dirty="0">
                <a:ea typeface="+mn-lt"/>
                <a:cs typeface="+mn-lt"/>
              </a:rPr>
              <a:t> as the </a:t>
            </a:r>
            <a:r>
              <a:rPr lang="fr-FR" sz="2400" dirty="0" err="1">
                <a:ea typeface="+mn-lt"/>
                <a:cs typeface="+mn-lt"/>
              </a:rPr>
              <a:t>desired</a:t>
            </a:r>
            <a:r>
              <a:rPr lang="fr-FR" sz="2400" dirty="0">
                <a:ea typeface="+mn-lt"/>
                <a:cs typeface="+mn-lt"/>
              </a:rPr>
              <a:t> distribution if the number of </a:t>
            </a:r>
            <a:r>
              <a:rPr lang="fr-FR" sz="2400" dirty="0" err="1">
                <a:ea typeface="+mn-lt"/>
                <a:cs typeface="+mn-lt"/>
              </a:rPr>
              <a:t>iterations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is</a:t>
            </a:r>
            <a:r>
              <a:rPr lang="fr-FR" sz="2400" dirty="0">
                <a:ea typeface="+mn-lt"/>
                <a:cs typeface="+mn-lt"/>
              </a:rPr>
              <a:t> important (due to the convergence to the </a:t>
            </a:r>
            <a:r>
              <a:rPr lang="fr-FR" sz="2400" dirty="0" err="1">
                <a:ea typeface="+mn-lt"/>
                <a:cs typeface="+mn-lt"/>
              </a:rPr>
              <a:t>desired</a:t>
            </a:r>
            <a:r>
              <a:rPr lang="fr-FR" sz="2400" dirty="0">
                <a:ea typeface="+mn-lt"/>
                <a:cs typeface="+mn-lt"/>
              </a:rPr>
              <a:t> distribution). </a:t>
            </a:r>
          </a:p>
          <a:p>
            <a:endParaRPr lang="en-US" sz="2400" dirty="0">
              <a:latin typeface="Söhne"/>
            </a:endParaRP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1390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773402-09C2-DB03-4284-ED5E0B5E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034945"/>
          </a:xfrm>
        </p:spPr>
        <p:txBody>
          <a:bodyPr anchor="b">
            <a:normAutofit/>
          </a:bodyPr>
          <a:lstStyle/>
          <a:p>
            <a:r>
              <a:rPr lang="fr-FR" sz="4800" dirty="0">
                <a:ea typeface="+mj-lt"/>
                <a:cs typeface="+mj-lt"/>
              </a:rPr>
              <a:t>II. </a:t>
            </a:r>
            <a:r>
              <a:rPr lang="fr-FR" sz="4800" dirty="0" err="1">
                <a:ea typeface="+mj-lt"/>
                <a:cs typeface="+mj-lt"/>
              </a:rPr>
              <a:t>Simulating</a:t>
            </a:r>
            <a:r>
              <a:rPr lang="fr-FR" sz="4800" dirty="0">
                <a:ea typeface="+mj-lt"/>
                <a:cs typeface="+mj-lt"/>
              </a:rPr>
              <a:t> </a:t>
            </a:r>
            <a:r>
              <a:rPr lang="fr-FR" sz="4800" dirty="0" err="1">
                <a:ea typeface="+mj-lt"/>
                <a:cs typeface="+mj-lt"/>
              </a:rPr>
              <a:t>using</a:t>
            </a:r>
            <a:r>
              <a:rPr lang="fr-FR" sz="4800" dirty="0">
                <a:ea typeface="+mj-lt"/>
                <a:cs typeface="+mj-lt"/>
              </a:rPr>
              <a:t> Gibbs-sampler – code </a:t>
            </a:r>
            <a:endParaRPr lang="fr-FR" sz="4600" dirty="0"/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275BC84-72CC-45E9-EF45-78A33098587F}"/>
              </a:ext>
            </a:extLst>
          </p:cNvPr>
          <p:cNvCxnSpPr>
            <a:cxnSpLocks/>
          </p:cNvCxnSpPr>
          <p:nvPr/>
        </p:nvCxnSpPr>
        <p:spPr>
          <a:xfrm flipV="1">
            <a:off x="1176204" y="2789915"/>
            <a:ext cx="1399308" cy="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E03B67F2-E6DE-1BCE-D568-7E048C9EBB7E}"/>
              </a:ext>
            </a:extLst>
          </p:cNvPr>
          <p:cNvSpPr txBox="1"/>
          <p:nvPr/>
        </p:nvSpPr>
        <p:spPr>
          <a:xfrm>
            <a:off x="212324" y="2605848"/>
            <a:ext cx="10677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cs typeface="Calibri"/>
              </a:rPr>
              <a:t>Initiation</a:t>
            </a:r>
            <a:endParaRPr lang="fr-FR" dirty="0"/>
          </a:p>
        </p:txBody>
      </p:sp>
      <p:sp>
        <p:nvSpPr>
          <p:cNvPr id="17" name="Accolade fermante 16">
            <a:extLst>
              <a:ext uri="{FF2B5EF4-FFF2-40B4-BE49-F238E27FC236}">
                <a16:creationId xmlns:a16="http://schemas.microsoft.com/office/drawing/2014/main" id="{E22488BA-BF48-40C6-CC0D-D24A301DEE51}"/>
              </a:ext>
            </a:extLst>
          </p:cNvPr>
          <p:cNvSpPr/>
          <p:nvPr/>
        </p:nvSpPr>
        <p:spPr>
          <a:xfrm>
            <a:off x="10476866" y="3260970"/>
            <a:ext cx="385947" cy="304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6CA3885-96F7-4FA0-67B7-4EDF0FB1DE15}"/>
              </a:ext>
            </a:extLst>
          </p:cNvPr>
          <p:cNvSpPr txBox="1"/>
          <p:nvPr/>
        </p:nvSpPr>
        <p:spPr>
          <a:xfrm>
            <a:off x="10863804" y="4645435"/>
            <a:ext cx="644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cs typeface="Calibri"/>
              </a:rPr>
              <a:t>Loop</a:t>
            </a:r>
            <a:endParaRPr lang="fr-FR" dirty="0"/>
          </a:p>
        </p:txBody>
      </p:sp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DCBCE920-3406-7978-64A3-AE7828FB0DFF}"/>
              </a:ext>
            </a:extLst>
          </p:cNvPr>
          <p:cNvSpPr/>
          <p:nvPr/>
        </p:nvSpPr>
        <p:spPr>
          <a:xfrm>
            <a:off x="2165674" y="4676112"/>
            <a:ext cx="336467" cy="16206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E633AB4-D09B-ACF1-A4E1-B1313FB7FD91}"/>
              </a:ext>
            </a:extLst>
          </p:cNvPr>
          <p:cNvSpPr txBox="1"/>
          <p:nvPr/>
        </p:nvSpPr>
        <p:spPr>
          <a:xfrm>
            <a:off x="965278" y="5322327"/>
            <a:ext cx="1304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cs typeface="Calibri"/>
              </a:rPr>
              <a:t>Assignation</a:t>
            </a:r>
            <a:endParaRPr lang="fr-FR" dirty="0"/>
          </a:p>
        </p:txBody>
      </p:sp>
      <p:sp>
        <p:nvSpPr>
          <p:cNvPr id="21" name="Accolade ouvrante 20">
            <a:extLst>
              <a:ext uri="{FF2B5EF4-FFF2-40B4-BE49-F238E27FC236}">
                <a16:creationId xmlns:a16="http://schemas.microsoft.com/office/drawing/2014/main" id="{91DD81A5-F5A0-EC2D-D791-C7EFDF2CE7C3}"/>
              </a:ext>
            </a:extLst>
          </p:cNvPr>
          <p:cNvSpPr/>
          <p:nvPr/>
        </p:nvSpPr>
        <p:spPr>
          <a:xfrm>
            <a:off x="2264635" y="3646916"/>
            <a:ext cx="257298" cy="8630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7093277-884C-E948-AE2A-A24D7BF6EFC5}"/>
              </a:ext>
            </a:extLst>
          </p:cNvPr>
          <p:cNvSpPr txBox="1"/>
          <p:nvPr/>
        </p:nvSpPr>
        <p:spPr>
          <a:xfrm>
            <a:off x="777253" y="3907184"/>
            <a:ext cx="14923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cs typeface="Calibri"/>
              </a:rPr>
              <a:t>Computations</a:t>
            </a:r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8A01FF3B-24B7-B6FE-D571-66C67AC49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73" t="31302" r="61720" b="50000"/>
          <a:stretch/>
        </p:blipFill>
        <p:spPr>
          <a:xfrm>
            <a:off x="2575512" y="1742608"/>
            <a:ext cx="7663847" cy="50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0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773402-09C2-DB03-4284-ED5E0B5E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4800" dirty="0">
                <a:ea typeface="+mj-lt"/>
                <a:cs typeface="+mj-lt"/>
              </a:rPr>
              <a:t>II. </a:t>
            </a:r>
            <a:r>
              <a:rPr lang="fr-FR" sz="4800" dirty="0" err="1">
                <a:ea typeface="+mj-lt"/>
                <a:cs typeface="+mj-lt"/>
              </a:rPr>
              <a:t>Simulating</a:t>
            </a:r>
            <a:r>
              <a:rPr lang="fr-FR" sz="4800" dirty="0">
                <a:ea typeface="+mj-lt"/>
                <a:cs typeface="+mj-lt"/>
              </a:rPr>
              <a:t> </a:t>
            </a:r>
            <a:r>
              <a:rPr lang="fr-FR" sz="4800" dirty="0" err="1">
                <a:ea typeface="+mj-lt"/>
                <a:cs typeface="+mj-lt"/>
              </a:rPr>
              <a:t>using</a:t>
            </a:r>
            <a:r>
              <a:rPr lang="fr-FR" sz="4800" dirty="0">
                <a:ea typeface="+mj-lt"/>
                <a:cs typeface="+mj-lt"/>
              </a:rPr>
              <a:t> Gibbs-sampler – </a:t>
            </a:r>
            <a:r>
              <a:rPr lang="fr-FR" sz="4800" dirty="0" err="1">
                <a:ea typeface="+mj-lt"/>
                <a:cs typeface="+mj-lt"/>
              </a:rPr>
              <a:t>autocorrelations</a:t>
            </a:r>
            <a:endParaRPr lang="fr-FR" sz="4600" dirty="0"/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AEBB84-A6C9-8382-477B-9168225B3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5082073" cy="4119172"/>
          </a:xfrm>
        </p:spPr>
        <p:txBody>
          <a:bodyPr anchor="t">
            <a:normAutofit/>
          </a:bodyPr>
          <a:lstStyle/>
          <a:p>
            <a:r>
              <a:rPr lang="fr-FR" dirty="0" err="1"/>
              <a:t>We</a:t>
            </a:r>
            <a:r>
              <a:rPr lang="fr-FR" dirty="0"/>
              <a:t> use the </a:t>
            </a:r>
            <a:r>
              <a:rPr lang="fr-FR" dirty="0" err="1"/>
              <a:t>mag_field</a:t>
            </a:r>
            <a:r>
              <a:rPr lang="fr-FR" dirty="0"/>
              <a:t> (</a:t>
            </a:r>
            <a:r>
              <a:rPr lang="fr-FR" dirty="0" err="1"/>
              <a:t>sum</a:t>
            </a:r>
            <a:r>
              <a:rPr lang="fr-FR" dirty="0"/>
              <a:t> of the spins) output of the sampler to </a:t>
            </a:r>
            <a:r>
              <a:rPr lang="fr-FR" dirty="0" err="1"/>
              <a:t>compute</a:t>
            </a:r>
            <a:r>
              <a:rPr lang="fr-FR" dirty="0"/>
              <a:t> the </a:t>
            </a:r>
            <a:r>
              <a:rPr lang="fr-FR" dirty="0" err="1"/>
              <a:t>autocorrelations</a:t>
            </a:r>
            <a:r>
              <a:rPr lang="fr-FR" dirty="0"/>
              <a:t> and check the </a:t>
            </a:r>
            <a:r>
              <a:rPr lang="fr-FR" dirty="0" err="1"/>
              <a:t>shape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Measurements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conducted</a:t>
            </a:r>
            <a:r>
              <a:rPr lang="fr-FR" dirty="0"/>
              <a:t> for 50000 </a:t>
            </a:r>
            <a:r>
              <a:rPr lang="fr-FR" dirty="0" err="1"/>
              <a:t>iterations</a:t>
            </a:r>
            <a:r>
              <a:rPr lang="fr-FR" dirty="0"/>
              <a:t> of the sampler</a:t>
            </a:r>
          </a:p>
          <a:p>
            <a:endParaRPr lang="en-US" sz="2400" dirty="0">
              <a:latin typeface="Söhne"/>
            </a:endParaRP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C8BF1B7E-9813-49D6-E1BD-9848FCA97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434" y="1915629"/>
            <a:ext cx="52101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7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CF773402-09C2-DB03-4284-ED5E0B5E96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2493" y="238539"/>
                <a:ext cx="11018520" cy="1434415"/>
              </a:xfrm>
            </p:spPr>
            <p:txBody>
              <a:bodyPr anchor="b">
                <a:normAutofit fontScale="90000"/>
              </a:bodyPr>
              <a:lstStyle/>
              <a:p>
                <a:r>
                  <a:rPr lang="fr-FR" sz="4800" dirty="0"/>
                  <a:t>III. </a:t>
                </a:r>
                <a:r>
                  <a:rPr lang="fr-FR" sz="4800" dirty="0" err="1"/>
                  <a:t>Simulating</a:t>
                </a:r>
                <a:r>
                  <a:rPr lang="fr-FR" sz="4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4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4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4800" dirty="0"/>
                  <a:t>for </a:t>
                </a:r>
                <a14:m>
                  <m:oMath xmlns:m="http://schemas.openxmlformats.org/officeDocument/2006/math">
                    <m:r>
                      <a:rPr lang="fr-FR" sz="48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sz="4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4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sz="4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4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fr-FR" sz="4800" dirty="0"/>
                  <a:t> </a:t>
                </a:r>
                <a:r>
                  <a:rPr lang="fr-FR" sz="4800" dirty="0" err="1"/>
                  <a:t>using</a:t>
                </a:r>
                <a:r>
                  <a:rPr lang="fr-FR" sz="4800" dirty="0"/>
                  <a:t> an exchange algorithm, </a:t>
                </a:r>
                <a:r>
                  <a:rPr lang="fr-FR" sz="4800" dirty="0" err="1"/>
                  <a:t>assuming</a:t>
                </a:r>
                <a:r>
                  <a:rPr lang="fr-FR" sz="4800" dirty="0"/>
                  <a:t> </a:t>
                </a:r>
                <a14:m>
                  <m:oMath xmlns:m="http://schemas.openxmlformats.org/officeDocument/2006/math">
                    <m:r>
                      <a:rPr lang="fr-FR" sz="4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4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4800" dirty="0"/>
                  <a:t> – </a:t>
                </a:r>
                <a:r>
                  <a:rPr lang="fr-FR" sz="4800" dirty="0" err="1"/>
                  <a:t>Problem</a:t>
                </a:r>
                <a:endParaRPr lang="fr-FR" sz="46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CF773402-09C2-DB03-4284-ED5E0B5E9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2493" y="238539"/>
                <a:ext cx="11018520" cy="1434415"/>
              </a:xfrm>
              <a:blipFill>
                <a:blip r:embed="rId2"/>
                <a:stretch>
                  <a:fillRect l="-2214" t="-1702" b="-20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5AEBB84-A6C9-8382-477B-9168225B39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493" y="2071316"/>
                <a:ext cx="10705107" cy="4119172"/>
              </a:xfrm>
            </p:spPr>
            <p:txBody>
              <a:bodyPr anchor="t">
                <a:normAutofit/>
              </a:bodyPr>
              <a:lstStyle/>
              <a:p>
                <a:r>
                  <a:rPr lang="fr-FR" dirty="0"/>
                  <a:t>Using simple Metropolis-Hastings </a:t>
                </a:r>
                <a:r>
                  <a:rPr lang="fr-FR" dirty="0" err="1"/>
                  <a:t>algorithms</a:t>
                </a:r>
                <a:r>
                  <a:rPr lang="fr-FR" dirty="0"/>
                  <a:t> </a:t>
                </a:r>
                <a:r>
                  <a:rPr lang="fr-FR" dirty="0" err="1"/>
                  <a:t>will</a:t>
                </a:r>
                <a:r>
                  <a:rPr lang="fr-FR" dirty="0"/>
                  <a:t> not </a:t>
                </a:r>
                <a:r>
                  <a:rPr lang="fr-FR" dirty="0" err="1"/>
                  <a:t>work</a:t>
                </a:r>
                <a:r>
                  <a:rPr lang="fr-FR" dirty="0"/>
                  <a:t> </a:t>
                </a:r>
                <a:r>
                  <a:rPr lang="fr-FR" dirty="0" err="1"/>
                  <a:t>here</a:t>
                </a:r>
                <a:r>
                  <a:rPr lang="fr-FR" dirty="0"/>
                  <a:t>!</a:t>
                </a:r>
              </a:p>
              <a:p>
                <a:r>
                  <a:rPr lang="fr-FR" dirty="0" err="1"/>
                  <a:t>We</a:t>
                </a:r>
                <a:r>
                  <a:rPr lang="fr-FR" dirty="0"/>
                  <a:t> have :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  <m:r>
                      <a:rPr lang="fr-F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fr-FR" dirty="0"/>
                  <a:t> where </a:t>
                </a:r>
                <a:r>
                  <a:rPr lang="fr-FR" dirty="0" err="1"/>
                  <a:t>we</a:t>
                </a:r>
                <a:r>
                  <a:rPr lang="fr-FR" dirty="0"/>
                  <a:t> assume </a:t>
                </a:r>
                <a:r>
                  <a:rPr lang="fr-FR" dirty="0" err="1"/>
                  <a:t>that</a:t>
                </a:r>
                <a:r>
                  <a:rPr lang="fr-FR" dirty="0"/>
                  <a:t> p </a:t>
                </a:r>
                <a:r>
                  <a:rPr lang="fr-FR" dirty="0" err="1"/>
                  <a:t>is</a:t>
                </a:r>
                <a:r>
                  <a:rPr lang="fr-FR" dirty="0"/>
                  <a:t> a simple distribution</a:t>
                </a:r>
              </a:p>
              <a:p>
                <a:r>
                  <a:rPr lang="fr-FR" dirty="0"/>
                  <a:t>The Metropolis-</a:t>
                </a:r>
                <a:r>
                  <a:rPr lang="fr-FR" dirty="0" err="1"/>
                  <a:t>Hatings</a:t>
                </a:r>
                <a:r>
                  <a:rPr lang="fr-FR" dirty="0"/>
                  <a:t> algorithm would </a:t>
                </a:r>
                <a:r>
                  <a:rPr lang="fr-FR" dirty="0" err="1"/>
                  <a:t>require</a:t>
                </a:r>
                <a:r>
                  <a:rPr lang="fr-FR" dirty="0"/>
                  <a:t> us to </a:t>
                </a:r>
                <a:r>
                  <a:rPr lang="fr-FR" dirty="0" err="1"/>
                  <a:t>compute</a:t>
                </a:r>
                <a:r>
                  <a:rPr lang="fr-FR" dirty="0"/>
                  <a:t> the</a:t>
                </a:r>
              </a:p>
              <a:p>
                <a:pPr marL="0" indent="0">
                  <a:buNone/>
                </a:pPr>
                <a:r>
                  <a:rPr lang="fr-FR" dirty="0"/>
                  <a:t> acceptance rate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fr-F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</a:p>
              <a:p>
                <a:r>
                  <a:rPr lang="fr-FR" dirty="0"/>
                  <a:t>which </a:t>
                </a:r>
                <a:r>
                  <a:rPr lang="fr-FR" dirty="0" err="1"/>
                  <a:t>we</a:t>
                </a:r>
                <a:r>
                  <a:rPr lang="fr-FR" dirty="0"/>
                  <a:t> </a:t>
                </a:r>
                <a:r>
                  <a:rPr lang="fr-FR" dirty="0" err="1"/>
                  <a:t>can’t</a:t>
                </a:r>
                <a:r>
                  <a:rPr lang="fr-FR" dirty="0"/>
                  <a:t> </a:t>
                </a:r>
                <a:r>
                  <a:rPr lang="fr-FR" dirty="0" err="1"/>
                  <a:t>because</a:t>
                </a:r>
                <a:r>
                  <a:rPr lang="fr-FR" dirty="0"/>
                  <a:t> of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term</a:t>
                </a:r>
                <a:r>
                  <a:rPr lang="fr-FR" dirty="0"/>
                  <a:t>! </a:t>
                </a:r>
              </a:p>
              <a:p>
                <a:endParaRPr lang="en-US" sz="2400" dirty="0">
                  <a:latin typeface="Söhne"/>
                </a:endParaRPr>
              </a:p>
              <a:p>
                <a:pPr marL="0" indent="0">
                  <a:buNone/>
                </a:pPr>
                <a:endParaRPr lang="fr-FR" sz="2400" dirty="0"/>
              </a:p>
              <a:p>
                <a:pPr marL="0" indent="0">
                  <a:buNone/>
                </a:pPr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5AEBB84-A6C9-8382-477B-9168225B39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93" y="2071316"/>
                <a:ext cx="10705107" cy="4119172"/>
              </a:xfrm>
              <a:blipFill>
                <a:blip r:embed="rId3"/>
                <a:stretch>
                  <a:fillRect l="-1025" t="-25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4751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954</Words>
  <Application>Microsoft Office PowerPoint</Application>
  <PresentationFormat>Grand écran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Söhne</vt:lpstr>
      <vt:lpstr>Thème Office</vt:lpstr>
      <vt:lpstr>Estimates for Bayesian Inference with Doubly-Intractable Likelihoods</vt:lpstr>
      <vt:lpstr>Contents </vt:lpstr>
      <vt:lpstr>I. Ising Lattice spin models </vt:lpstr>
      <vt:lpstr>II. Simulating  from using Gibbs-sampler – why ? </vt:lpstr>
      <vt:lpstr>II. Simulating  from using Gibbs-sampler – principle </vt:lpstr>
      <vt:lpstr>II. Simulating using Gibbs-sampler – principle </vt:lpstr>
      <vt:lpstr>II. Simulating using Gibbs-sampler – code </vt:lpstr>
      <vt:lpstr>II. Simulating using Gibbs-sampler – autocorrelations</vt:lpstr>
      <vt:lpstr>III. Simulating β_nfor p(β|y) using an exchange algorithm, assuming α=0 – Problem</vt:lpstr>
      <vt:lpstr>III. Simulating β_n  for p(β|y) using an exchange algorithm, assuming α=0 – Adding an auxiliary variable w</vt:lpstr>
      <vt:lpstr>III. Simulating β_n  for p(β|y) using an exchange algorithm, assuming α=0 – Adding an auxiliary variable w</vt:lpstr>
      <vt:lpstr>III. Simulating〖 β〗_nfor p(β|y) using an exchange algorithm, assuming α=0 – Code</vt:lpstr>
      <vt:lpstr>III. Simulating β_n  for p(β|y) using an exchange algorithm, assuming α=0 – Autocorrelations</vt:lpstr>
      <vt:lpstr>III. Simulating β_n  for p(β|y) using an exchange algorithm, assuming α=0 – Convergence</vt:lpstr>
      <vt:lpstr>Thank you for your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Estimates for Bayesian Inference with Doubly-Intractable Likelihoods</dc:title>
  <dc:creator>Tristan Jowett</dc:creator>
  <cp:lastModifiedBy>Maxime Celerier</cp:lastModifiedBy>
  <cp:revision>137</cp:revision>
  <dcterms:created xsi:type="dcterms:W3CDTF">2023-04-24T12:56:56Z</dcterms:created>
  <dcterms:modified xsi:type="dcterms:W3CDTF">2023-04-25T12:23:32Z</dcterms:modified>
</cp:coreProperties>
</file>