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8"/>
  </p:notesMasterIdLst>
  <p:sldIdLst>
    <p:sldId id="259" r:id="rId5"/>
    <p:sldId id="256" r:id="rId6"/>
    <p:sldId id="260" r:id="rId7"/>
    <p:sldId id="279" r:id="rId8"/>
    <p:sldId id="281" r:id="rId9"/>
    <p:sldId id="271" r:id="rId10"/>
    <p:sldId id="280" r:id="rId11"/>
    <p:sldId id="272" r:id="rId12"/>
    <p:sldId id="282" r:id="rId13"/>
    <p:sldId id="273" r:id="rId14"/>
    <p:sldId id="276" r:id="rId15"/>
    <p:sldId id="299" r:id="rId16"/>
    <p:sldId id="297" r:id="rId17"/>
    <p:sldId id="301" r:id="rId18"/>
    <p:sldId id="298" r:id="rId19"/>
    <p:sldId id="283" r:id="rId20"/>
    <p:sldId id="284" r:id="rId21"/>
    <p:sldId id="285" r:id="rId22"/>
    <p:sldId id="286" r:id="rId23"/>
    <p:sldId id="302" r:id="rId24"/>
    <p:sldId id="300" r:id="rId25"/>
    <p:sldId id="303" r:id="rId26"/>
    <p:sldId id="264" r:id="rId27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94" autoAdjust="0"/>
  </p:normalViewPr>
  <p:slideViewPr>
    <p:cSldViewPr snapToGrid="0" showGuides="1">
      <p:cViewPr varScale="1">
        <p:scale>
          <a:sx n="55" d="100"/>
          <a:sy n="55" d="100"/>
        </p:scale>
        <p:origin x="854" y="48"/>
      </p:cViewPr>
      <p:guideLst>
        <p:guide orient="horz" pos="3072"/>
        <p:guide pos="54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r%20Saelens\Documents\MMMGroepE\StappenTeller\meetresultaten\Sessie%202\10,hand,Arthur,tegel,ui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r%20Saelens\Documents\MMMGroepE\StappenTeller\meetresultaten\Sessie%202\10,hand,Arthur,tegel,ui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r%20Saelens\Documents\MMMGroepE\StappenTeller\meetresultaten\Sessie%202\10,hand,Arthur,tegel,ui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rthur%20Saelens\Documents\MMMGroepE\StappenTeller\meetresultaten\Sessie%202\10,hand,Arthur,tegel,ui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 sz="2800" dirty="0"/>
              <a:t>Lopend gemiddelde van 2 tijdstippen</a:t>
            </a:r>
          </a:p>
        </c:rich>
      </c:tx>
      <c:layout>
        <c:manualLayout>
          <c:xMode val="edge"/>
          <c:yMode val="edge"/>
          <c:x val="0.22957400113521709"/>
          <c:y val="1.3798206084352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'10 stappen ui in de hand'!$O$2:$O$62</c:f>
              <c:numCache>
                <c:formatCode>General</c:formatCode>
                <c:ptCount val="61"/>
                <c:pt idx="0">
                  <c:v>-0.89681759945174999</c:v>
                </c:pt>
                <c:pt idx="1">
                  <c:v>0.26869661904788877</c:v>
                </c:pt>
                <c:pt idx="2">
                  <c:v>0.18552492735140635</c:v>
                </c:pt>
                <c:pt idx="3">
                  <c:v>-0.41213817076820103</c:v>
                </c:pt>
                <c:pt idx="4">
                  <c:v>0.28930503363203552</c:v>
                </c:pt>
                <c:pt idx="5">
                  <c:v>0.40963524881843494</c:v>
                </c:pt>
                <c:pt idx="6">
                  <c:v>0.31968269248100523</c:v>
                </c:pt>
                <c:pt idx="7">
                  <c:v>-0.74281123377231539</c:v>
                </c:pt>
                <c:pt idx="8">
                  <c:v>-1.1854413966246189</c:v>
                </c:pt>
                <c:pt idx="9">
                  <c:v>-9.5792658780813333E-2</c:v>
                </c:pt>
                <c:pt idx="10">
                  <c:v>-0.20801652920153924</c:v>
                </c:pt>
                <c:pt idx="11">
                  <c:v>-0.23052773429172913</c:v>
                </c:pt>
                <c:pt idx="12">
                  <c:v>4.5146447836004739</c:v>
                </c:pt>
                <c:pt idx="13">
                  <c:v>5.5133092972384139</c:v>
                </c:pt>
                <c:pt idx="14">
                  <c:v>1.041194440064996</c:v>
                </c:pt>
                <c:pt idx="15">
                  <c:v>-0.72975084844276772</c:v>
                </c:pt>
                <c:pt idx="16">
                  <c:v>-1.1316259843388163</c:v>
                </c:pt>
                <c:pt idx="17">
                  <c:v>-1.8114563707783695</c:v>
                </c:pt>
                <c:pt idx="18">
                  <c:v>-2.5828565279928259</c:v>
                </c:pt>
                <c:pt idx="19">
                  <c:v>-2.0857725649827374</c:v>
                </c:pt>
                <c:pt idx="20">
                  <c:v>-1.6885874209857912</c:v>
                </c:pt>
                <c:pt idx="21">
                  <c:v>-0.37334737279974206</c:v>
                </c:pt>
                <c:pt idx="22">
                  <c:v>2.8797405039856745</c:v>
                </c:pt>
                <c:pt idx="23">
                  <c:v>4.8124702922788263</c:v>
                </c:pt>
                <c:pt idx="24">
                  <c:v>3.8264744686197671</c:v>
                </c:pt>
                <c:pt idx="25">
                  <c:v>0.99990328460309996</c:v>
                </c:pt>
                <c:pt idx="26">
                  <c:v>-1.4312757965708478</c:v>
                </c:pt>
                <c:pt idx="27">
                  <c:v>-2.3553425516943745</c:v>
                </c:pt>
                <c:pt idx="28">
                  <c:v>-3.0252556093472456</c:v>
                </c:pt>
                <c:pt idx="29">
                  <c:v>-2.885249395630074</c:v>
                </c:pt>
                <c:pt idx="30">
                  <c:v>-2.2780183379032901</c:v>
                </c:pt>
                <c:pt idx="31">
                  <c:v>-1.1695055070871003</c:v>
                </c:pt>
                <c:pt idx="32">
                  <c:v>0.44050898038192354</c:v>
                </c:pt>
                <c:pt idx="33">
                  <c:v>2.4639226678354129</c:v>
                </c:pt>
                <c:pt idx="34">
                  <c:v>4.5983496624300395</c:v>
                </c:pt>
                <c:pt idx="35">
                  <c:v>4.0507350324546927</c:v>
                </c:pt>
                <c:pt idx="36">
                  <c:v>1.2209398113272902</c:v>
                </c:pt>
                <c:pt idx="37">
                  <c:v>-0.89235790383138536</c:v>
                </c:pt>
                <c:pt idx="38">
                  <c:v>-2.2310570823367062</c:v>
                </c:pt>
                <c:pt idx="39">
                  <c:v>-3.3458067248811871</c:v>
                </c:pt>
                <c:pt idx="40">
                  <c:v>-3.2215742127877496</c:v>
                </c:pt>
                <c:pt idx="41">
                  <c:v>-2.3036121702278036</c:v>
                </c:pt>
                <c:pt idx="42">
                  <c:v>-1.4945591989546876</c:v>
                </c:pt>
                <c:pt idx="43">
                  <c:v>0.62704699296591393</c:v>
                </c:pt>
                <c:pt idx="44">
                  <c:v>3.6034914985544635</c:v>
                </c:pt>
                <c:pt idx="45">
                  <c:v>5.3852538876652147</c:v>
                </c:pt>
                <c:pt idx="46">
                  <c:v>3.6936506921697827</c:v>
                </c:pt>
                <c:pt idx="47">
                  <c:v>0.4399858083326782</c:v>
                </c:pt>
                <c:pt idx="48">
                  <c:v>-2.2696485735638774</c:v>
                </c:pt>
                <c:pt idx="49">
                  <c:v>-3.9924312555926207</c:v>
                </c:pt>
                <c:pt idx="50">
                  <c:v>-3.7737318141363407</c:v>
                </c:pt>
                <c:pt idx="51">
                  <c:v>-2.5694072793069407</c:v>
                </c:pt>
                <c:pt idx="52">
                  <c:v>-0.87186566068529725</c:v>
                </c:pt>
                <c:pt idx="53">
                  <c:v>0.27880118131118437</c:v>
                </c:pt>
                <c:pt idx="54">
                  <c:v>2.256735869212287</c:v>
                </c:pt>
                <c:pt idx="55">
                  <c:v>4.6408535558237638</c:v>
                </c:pt>
                <c:pt idx="56">
                  <c:v>4.2268243265204877</c:v>
                </c:pt>
                <c:pt idx="57">
                  <c:v>1.6423530574891814</c:v>
                </c:pt>
                <c:pt idx="58">
                  <c:v>-0.26245628105804109</c:v>
                </c:pt>
                <c:pt idx="59">
                  <c:v>-1.2732618458315956</c:v>
                </c:pt>
                <c:pt idx="60">
                  <c:v>-2.7705574110971107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77C-40D8-85A6-592A8E300D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32658943"/>
        <c:axId val="1732659775"/>
      </c:scatterChart>
      <c:valAx>
        <c:axId val="17326589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2800" dirty="0"/>
                  <a:t>Aantal</a:t>
                </a:r>
                <a:r>
                  <a:rPr lang="nl-BE" sz="2800" baseline="0" dirty="0"/>
                  <a:t> metingen</a:t>
                </a:r>
                <a:endParaRPr lang="nl-BE" sz="2800" dirty="0"/>
              </a:p>
            </c:rich>
          </c:tx>
          <c:layout>
            <c:manualLayout>
              <c:xMode val="edge"/>
              <c:yMode val="edge"/>
              <c:x val="0.41201136812273104"/>
              <c:y val="0.908201979253106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732659775"/>
        <c:crosses val="autoZero"/>
        <c:crossBetween val="midCat"/>
      </c:valAx>
      <c:valAx>
        <c:axId val="173265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2800"/>
                  <a:t>Versnelling(m/s^2)</a:t>
                </a:r>
              </a:p>
            </c:rich>
          </c:tx>
          <c:layout>
            <c:manualLayout>
              <c:xMode val="edge"/>
              <c:yMode val="edge"/>
              <c:x val="1.9440587185082327E-2"/>
              <c:y val="9.880255400882714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7326589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dirty="0" err="1"/>
              <a:t>Gewogen</a:t>
            </a:r>
            <a:r>
              <a:rPr lang="en-US" sz="2800" dirty="0"/>
              <a:t> </a:t>
            </a:r>
            <a:r>
              <a:rPr lang="en-US" sz="2800" dirty="0" err="1"/>
              <a:t>gemiddelde</a:t>
            </a:r>
            <a:endParaRPr lang="en-US" sz="2800" dirty="0"/>
          </a:p>
        </c:rich>
      </c:tx>
      <c:layout>
        <c:manualLayout>
          <c:xMode val="edge"/>
          <c:yMode val="edge"/>
          <c:x val="0.38073832535415619"/>
          <c:y val="4.54028864625425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>
        <c:manualLayout>
          <c:layoutTarget val="inner"/>
          <c:xMode val="edge"/>
          <c:yMode val="edge"/>
          <c:x val="0.2210548225509987"/>
          <c:y val="0.17709528220119572"/>
          <c:w val="0.73433100273667828"/>
          <c:h val="0.64150031363744708"/>
        </c:manualLayout>
      </c:layout>
      <c:scatterChart>
        <c:scatterStyle val="lineMarker"/>
        <c:varyColors val="0"/>
        <c:ser>
          <c:idx val="0"/>
          <c:order val="0"/>
          <c:tx>
            <c:strRef>
              <c:f>'10 stappen ui in de hand'!$L$1</c:f>
              <c:strCache>
                <c:ptCount val="1"/>
                <c:pt idx="0">
                  <c:v>nadien 1D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'10 stappen ui in de hand'!$L$2:$L$58</c:f>
              <c:numCache>
                <c:formatCode>General</c:formatCode>
                <c:ptCount val="57"/>
                <c:pt idx="0">
                  <c:v>-6.3393965120148346E-2</c:v>
                </c:pt>
                <c:pt idx="1">
                  <c:v>-8.2476163557886464E-2</c:v>
                </c:pt>
                <c:pt idx="2">
                  <c:v>0.26347469008342017</c:v>
                </c:pt>
                <c:pt idx="3">
                  <c:v>0.23843990769590526</c:v>
                </c:pt>
                <c:pt idx="4">
                  <c:v>-0.12254026385240047</c:v>
                </c:pt>
                <c:pt idx="5">
                  <c:v>-0.46572536308213908</c:v>
                </c:pt>
                <c:pt idx="6">
                  <c:v>-0.58367969040845857</c:v>
                </c:pt>
                <c:pt idx="7">
                  <c:v>-0.35289306277367838</c:v>
                </c:pt>
                <c:pt idx="8">
                  <c:v>-0.30725406981181175</c:v>
                </c:pt>
                <c:pt idx="9">
                  <c:v>1.5937386140749541</c:v>
                </c:pt>
                <c:pt idx="10">
                  <c:v>3.1212934968091881</c:v>
                </c:pt>
                <c:pt idx="11">
                  <c:v>3.2242478750214891</c:v>
                </c:pt>
                <c:pt idx="12">
                  <c:v>1.2733774378451985</c:v>
                </c:pt>
                <c:pt idx="13">
                  <c:v>0.46642913956038967</c:v>
                </c:pt>
                <c:pt idx="14">
                  <c:v>-0.99693704008000572</c:v>
                </c:pt>
                <c:pt idx="15">
                  <c:v>-1.7397662658629907</c:v>
                </c:pt>
                <c:pt idx="16">
                  <c:v>-2.1034058659491386</c:v>
                </c:pt>
                <c:pt idx="17">
                  <c:v>-1.9618230292539531</c:v>
                </c:pt>
                <c:pt idx="18">
                  <c:v>-1.3309944912012999</c:v>
                </c:pt>
                <c:pt idx="19">
                  <c:v>0.31200399792913702</c:v>
                </c:pt>
                <c:pt idx="20">
                  <c:v>2.3619480005002469</c:v>
                </c:pt>
                <c:pt idx="21">
                  <c:v>3.3715813059492534</c:v>
                </c:pt>
                <c:pt idx="22">
                  <c:v>2.7130254906683287</c:v>
                </c:pt>
                <c:pt idx="23">
                  <c:v>1.1487330018899522</c:v>
                </c:pt>
                <c:pt idx="24">
                  <c:v>-0.62190457756863216</c:v>
                </c:pt>
                <c:pt idx="25">
                  <c:v>-1.8948931244848262</c:v>
                </c:pt>
                <c:pt idx="26">
                  <c:v>-2.5738400327857249</c:v>
                </c:pt>
                <c:pt idx="27">
                  <c:v>-2.6409939750150273</c:v>
                </c:pt>
                <c:pt idx="28">
                  <c:v>-2.0008885001481556</c:v>
                </c:pt>
                <c:pt idx="29">
                  <c:v>-1.0735232156887731</c:v>
                </c:pt>
                <c:pt idx="30">
                  <c:v>0.58904082009315939</c:v>
                </c:pt>
                <c:pt idx="31">
                  <c:v>2.3034532648111803</c:v>
                </c:pt>
                <c:pt idx="32">
                  <c:v>3.4084048409889327</c:v>
                </c:pt>
                <c:pt idx="33">
                  <c:v>2.8503082301162892</c:v>
                </c:pt>
                <c:pt idx="34">
                  <c:v>1.3682079806734366</c:v>
                </c:pt>
                <c:pt idx="35">
                  <c:v>-0.33366473013362952</c:v>
                </c:pt>
                <c:pt idx="36">
                  <c:v>-1.8243719827633038</c:v>
                </c:pt>
                <c:pt idx="37">
                  <c:v>-2.7446596051833509</c:v>
                </c:pt>
                <c:pt idx="38">
                  <c:v>-2.7418968227427505</c:v>
                </c:pt>
                <c:pt idx="39">
                  <c:v>-2.2864114480920348</c:v>
                </c:pt>
                <c:pt idx="40">
                  <c:v>-1.0551487637648815</c:v>
                </c:pt>
                <c:pt idx="41">
                  <c:v>0.87100076299029194</c:v>
                </c:pt>
                <c:pt idx="42">
                  <c:v>3.0617896131515221</c:v>
                </c:pt>
                <c:pt idx="43">
                  <c:v>3.6354154542504427</c:v>
                </c:pt>
                <c:pt idx="44">
                  <c:v>2.8340293152877023</c:v>
                </c:pt>
                <c:pt idx="45">
                  <c:v>0.53604223283215924</c:v>
                </c:pt>
                <c:pt idx="46">
                  <c:v>-1.4150314782409275</c:v>
                </c:pt>
                <c:pt idx="47">
                  <c:v>-3.0249818448070158</c:v>
                </c:pt>
                <c:pt idx="48">
                  <c:v>-3.0284114617993771</c:v>
                </c:pt>
                <c:pt idx="49">
                  <c:v>-2.3786342243720098</c:v>
                </c:pt>
                <c:pt idx="50">
                  <c:v>-1.1278416810446514</c:v>
                </c:pt>
                <c:pt idx="51">
                  <c:v>0.40606952241644223</c:v>
                </c:pt>
                <c:pt idx="52">
                  <c:v>2.2833395422286982</c:v>
                </c:pt>
                <c:pt idx="53">
                  <c:v>3.4273309475263045</c:v>
                </c:pt>
                <c:pt idx="54">
                  <c:v>3.0573244149806134</c:v>
                </c:pt>
                <c:pt idx="55">
                  <c:v>1.738717388009182</c:v>
                </c:pt>
                <c:pt idx="56">
                  <c:v>0.35345151598571428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4EB-44FC-B3D6-29B91AF0B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60532543"/>
        <c:axId val="1060530463"/>
      </c:scatterChart>
      <c:valAx>
        <c:axId val="10605325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2800" dirty="0"/>
                  <a:t>Aantal metingen</a:t>
                </a:r>
              </a:p>
            </c:rich>
          </c:tx>
          <c:layout>
            <c:manualLayout>
              <c:xMode val="edge"/>
              <c:yMode val="edge"/>
              <c:x val="0.47390106954145339"/>
              <c:y val="0.871159279622818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060530463"/>
        <c:crosses val="autoZero"/>
        <c:crossBetween val="midCat"/>
      </c:valAx>
      <c:valAx>
        <c:axId val="1060530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2800"/>
                  <a:t>Versnelling(m/s^2)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06053254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 sz="3200" baseline="0" dirty="0"/>
              <a:t>Twee maal toegepast</a:t>
            </a:r>
            <a:endParaRPr lang="nl-BE" sz="3200" dirty="0"/>
          </a:p>
        </c:rich>
      </c:tx>
      <c:layout>
        <c:manualLayout>
          <c:xMode val="edge"/>
          <c:yMode val="edge"/>
          <c:x val="0.41697506911136156"/>
          <c:y val="2.408295741127578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>
        <c:manualLayout>
          <c:layoutTarget val="inner"/>
          <c:xMode val="edge"/>
          <c:yMode val="edge"/>
          <c:x val="0.15525229636379187"/>
          <c:y val="0.13966386098289435"/>
          <c:w val="0.80943071184168081"/>
          <c:h val="0.7278704860168340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'10 stappen ui in de hand'!$K$2:$K$58</c:f>
              <c:numCache>
                <c:formatCode>General</c:formatCode>
                <c:ptCount val="57"/>
                <c:pt idx="0">
                  <c:v>8.1166181020839015E-2</c:v>
                </c:pt>
                <c:pt idx="1">
                  <c:v>4.1348170420332224E-2</c:v>
                </c:pt>
                <c:pt idx="2">
                  <c:v>-0.15108559987246667</c:v>
                </c:pt>
                <c:pt idx="3">
                  <c:v>-0.36543891976155168</c:v>
                </c:pt>
                <c:pt idx="4">
                  <c:v>-0.46906731509251093</c:v>
                </c:pt>
                <c:pt idx="5">
                  <c:v>-0.25788388358580949</c:v>
                </c:pt>
                <c:pt idx="6">
                  <c:v>0.28191494358484415</c:v>
                </c:pt>
                <c:pt idx="7">
                  <c:v>1.3494722435005539</c:v>
                </c:pt>
                <c:pt idx="8">
                  <c:v>2.1700484624297389</c:v>
                </c:pt>
                <c:pt idx="9">
                  <c:v>2.2693732153629695</c:v>
                </c:pt>
                <c:pt idx="10">
                  <c:v>1.3938541550419428</c:v>
                </c:pt>
                <c:pt idx="11">
                  <c:v>0.3532913942139207</c:v>
                </c:pt>
                <c:pt idx="12">
                  <c:v>-0.75822538612561208</c:v>
                </c:pt>
                <c:pt idx="13">
                  <c:v>-1.4800483156353079</c:v>
                </c:pt>
                <c:pt idx="14">
                  <c:v>-1.8252144974918918</c:v>
                </c:pt>
                <c:pt idx="15">
                  <c:v>-1.6231899076613232</c:v>
                </c:pt>
                <c:pt idx="16">
                  <c:v>-0.84561514569489904</c:v>
                </c:pt>
                <c:pt idx="17">
                  <c:v>0.45981799584793903</c:v>
                </c:pt>
                <c:pt idx="18">
                  <c:v>1.8042249411540099</c:v>
                </c:pt>
                <c:pt idx="19">
                  <c:v>2.49144457474311</c:v>
                </c:pt>
                <c:pt idx="20">
                  <c:v>2.1428232073240832</c:v>
                </c:pt>
                <c:pt idx="21">
                  <c:v>1.0012651517872893</c:v>
                </c:pt>
                <c:pt idx="22">
                  <c:v>-0.41313676720898129</c:v>
                </c:pt>
                <c:pt idx="23">
                  <c:v>-1.5776990579193688</c:v>
                </c:pt>
                <c:pt idx="24">
                  <c:v>-2.225174008983438</c:v>
                </c:pt>
                <c:pt idx="25">
                  <c:v>-2.2858571270439301</c:v>
                </c:pt>
                <c:pt idx="26">
                  <c:v>-1.7538036755388986</c:v>
                </c:pt>
                <c:pt idx="27">
                  <c:v>-0.76002097135978786</c:v>
                </c:pt>
                <c:pt idx="28">
                  <c:v>0.60203199638678329</c:v>
                </c:pt>
                <c:pt idx="29">
                  <c:v>1.8742469605978269</c:v>
                </c:pt>
                <c:pt idx="30">
                  <c:v>2.5689746347436837</c:v>
                </c:pt>
                <c:pt idx="31">
                  <c:v>2.2775026562802259</c:v>
                </c:pt>
                <c:pt idx="32">
                  <c:v>1.1988598930507171</c:v>
                </c:pt>
                <c:pt idx="33">
                  <c:v>-0.22400244816700787</c:v>
                </c:pt>
                <c:pt idx="34">
                  <c:v>-1.4945812219684984</c:v>
                </c:pt>
                <c:pt idx="35">
                  <c:v>-2.2862960916667632</c:v>
                </c:pt>
                <c:pt idx="36">
                  <c:v>-2.4047221328989794</c:v>
                </c:pt>
                <c:pt idx="37">
                  <c:v>-1.8778790316621188</c:v>
                </c:pt>
                <c:pt idx="38">
                  <c:v>-0.69522030943339153</c:v>
                </c:pt>
                <c:pt idx="39">
                  <c:v>0.85869239133376185</c:v>
                </c:pt>
                <c:pt idx="40">
                  <c:v>2.2767840606367056</c:v>
                </c:pt>
                <c:pt idx="41">
                  <c:v>2.7475812435166933</c:v>
                </c:pt>
                <c:pt idx="42">
                  <c:v>2.1047157125004552</c:v>
                </c:pt>
                <c:pt idx="43">
                  <c:v>0.52932166639211919</c:v>
                </c:pt>
                <c:pt idx="44">
                  <c:v>-1.1160253079600397</c:v>
                </c:pt>
                <c:pt idx="45">
                  <c:v>-2.3155297965049311</c:v>
                </c:pt>
                <c:pt idx="46">
                  <c:v>-2.5773161765845485</c:v>
                </c:pt>
                <c:pt idx="47">
                  <c:v>-2.072235960537038</c:v>
                </c:pt>
                <c:pt idx="48">
                  <c:v>-0.94439766833743133</c:v>
                </c:pt>
                <c:pt idx="49">
                  <c:v>0.47564486169187653</c:v>
                </c:pt>
                <c:pt idx="50">
                  <c:v>1.8513724729372285</c:v>
                </c:pt>
                <c:pt idx="51">
                  <c:v>2.6345062303959033</c:v>
                </c:pt>
                <c:pt idx="52">
                  <c:v>2.506488771363498</c:v>
                </c:pt>
                <c:pt idx="53">
                  <c:v>1.5905627544206551</c:v>
                </c:pt>
                <c:pt idx="54">
                  <c:v>0.29081864482924991</c:v>
                </c:pt>
                <c:pt idx="55">
                  <c:v>-1.0643085765628317</c:v>
                </c:pt>
                <c:pt idx="56">
                  <c:v>-2.1039994472813239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ABC-46BE-A4C7-5A796B1D7F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329888"/>
        <c:axId val="1594329056"/>
      </c:scatterChart>
      <c:valAx>
        <c:axId val="159432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3200"/>
                  <a:t>Aantal metingen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94329056"/>
        <c:crosses val="autoZero"/>
        <c:crossBetween val="midCat"/>
      </c:valAx>
      <c:valAx>
        <c:axId val="159432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3200"/>
                  <a:t>Versnelling(m/s^2)</a:t>
                </a:r>
              </a:p>
            </c:rich>
          </c:tx>
          <c:layout>
            <c:manualLayout>
              <c:xMode val="edge"/>
              <c:yMode val="edge"/>
              <c:x val="2.1451513514069629E-2"/>
              <c:y val="0.24577599782785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94329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l-BE" sz="3200" dirty="0"/>
              <a:t>Twee</a:t>
            </a:r>
            <a:r>
              <a:rPr lang="nl-BE" sz="3200" baseline="0" dirty="0"/>
              <a:t> maal toegepast</a:t>
            </a:r>
            <a:endParaRPr lang="nl-BE" sz="3200" dirty="0"/>
          </a:p>
        </c:rich>
      </c:tx>
      <c:layout>
        <c:manualLayout>
          <c:xMode val="edge"/>
          <c:yMode val="edge"/>
          <c:x val="0.41416195741185158"/>
          <c:y val="3.12525624634198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BE"/>
        </a:p>
      </c:txPr>
    </c:title>
    <c:autoTitleDeleted val="0"/>
    <c:plotArea>
      <c:layout>
        <c:manualLayout>
          <c:layoutTarget val="inner"/>
          <c:xMode val="edge"/>
          <c:yMode val="edge"/>
          <c:x val="0.15525231212308641"/>
          <c:y val="0.13966390641576623"/>
          <c:w val="0.80943071184168081"/>
          <c:h val="0.72787048601683402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'10 stappen ui in de hand'!$K$2:$K$58</c:f>
              <c:numCache>
                <c:formatCode>General</c:formatCode>
                <c:ptCount val="57"/>
                <c:pt idx="0">
                  <c:v>8.1166181020839015E-2</c:v>
                </c:pt>
                <c:pt idx="1">
                  <c:v>4.1348170420332224E-2</c:v>
                </c:pt>
                <c:pt idx="2">
                  <c:v>-0.15108559987246667</c:v>
                </c:pt>
                <c:pt idx="3">
                  <c:v>-0.36543891976155168</c:v>
                </c:pt>
                <c:pt idx="4">
                  <c:v>-0.46906731509251093</c:v>
                </c:pt>
                <c:pt idx="5">
                  <c:v>-0.25788388358580949</c:v>
                </c:pt>
                <c:pt idx="6">
                  <c:v>0.28191494358484415</c:v>
                </c:pt>
                <c:pt idx="7">
                  <c:v>1.3494722435005539</c:v>
                </c:pt>
                <c:pt idx="8">
                  <c:v>2.1700484624297389</c:v>
                </c:pt>
                <c:pt idx="9">
                  <c:v>2.2693732153629695</c:v>
                </c:pt>
                <c:pt idx="10">
                  <c:v>1.3938541550419428</c:v>
                </c:pt>
                <c:pt idx="11">
                  <c:v>0.3532913942139207</c:v>
                </c:pt>
                <c:pt idx="12">
                  <c:v>-0.75822538612561208</c:v>
                </c:pt>
                <c:pt idx="13">
                  <c:v>-1.4800483156353079</c:v>
                </c:pt>
                <c:pt idx="14">
                  <c:v>-1.8252144974918918</c:v>
                </c:pt>
                <c:pt idx="15">
                  <c:v>-1.6231899076613232</c:v>
                </c:pt>
                <c:pt idx="16">
                  <c:v>-0.84561514569489904</c:v>
                </c:pt>
                <c:pt idx="17">
                  <c:v>0.45981799584793903</c:v>
                </c:pt>
                <c:pt idx="18">
                  <c:v>1.8042249411540099</c:v>
                </c:pt>
                <c:pt idx="19">
                  <c:v>2.49144457474311</c:v>
                </c:pt>
                <c:pt idx="20">
                  <c:v>2.1428232073240832</c:v>
                </c:pt>
                <c:pt idx="21">
                  <c:v>1.0012651517872893</c:v>
                </c:pt>
                <c:pt idx="22">
                  <c:v>-0.41313676720898129</c:v>
                </c:pt>
                <c:pt idx="23">
                  <c:v>-1.5776990579193688</c:v>
                </c:pt>
                <c:pt idx="24">
                  <c:v>-2.225174008983438</c:v>
                </c:pt>
                <c:pt idx="25">
                  <c:v>-2.2858571270439301</c:v>
                </c:pt>
                <c:pt idx="26">
                  <c:v>-1.7538036755388986</c:v>
                </c:pt>
                <c:pt idx="27">
                  <c:v>-0.76002097135978786</c:v>
                </c:pt>
                <c:pt idx="28">
                  <c:v>0.60203199638678329</c:v>
                </c:pt>
                <c:pt idx="29">
                  <c:v>1.8742469605978269</c:v>
                </c:pt>
                <c:pt idx="30">
                  <c:v>2.5689746347436837</c:v>
                </c:pt>
                <c:pt idx="31">
                  <c:v>2.2775026562802259</c:v>
                </c:pt>
                <c:pt idx="32">
                  <c:v>1.1988598930507171</c:v>
                </c:pt>
                <c:pt idx="33">
                  <c:v>-0.22400244816700787</c:v>
                </c:pt>
                <c:pt idx="34">
                  <c:v>-1.4945812219684984</c:v>
                </c:pt>
                <c:pt idx="35">
                  <c:v>-2.2862960916667632</c:v>
                </c:pt>
                <c:pt idx="36">
                  <c:v>-2.4047221328989794</c:v>
                </c:pt>
                <c:pt idx="37">
                  <c:v>-1.8778790316621188</c:v>
                </c:pt>
                <c:pt idx="38">
                  <c:v>-0.69522030943339153</c:v>
                </c:pt>
                <c:pt idx="39">
                  <c:v>0.85869239133376185</c:v>
                </c:pt>
                <c:pt idx="40">
                  <c:v>2.2767840606367056</c:v>
                </c:pt>
                <c:pt idx="41">
                  <c:v>2.7475812435166933</c:v>
                </c:pt>
                <c:pt idx="42">
                  <c:v>2.1047157125004552</c:v>
                </c:pt>
                <c:pt idx="43">
                  <c:v>0.52932166639211919</c:v>
                </c:pt>
                <c:pt idx="44">
                  <c:v>-1.1160253079600397</c:v>
                </c:pt>
                <c:pt idx="45">
                  <c:v>-2.3155297965049311</c:v>
                </c:pt>
                <c:pt idx="46">
                  <c:v>-2.5773161765845485</c:v>
                </c:pt>
                <c:pt idx="47">
                  <c:v>-2.072235960537038</c:v>
                </c:pt>
                <c:pt idx="48">
                  <c:v>-0.94439766833743133</c:v>
                </c:pt>
                <c:pt idx="49">
                  <c:v>0.47564486169187653</c:v>
                </c:pt>
                <c:pt idx="50">
                  <c:v>1.8513724729372285</c:v>
                </c:pt>
                <c:pt idx="51">
                  <c:v>2.6345062303959033</c:v>
                </c:pt>
                <c:pt idx="52">
                  <c:v>2.506488771363498</c:v>
                </c:pt>
                <c:pt idx="53">
                  <c:v>1.5905627544206551</c:v>
                </c:pt>
                <c:pt idx="54">
                  <c:v>0.29081864482924991</c:v>
                </c:pt>
                <c:pt idx="55">
                  <c:v>-1.0643085765628317</c:v>
                </c:pt>
                <c:pt idx="56">
                  <c:v>-2.1039994472813239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AF1-4235-9ED8-047D90DA23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4329888"/>
        <c:axId val="1594329056"/>
      </c:scatterChart>
      <c:valAx>
        <c:axId val="159432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3200"/>
                  <a:t>Aantal metingen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94329056"/>
        <c:crosses val="autoZero"/>
        <c:crossBetween val="midCat"/>
      </c:valAx>
      <c:valAx>
        <c:axId val="159432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nl-BE" sz="3200"/>
                  <a:t>Versnelling(m/s^2)</a:t>
                </a:r>
              </a:p>
            </c:rich>
          </c:tx>
          <c:layout>
            <c:manualLayout>
              <c:xMode val="edge"/>
              <c:yMode val="edge"/>
              <c:x val="2.1451513514069629E-2"/>
              <c:y val="0.2457759978278577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B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1594329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50:56.7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0 107 24575,'19'0'0,"25"-2"0,0 3 0,0 1 0,0 2 0,0 2 0,71 20 0,53 18 0,-118-33 0,159 23 0,-163-25 0,54 2 0,18 4 0,42 12 0,-144-27 0,-25-10 0,-24-12 0,-26-4 0,-2 3 0,-1 3 0,0 2 0,-108-16 0,-39-2 0,48 1 0,287 64 0,-80-16 0,1-3 0,73 8 0,-87-15 0,49 12 0,-51-8 0,-1-2 0,36 1 0,198-7 0,-257-2 0,-15-4 0,-16-4 0,1 6 0,-1 0 0,-27 0 0,-42-9 0,-50-14 0,62 14 0,-40-2 0,-17-2 0,19 1 0,-4-1 0,110 15 0,-17-5 0,31 8 0,-1 0 0,0 0 0,0 0 0,0 0 0,0 0 0,0 0 0,0 0 0,0 0 0,0 0 0,0 0 0,0 0 0,0 0 0,0 0 0,0 0 0,0 0 0,0 0 0,0 0 0,0 0 0,1-1 0,-1 1 0,0 0 0,0 0 0,0 0 0,0 0 0,0 0 0,0 0 0,0 0 0,0 0 0,0 0 0,0 0 0,0 0 0,0 0 0,0 0 0,0 0 0,0-1 0,0 1 0,0 0 0,0 0 0,0 0 0,0 0 0,0 0 0,0 0 0,-1 0 0,1 0 0,0 0 0,0 0 0,0 0 0,0 0 0,0 0 0,0 0 0,0 0 0,0 0 0,0-1 0,0 1 0,20-1 0,4 3 0,-1 1 0,0 0 0,1 2 0,-2 1 0,27 9 0,-17-4 0,52 9 0,2-1 0,-59-12 0,0-1 0,44 4 0,60 7 0,-88-9 0,60 2 0,142-11 0,-281-1 0,-1-2 0,-36-7 0,33 3 0,-57-2 0,56 7 0,-56-12 0,57 8 0,-61-4 0,-163 12 0,811-1 0,-521 2 0,0 1 0,49 11 0,26 4 0,-366-19-1365,234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21T18:51:12.59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200 3169 24575,'8'0'0,"-1"0"0,1 1 0,-1 0 0,0 0 0,1 1 0,12 4 0,-18-6 0,-1 1 0,1 0 0,0 0 0,-1 0 0,1 0 0,0 0 0,-1 0 0,1 0 0,-1 0 0,0 1 0,1-1 0,-1 1 0,0-1 0,0 1 0,0-1 0,0 1 0,0 0 0,0-1 0,0 1 0,-1 0 0,1 0 0,-1-1 0,1 1 0,-1 0 0,0 0 0,1 0 0,-1 0 0,0 0 0,0 0 0,0 0 0,-1 3 0,0-2 0,0-1 0,0 1 0,-1 0 0,1-1 0,0 1 0,-1-1 0,0 1 0,0-1 0,1 0 0,-1 0 0,-1 0 0,1 0 0,0 0 0,0 0 0,-1-1 0,1 1 0,-4 1 0,-55 25 0,33-17 0,23-8 0,0-1 0,0 1 0,0 0 0,0 1 0,1-1 0,-1 1 0,1 0 0,-7 9 0,10-12 0,0 0 0,1 0 0,-1 0 0,0 0 0,1 0 0,-1 1 0,1-1 0,0 0 0,-1 1 0,1-1 0,0 0 0,0 1 0,0-1 0,0 0 0,0 1 0,0-1 0,0 0 0,0 0 0,1 1 0,-1-1 0,0 0 0,1 1 0,-1-1 0,1 0 0,-1 0 0,1 0 0,0 1 0,0-1 0,-1 0 0,1 0 0,0 0 0,0 0 0,0 0 0,0-1 0,0 1 0,0 0 0,0 0 0,0-1 0,1 1 0,-1 0 0,0-1 0,0 1 0,1-1 0,1 1 0,44 19 0,1-3 0,0-1 0,81 15 0,-96-19 0,-26-3 0,-21 0 0,1-7 0,0 0 0,1-1 0,-1-1 0,0 1 0,0-2 0,0 0 0,0-1 0,0 0 0,1-1 0,-1 0 0,1-1 0,-17-7 0,19 8 0,-1 1 0,0 0 0,1 0 0,-1 1 0,0 1 0,0 0 0,0 0 0,0 1 0,0 1 0,1-1 0,-1 2 0,1 0 0,-1 0 0,1 0 0,0 2 0,0-1 0,0 1 0,1 1 0,0-1 0,0 2 0,-11 9 0,18-15 0,1 1 0,-1-1 0,1 1 0,0-1 0,-1 1 0,1 0 0,0-1 0,0 1 0,0 0 0,1 0 0,-1 0 0,0 0 0,1 0 0,-1 0 0,1 0 0,-1 0 0,1 0 0,0 0 0,0 0 0,0 0 0,0 0 0,0 0 0,1 0 0,-1 0 0,1 0 0,-1 0 0,1 0 0,0 0 0,-1 0 0,1 0 0,0-1 0,0 1 0,0 0 0,1-1 0,-1 1 0,0 0 0,1-1 0,-1 0 0,1 1 0,-1-1 0,1 0 0,0 0 0,0 1 0,-1-1 0,4 1 0,4 3 0,0-1 0,1 1 0,0-1 0,0-1 0,0 0 0,0 0 0,19 1 0,45 0 0,82-7 0,71 3 0,-120 17 0,-71-10 0,64 4 0,214-10 0,-141-3 0,-147 1 0,-1-2 0,49-11 0,-46 8 0,-1 1 0,36-2 0,-26 4 0,68-15 0,-38 5 0,8-2 0,-47 8 0,-1 2 0,51-4 0,-58 9 0,22-1 0,-1-1 0,80-15 0,-57 3 0,-7 2 0,97-33 0,64-51 0,-189 84 0,-1-2 0,-1-1 0,0-1 0,-1-1 0,0-1 0,25-24 0,26-34 0,-53 50 0,2 1 0,1 1 0,37-25 0,6 4 0,80-37 0,-106 61 0,-1-1 0,-2-3 0,0-1 0,48-41 0,-78 56 0,0-1 0,-1 0 0,-1-1 0,9-15 0,27-34 0,-33 47 0,-2-1 0,0 0 0,0 0 0,-2-1 0,0 0 0,10-32 0,19-41 0,17-35 0,-3 7 0,54-56 0,-74 121 0,-7 14 0,-2-1 0,-1-1 0,-2-1 0,17-56 0,48-144 0,-65 178 0,2 1 0,4 2 0,55-101 0,-53 108 0,-1-1 0,-3-1 0,27-105 0,-15-12 0,-28 127 0,-2 0 0,-2 0 0,-5-75 0,1 44 0,-1 49 0,-1 0 0,-11-43 0,-3-31 0,45 267 0,-20-85 0,-3 0 0,-8 105 0,0-45 0,0-103 0,-1-1 0,-3 0 0,-1 0 0,-20 58 0,14-49 0,-10 28 0,-38 80 0,49-120 0,1 0 0,2 1 0,1 0 0,-6 51 0,-17 58 0,17-89 0,9-35 0,1 1 0,-3 26 0,2-9 0,-1-1 0,-20 60 0,-4 12 0,25-83 0,-1 0 0,-1-1 0,-1 1 0,-2-2 0,0 0 0,-15 23 0,25-45 0,1 0 0,0 0 0,0-1 0,-1 1 0,1 0 0,-1 0 0,1-1 0,0 1 0,-1 0 0,1-1 0,-1 1 0,0-1 0,1 1 0,-1-1 0,0 1 0,1-1 0,-1 1 0,0-1 0,1 0 0,-1 1 0,0-1 0,0 0 0,1 1 0,-1-1 0,0 0 0,0 0 0,0 0 0,1 0 0,-2 0 0,1-1 0,0 0 0,0 0 0,0 0 0,1 0 0,-1 0 0,0 0 0,1 0 0,-1 0 0,1 0 0,-1-1 0,1 1 0,-1 0 0,1 0 0,0 0 0,0-1 0,0-1 0,-3-63 0,3 60 0,2-53 0,2 1 0,2 0 0,3 1 0,21-72 0,60-250 0,-74 310 0,-10 41 0,0 0 0,-1 0 0,0-30 0,-4 17 0,-1 0 0,-3 0 0,-1 0 0,-13-53 0,11 59 0,1-1 0,2 0 0,1 1 0,5-47 0,-5-62 0,0 124 0,-1 0 0,-1 0 0,-1 1 0,0-1 0,-2 1 0,0 0 0,-1 1 0,-1 0 0,-1 0 0,-22-30 0,8 18 0,-1 1 0,-2 2 0,-1 0 0,-53-38 0,-8-7 0,132 145 0,-32-58 0,-1-1 0,0 1 0,-1 0 0,-1 1 0,-1 0 0,0 1 0,-1-1 0,8 35 0,-3-4 0,-4-16 0,0 0 0,-2 1 0,1 35 0,-5-25 0,1-11 0,-2 1 0,-1 0 0,-1 0 0,-1 0 0,-9 33 0,-10-3 0,-1-2 0,-4 0 0,-2-2 0,-66 98 0,-9 19 0,85-143 0,-18 45 0,25-50 0,0-1 0,-2 0 0,-25 35 0,16-27 0,1 1 0,-32 69 0,34-64 0,-1 0 0,-29 41 0,-81 108 0,110-153 0,1 0 0,1 2 0,-20 59 0,10-29 0,22-55 0,1 0 0,0 1 0,1 0 0,0 0 0,-4 23 0,9-35 0,0-1 0,-1 1 0,1-1 0,0 1 0,0-1 0,0 1 0,0-1 0,0 1 0,0-1 0,0 1 0,0-1 0,1 1 0,-1-1 0,0 1 0,1-1 0,0 1 0,-1-1 0,1 0 0,0 1 0,-1-1 0,1 0 0,0 1 0,0-1 0,0 0 0,0 0 0,0 0 0,1 0 0,-1 0 0,0 0 0,0 0 0,3 1 0,-2-2 0,1 0 0,-1 0 0,0 0 0,0 0 0,1 0 0,-1-1 0,0 1 0,0-1 0,0 1 0,0-1 0,1 0 0,-1 0 0,0 0 0,0 0 0,0 0 0,-1 0 0,1-1 0,0 1 0,0-1 0,2-2 0,27-30 0,0-1 0,26-42 0,-28 38 0,56-62 0,-68 82 0,-1-1 0,-1 0 0,21-39 0,22-30 0,22-25 0,-57 78 0,1 1 0,55-60 0,-48 66 0,1 2 0,40-26 0,-65 47 0,0 0 0,0-1 0,-1 0 0,0 0 0,5-7 0,-8 8 0,1 1 0,1-1 0,-1 1 0,1 0 0,0 0 0,0 1 0,11-8 0,-16 12 0,0 0 0,1 0 0,-1 0 0,0 0 0,0-1 0,1 1 0,-1 0 0,0 0 0,0 0 0,1 0 0,-1 0 0,0 0 0,0 0 0,1 0 0,-1 0 0,0 0 0,1 0 0,-1 1 0,0-1 0,0 0 0,1 0 0,-1 0 0,0 0 0,0 0 0,0 0 0,1 0 0,-1 1 0,0-1 0,0 0 0,0 0 0,1 0 0,-1 1 0,0-1 0,0 0 0,0 0 0,0 0 0,1 1 0,-1-1 0,0 0 0,0 0 0,0 1 0,0-1 0,0 0 0,0 1 0,0-1 0,0 0 0,0 0 0,0 1 0,0-1 0,0 0 0,0 0 0,0 1 0,0-1 0,0 0 0,0 0 0,0 1 0,0-1 0,-1 0 0,1 0 0,0 1 0,0-1 0,0 0 0,0 0 0,0 0 0,-1 1 0,1-1 0,0 0 0,-8 20 0,-50 93 0,-107 153 0,87-157 0,-178 189 0,216-258 0,26-23 0,-1-2 0,0 1 0,-1-2 0,-1 0 0,0-1 0,-1-1 0,0-1 0,-30 14 0,23-17 0,0 2 0,0 0 0,1 2 0,1 1 0,0 0 0,1 2 0,0 0 0,1 2 0,-22 22 0,27-21 0,-26 42 0,28-38 0,-34 39 0,43-56 0,0 1 0,-1-1 0,0-1 0,1 1 0,-2-1 0,1 0 0,0 0 0,-1-1 0,0 0 0,1 0 0,-12 3 0,-93 29 0,39-10 0,50-19 0,-1-1 0,0-2 0,-46 2 0,53-6 0,-1 2 0,1 0 0,-1 1 0,1 1 0,-1 0 0,1 1 0,0 1 0,1 0 0,-26 13 0,-40 25 0,-111 41 0,131-59 0,-62 23 0,-194 49 0,123-35 0,68-20 0,96-32 0,17-5 0,1 0 0,-1-1 0,0-1 0,0 0 0,0-1 0,0 0 0,0-1 0,-1 0 0,1-1 0,0-1 0,-1 0 0,-22-5 0,-15-11 0,1-2 0,-71-39 0,27 12 0,25 25 0,188 19 0,-80 3 0,-1 1 0,0 2 0,46 11 0,36 3 0,2 0 0,-81-11 0,42 3 0,37 7 0,-1 0 0,5 1 0,-70-9 0,0-3 0,1-2 0,106-7 0,-45 0 0,-76 1 0,1-2 0,55-13 0,-30 5 0,5-3 0,-42 8 0,0 2 0,50-3 0,-1 9 0,-57 1 0,1-1 0,0-1 0,-1-1 0,1 0 0,0-2 0,34-9 0,-55 12 0,0 0 0,-1 0 0,1-1 0,0 1 0,0 0 0,-1 0 0,1 0 0,0-1 0,0 1 0,-1 0 0,1-1 0,0 1 0,-1-1 0,1 1 0,-1-1 0,1 1 0,0-1 0,-1 1 0,1-1 0,-1 1 0,0-1 0,1 0 0,-1 1 0,1-1 0,-1-1 0,-15-4 0,-33 1 0,-392 4 0,208 3 0,223-2-136,0 0-1,0 0 1,0 1-1,0 0 1,0 1-1,0 0 1,1 1-1,-1-1 0,-16 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21/12/2022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06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79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21-12-2022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25481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rgbClr val="FFD200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1291074" y="270000"/>
            <a:ext cx="15183366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 dirty="0"/>
              <a:t>tweede niveau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 marL="85725" indent="0"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21/12/2022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21/12/2022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21/12/2022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‹#›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21-12-2022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21-12-2022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464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21-12-2022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723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136025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21/12/2022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‹#›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customXml" Target="../ink/ink2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5B74-7F0F-CEAA-7506-FF6607A7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detectors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1E205-AC04-1230-9F80-2E47705E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10</a:t>
            </a:fld>
            <a:endParaRPr lang="nl-BE" noProof="0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492B8D88-8342-3FB2-7840-7E97830BD5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1714002"/>
              </p:ext>
            </p:extLst>
          </p:nvPr>
        </p:nvGraphicFramePr>
        <p:xfrm>
          <a:off x="836614" y="1193801"/>
          <a:ext cx="7522790" cy="4769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01D3063D-CDA0-39BE-25ED-FBEE6BA60D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1956663"/>
              </p:ext>
            </p:extLst>
          </p:nvPr>
        </p:nvGraphicFramePr>
        <p:xfrm>
          <a:off x="7428739" y="4076762"/>
          <a:ext cx="8702234" cy="5208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7D660C-DA1E-280B-A05C-23B881E5D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noProof="0" dirty="0"/>
              <a:t>Maxim </a:t>
            </a:r>
            <a:r>
              <a:rPr lang="nl-BE" u="sng" noProof="0" dirty="0" err="1"/>
              <a:t>Ponomariov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1759914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7FCF-9C63-FAD5-A604-3E98B298F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detectors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14F92-E69A-4666-1453-04E4BA9BA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GB" dirty="0"/>
              <a:t>Twee </a:t>
            </a:r>
            <a:r>
              <a:rPr lang="en-GB" dirty="0" err="1"/>
              <a:t>maal</a:t>
            </a:r>
            <a:r>
              <a:rPr lang="en-GB" dirty="0"/>
              <a:t> </a:t>
            </a:r>
            <a:r>
              <a:rPr lang="en-GB" dirty="0" err="1"/>
              <a:t>gewogen</a:t>
            </a:r>
            <a:r>
              <a:rPr lang="en-GB" dirty="0"/>
              <a:t> </a:t>
            </a:r>
            <a:r>
              <a:rPr lang="en-GB" dirty="0" err="1"/>
              <a:t>gemiddelde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97A0A-6010-5878-2260-57444B3F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DD3977-259B-12EF-F5AD-39C055FA37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3308666"/>
              </p:ext>
            </p:extLst>
          </p:nvPr>
        </p:nvGraphicFramePr>
        <p:xfrm>
          <a:off x="1391478" y="2022261"/>
          <a:ext cx="13543721" cy="7085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CE6C655F-0CB8-60E5-B5A5-4BF8D7D2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noProof="0" dirty="0"/>
              <a:t>Maxim </a:t>
            </a:r>
            <a:r>
              <a:rPr lang="nl-BE" u="sng" noProof="0" dirty="0" err="1"/>
              <a:t>Ponomariov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611324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C73B-783E-4C3F-589F-D22CDD38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detectors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A64B-BF77-2488-A6FD-0402A5D6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GB" dirty="0" err="1"/>
              <a:t>Drempel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F166-3728-C67B-C8FF-F9C9CE63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B9B2D68-BF0A-FC1E-B1CF-74CA3CB90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0502965"/>
              </p:ext>
            </p:extLst>
          </p:nvPr>
        </p:nvGraphicFramePr>
        <p:xfrm>
          <a:off x="2046799" y="1606624"/>
          <a:ext cx="13543721" cy="7085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43E03C-56A9-CB9A-EA46-9535221D4CA6}"/>
              </a:ext>
            </a:extLst>
          </p:cNvPr>
          <p:cNvCxnSpPr>
            <a:cxnSpLocks/>
          </p:cNvCxnSpPr>
          <p:nvPr/>
        </p:nvCxnSpPr>
        <p:spPr>
          <a:xfrm>
            <a:off x="4142509" y="4516581"/>
            <a:ext cx="10972800" cy="25783"/>
          </a:xfrm>
          <a:prstGeom prst="line">
            <a:avLst/>
          </a:prstGeom>
          <a:ln w="31750"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B3BB03-AE5A-B1BB-70E4-6AF0E334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noProof="0" dirty="0"/>
              <a:t>Arthur Saelens</a:t>
            </a:r>
          </a:p>
        </p:txBody>
      </p:sp>
    </p:spTree>
    <p:extLst>
      <p:ext uri="{BB962C8B-B14F-4D97-AF65-F5344CB8AC3E}">
        <p14:creationId xmlns:p14="http://schemas.microsoft.com/office/powerpoint/2010/main" val="33777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238A-B2BC-B749-C137-19DA9DD7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detectors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8C1E1-1723-B02D-BC9C-5D07C711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GB" dirty="0" err="1"/>
              <a:t>Complexe</a:t>
            </a:r>
            <a:r>
              <a:rPr lang="en-GB" dirty="0"/>
              <a:t> </a:t>
            </a:r>
            <a:r>
              <a:rPr lang="en-GB" dirty="0" err="1"/>
              <a:t>drempelwaarde</a:t>
            </a:r>
            <a:r>
              <a:rPr lang="en-GB" dirty="0"/>
              <a:t>:</a:t>
            </a:r>
          </a:p>
          <a:p>
            <a:pPr marL="85725" indent="0">
              <a:buNone/>
            </a:pPr>
            <a:r>
              <a:rPr lang="en-GB" dirty="0"/>
              <a:t>-per interval</a:t>
            </a:r>
          </a:p>
          <a:p>
            <a:pPr marL="85725" indent="0">
              <a:buNone/>
            </a:pPr>
            <a:r>
              <a:rPr lang="en-GB" dirty="0"/>
              <a:t>-</a:t>
            </a:r>
            <a:r>
              <a:rPr lang="en-GB" dirty="0" err="1"/>
              <a:t>afhankelijk</a:t>
            </a:r>
            <a:r>
              <a:rPr lang="en-GB" dirty="0"/>
              <a:t> van het maximum van het interval</a:t>
            </a:r>
          </a:p>
          <a:p>
            <a:pPr marL="85725" indent="0">
              <a:buNone/>
            </a:pPr>
            <a:r>
              <a:rPr lang="en-GB" dirty="0"/>
              <a:t>-</a:t>
            </a:r>
            <a:r>
              <a:rPr lang="en-GB" dirty="0" err="1"/>
              <a:t>reden</a:t>
            </a:r>
            <a:r>
              <a:rPr lang="en-GB" dirty="0"/>
              <a:t>?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9B5BC-C059-3818-09D9-2BF964AC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48B5C84-1394-C8A4-942B-513AC488B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noProof="0" dirty="0"/>
              <a:t>Arthur Saelens</a:t>
            </a:r>
          </a:p>
        </p:txBody>
      </p:sp>
    </p:spTree>
    <p:extLst>
      <p:ext uri="{BB962C8B-B14F-4D97-AF65-F5344CB8AC3E}">
        <p14:creationId xmlns:p14="http://schemas.microsoft.com/office/powerpoint/2010/main" val="1279090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ECD649-9B4B-D753-C15B-2D41174B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algoritme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A5F51A-8748-5A55-C09B-854A209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CC6490F-A727-50A9-1B46-F5CD1DF5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212" y="1277615"/>
            <a:ext cx="5332308" cy="71983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CADB6FE4-9A31-0517-A394-EF8001352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18" y="1932878"/>
            <a:ext cx="7887686" cy="56954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Tijdelijke aanduiding voor voettekst 4">
            <a:extLst>
              <a:ext uri="{FF2B5EF4-FFF2-40B4-BE49-F238E27FC236}">
                <a16:creationId xmlns:a16="http://schemas.microsoft.com/office/drawing/2014/main" id="{47C14F92-BBE8-775A-EEA6-F4B20B86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dirty="0"/>
              <a:t>Staf Vanhauwaert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488690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36C58-A893-9C51-654C-FB416465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Algoritme</a:t>
            </a:r>
            <a:r>
              <a:rPr lang="en-GB" dirty="0"/>
              <a:t> in Java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2983-2C4F-564F-23BD-5C79FC04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GB" dirty="0" err="1"/>
              <a:t>Complicaties</a:t>
            </a:r>
            <a:r>
              <a:rPr lang="en-GB" dirty="0"/>
              <a:t> met Java:</a:t>
            </a:r>
          </a:p>
          <a:p>
            <a:pPr marL="85725" indent="0">
              <a:buNone/>
            </a:pPr>
            <a:r>
              <a:rPr lang="en-GB" dirty="0"/>
              <a:t>-</a:t>
            </a:r>
            <a:r>
              <a:rPr lang="en-GB" dirty="0" err="1"/>
              <a:t>Formule</a:t>
            </a:r>
            <a:r>
              <a:rPr lang="en-GB" dirty="0"/>
              <a:t> </a:t>
            </a:r>
            <a:r>
              <a:rPr lang="en-GB" dirty="0" err="1"/>
              <a:t>niet</a:t>
            </a:r>
            <a:r>
              <a:rPr lang="en-GB" dirty="0"/>
              <a:t> </a:t>
            </a:r>
            <a:r>
              <a:rPr lang="en-GB" dirty="0" err="1"/>
              <a:t>toepasbaar</a:t>
            </a:r>
            <a:endParaRPr lang="en-GB" dirty="0"/>
          </a:p>
          <a:p>
            <a:pPr marL="85725" indent="0">
              <a:buNone/>
            </a:pPr>
            <a:r>
              <a:rPr lang="en-GB" dirty="0"/>
              <a:t>-</a:t>
            </a:r>
            <a:r>
              <a:rPr lang="en-GB" dirty="0" err="1"/>
              <a:t>Onthoudt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data</a:t>
            </a:r>
          </a:p>
          <a:p>
            <a:pPr marL="85725" indent="0">
              <a:buNone/>
            </a:pPr>
            <a:endParaRPr lang="en-GB" dirty="0"/>
          </a:p>
          <a:p>
            <a:pPr marL="85725" indent="0">
              <a:buNone/>
            </a:pPr>
            <a:r>
              <a:rPr lang="en-GB" dirty="0">
                <a:sym typeface="Wingdings" panose="05000000000000000000" pitchFamily="2" charset="2"/>
              </a:rPr>
              <a:t> </a:t>
            </a:r>
            <a:r>
              <a:rPr lang="en-GB" dirty="0" err="1">
                <a:sym typeface="Wingdings" panose="05000000000000000000" pitchFamily="2" charset="2"/>
              </a:rPr>
              <a:t>oplossing</a:t>
            </a:r>
            <a:r>
              <a:rPr lang="en-GB" dirty="0">
                <a:sym typeface="Wingdings" panose="05000000000000000000" pitchFamily="2" charset="2"/>
              </a:rPr>
              <a:t>: </a:t>
            </a:r>
            <a:r>
              <a:rPr lang="en-GB" dirty="0" err="1">
                <a:sym typeface="Wingdings" panose="05000000000000000000" pitchFamily="2" charset="2"/>
              </a:rPr>
              <a:t>eindige</a:t>
            </a:r>
            <a:r>
              <a:rPr lang="en-GB" dirty="0">
                <a:sym typeface="Wingdings" panose="05000000000000000000" pitchFamily="2" charset="2"/>
              </a:rPr>
              <a:t> </a:t>
            </a:r>
            <a:r>
              <a:rPr lang="en-GB" dirty="0" err="1">
                <a:sym typeface="Wingdings" panose="05000000000000000000" pitchFamily="2" charset="2"/>
              </a:rPr>
              <a:t>lijst</a:t>
            </a:r>
            <a:endParaRPr lang="en-GB" dirty="0"/>
          </a:p>
          <a:p>
            <a:pPr marL="85725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3CAD47-E972-9C39-0A7B-0F87095F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15</a:t>
            </a:fld>
            <a:endParaRPr lang="nl-BE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BB8E52-F032-EA1A-C921-1346051A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dirty="0"/>
              <a:t>Arthur Saelens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2956845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DC330-0AE0-2AF0-33E2-8CAE45B55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Applicatie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A36B837-57FB-56AD-977F-2749739D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Mock-up in Android Studio</a:t>
            </a:r>
          </a:p>
          <a:p>
            <a:r>
              <a:rPr lang="nl-BE" dirty="0"/>
              <a:t>Design via Word:</a:t>
            </a:r>
          </a:p>
          <a:p>
            <a:pPr marL="85725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917D052-11BD-C4E7-3560-78267F8D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pic>
        <p:nvPicPr>
          <p:cNvPr id="1026" name="Picture 2" descr="Gsm, smartphone Pictogram in Mobirise">
            <a:extLst>
              <a:ext uri="{FF2B5EF4-FFF2-40B4-BE49-F238E27FC236}">
                <a16:creationId xmlns:a16="http://schemas.microsoft.com/office/drawing/2014/main" id="{F1BBE774-8F11-CEC4-FF54-FB11B438D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739" y="2455220"/>
            <a:ext cx="6493483" cy="649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FCE00928-D73F-61F2-23F5-17882548D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585" y="3292998"/>
            <a:ext cx="3469366" cy="4529277"/>
          </a:xfrm>
          <a:prstGeom prst="rect">
            <a:avLst/>
          </a:prstGeom>
        </p:spPr>
      </p:pic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8BD9D31C-6B45-30C3-DC6E-935BF2F4B104}"/>
              </a:ext>
            </a:extLst>
          </p:cNvPr>
          <p:cNvCxnSpPr>
            <a:cxnSpLocks/>
          </p:cNvCxnSpPr>
          <p:nvPr/>
        </p:nvCxnSpPr>
        <p:spPr>
          <a:xfrm>
            <a:off x="7697585" y="7890364"/>
            <a:ext cx="3469366" cy="0"/>
          </a:xfrm>
          <a:prstGeom prst="line">
            <a:avLst/>
          </a:prstGeom>
          <a:ln w="57150"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762FF95D-B0A9-0903-2E9C-2F8A187F3FA3}"/>
              </a:ext>
            </a:extLst>
          </p:cNvPr>
          <p:cNvCxnSpPr>
            <a:cxnSpLocks/>
          </p:cNvCxnSpPr>
          <p:nvPr/>
        </p:nvCxnSpPr>
        <p:spPr>
          <a:xfrm>
            <a:off x="7697585" y="3264104"/>
            <a:ext cx="3557848" cy="0"/>
          </a:xfrm>
          <a:prstGeom prst="line">
            <a:avLst/>
          </a:prstGeom>
          <a:ln w="57150">
            <a:headEnd type="non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9CA764-1063-57EE-C10A-32E224B10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dirty="0"/>
              <a:t>Linde Roggeman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156923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63841-0DC8-EF36-C429-04BB13AB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</a:t>
            </a:r>
            <a:r>
              <a:rPr lang="nl-BE" dirty="0" err="1"/>
              <a:t>material</a:t>
            </a:r>
            <a:r>
              <a:rPr lang="nl-BE" dirty="0"/>
              <a:t> design?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9316AAF-4416-B635-2A33-3B05B3971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Designtaal	</a:t>
            </a:r>
          </a:p>
          <a:p>
            <a:r>
              <a:rPr lang="nl-BE" dirty="0"/>
              <a:t>Google</a:t>
            </a:r>
          </a:p>
          <a:p>
            <a:r>
              <a:rPr lang="nl-BE" dirty="0"/>
              <a:t>Technische en wetenschappelijke innovatie	</a:t>
            </a:r>
          </a:p>
          <a:p>
            <a:r>
              <a:rPr lang="nl-BE" dirty="0"/>
              <a:t>‘platte’ design</a:t>
            </a:r>
          </a:p>
          <a:p>
            <a:r>
              <a:rPr lang="nl-BE" dirty="0"/>
              <a:t>Animaties en kleuren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C5F696-518F-2C17-99B5-AD1A056DB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17</a:t>
            </a:fld>
            <a:endParaRPr lang="nl-BE" noProof="0" dirty="0"/>
          </a:p>
        </p:txBody>
      </p:sp>
      <p:pic>
        <p:nvPicPr>
          <p:cNvPr id="5" name="Picture 2" descr="Material design: wat is het en waar komt het vandaan? - Marketingfacts">
            <a:extLst>
              <a:ext uri="{FF2B5EF4-FFF2-40B4-BE49-F238E27FC236}">
                <a16:creationId xmlns:a16="http://schemas.microsoft.com/office/drawing/2014/main" id="{3C712138-737D-EDF5-31B9-1242529D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759" y="5324588"/>
            <a:ext cx="7221538" cy="30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9F47B2A8-468D-7E25-E6AC-7F15EDCE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dirty="0"/>
              <a:t>Linde Roggeman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4265559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EEA94E-CFCF-9449-FBF6-A6D48AB4F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Material</a:t>
            </a:r>
            <a:r>
              <a:rPr lang="nl-BE" dirty="0"/>
              <a:t> design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C4A5EF5-4F24-6466-153A-C39289339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Android studio </a:t>
            </a:r>
            <a:r>
              <a:rPr lang="nl-BE" dirty="0">
                <a:sym typeface="Wingdings" panose="05000000000000000000" pitchFamily="2" charset="2"/>
              </a:rPr>
              <a:t> </a:t>
            </a:r>
            <a:r>
              <a:rPr lang="nl-BE" dirty="0" err="1">
                <a:sym typeface="Wingdings" panose="05000000000000000000" pitchFamily="2" charset="2"/>
              </a:rPr>
              <a:t>Integrated</a:t>
            </a:r>
            <a:r>
              <a:rPr lang="nl-BE" dirty="0">
                <a:sym typeface="Wingdings" panose="05000000000000000000" pitchFamily="2" charset="2"/>
              </a:rPr>
              <a:t> </a:t>
            </a:r>
            <a:br>
              <a:rPr lang="nl-BE" dirty="0">
                <a:sym typeface="Wingdings" panose="05000000000000000000" pitchFamily="2" charset="2"/>
              </a:rPr>
            </a:br>
            <a:r>
              <a:rPr lang="nl-BE" dirty="0">
                <a:sym typeface="Wingdings" panose="05000000000000000000" pitchFamily="2" charset="2"/>
              </a:rPr>
              <a:t>Development Environment</a:t>
            </a:r>
            <a:endParaRPr lang="nl-BE" dirty="0"/>
          </a:p>
          <a:p>
            <a:r>
              <a:rPr lang="nl-BE" dirty="0"/>
              <a:t>Java</a:t>
            </a:r>
          </a:p>
          <a:p>
            <a:r>
              <a:rPr lang="nl-BE" dirty="0" err="1"/>
              <a:t>editText</a:t>
            </a:r>
            <a:r>
              <a:rPr lang="nl-BE" dirty="0"/>
              <a:t>, </a:t>
            </a:r>
            <a:r>
              <a:rPr lang="nl-BE" dirty="0" err="1"/>
              <a:t>textView</a:t>
            </a:r>
            <a:r>
              <a:rPr lang="nl-BE" dirty="0"/>
              <a:t> en button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8AC22E3-0A07-7C81-30FD-64727467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18</a:t>
            </a:fld>
            <a:endParaRPr lang="nl-BE" noProof="0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23A40987-BFF0-E760-6B4C-DF6551C4C7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665" y="736687"/>
            <a:ext cx="4281386" cy="761135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t 9">
                <a:extLst>
                  <a:ext uri="{FF2B5EF4-FFF2-40B4-BE49-F238E27FC236}">
                    <a16:creationId xmlns:a16="http://schemas.microsoft.com/office/drawing/2014/main" id="{62E10408-584E-A52D-8400-CF771DC29318}"/>
                  </a:ext>
                </a:extLst>
              </p14:cNvPr>
              <p14:cNvContentPartPr/>
              <p14:nvPr/>
            </p14:nvContentPartPr>
            <p14:xfrm>
              <a:off x="12663439" y="4558498"/>
              <a:ext cx="464760" cy="106560"/>
            </p14:xfrm>
          </p:contentPart>
        </mc:Choice>
        <mc:Fallback xmlns="">
          <p:pic>
            <p:nvPicPr>
              <p:cNvPr id="10" name="Inkt 9">
                <a:extLst>
                  <a:ext uri="{FF2B5EF4-FFF2-40B4-BE49-F238E27FC236}">
                    <a16:creationId xmlns:a16="http://schemas.microsoft.com/office/drawing/2014/main" id="{62E10408-584E-A52D-8400-CF771DC293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54439" y="4549498"/>
                <a:ext cx="48240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t 10">
                <a:extLst>
                  <a:ext uri="{FF2B5EF4-FFF2-40B4-BE49-F238E27FC236}">
                    <a16:creationId xmlns:a16="http://schemas.microsoft.com/office/drawing/2014/main" id="{B4DE8525-EB36-0B00-0E92-E80C01B90E9C}"/>
                  </a:ext>
                </a:extLst>
              </p14:cNvPr>
              <p14:cNvContentPartPr/>
              <p14:nvPr/>
            </p14:nvContentPartPr>
            <p14:xfrm>
              <a:off x="12691879" y="3405778"/>
              <a:ext cx="1652040" cy="1329480"/>
            </p14:xfrm>
          </p:contentPart>
        </mc:Choice>
        <mc:Fallback xmlns="">
          <p:pic>
            <p:nvPicPr>
              <p:cNvPr id="11" name="Inkt 10">
                <a:extLst>
                  <a:ext uri="{FF2B5EF4-FFF2-40B4-BE49-F238E27FC236}">
                    <a16:creationId xmlns:a16="http://schemas.microsoft.com/office/drawing/2014/main" id="{B4DE8525-EB36-0B00-0E92-E80C01B90E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29239" y="3342778"/>
                <a:ext cx="1777680" cy="1455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ijdelijke aanduiding voor voettekst 4">
            <a:extLst>
              <a:ext uri="{FF2B5EF4-FFF2-40B4-BE49-F238E27FC236}">
                <a16:creationId xmlns:a16="http://schemas.microsoft.com/office/drawing/2014/main" id="{13BADCBF-9A3F-BD0E-7608-D459D73E6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dirty="0"/>
              <a:t>Linde Roggeman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1523805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B2DB2-AB68-E446-963B-391DEE29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Interactie gebruiker-UI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326363-5A2D-DE7F-D618-3343250DC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Aantal calorieën, afgelegde afstand…</a:t>
            </a:r>
          </a:p>
          <a:p>
            <a:r>
              <a:rPr lang="nl-BE" dirty="0" err="1"/>
              <a:t>Settings</a:t>
            </a:r>
            <a:r>
              <a:rPr lang="nl-BE" dirty="0"/>
              <a:t> en profile</a:t>
            </a:r>
          </a:p>
          <a:p>
            <a:r>
              <a:rPr lang="nl-BE" dirty="0"/>
              <a:t>Grafiek vooruitgang?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20DB3D-5099-39D1-F277-87147BE5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19</a:t>
            </a:fld>
            <a:endParaRPr lang="nl-BE" noProof="0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DCD155B-9B0F-5F7C-A916-353B850A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5379" y="2870527"/>
            <a:ext cx="6457471" cy="5214483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F69FD19-7523-3B5A-D789-3BEAD4A152FF}"/>
              </a:ext>
            </a:extLst>
          </p:cNvPr>
          <p:cNvSpPr txBox="1"/>
          <p:nvPr/>
        </p:nvSpPr>
        <p:spPr>
          <a:xfrm rot="16200000">
            <a:off x="9369419" y="5218324"/>
            <a:ext cx="1695796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500" dirty="0"/>
              <a:t>Aantal stappen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CFC5FA00-5CEC-C1CF-6FBE-F23CCD6620B0}"/>
              </a:ext>
            </a:extLst>
          </p:cNvPr>
          <p:cNvSpPr txBox="1"/>
          <p:nvPr/>
        </p:nvSpPr>
        <p:spPr>
          <a:xfrm>
            <a:off x="13138420" y="7815749"/>
            <a:ext cx="1695796" cy="34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500" dirty="0"/>
              <a:t>Dagen</a:t>
            </a:r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714B84CD-0B30-1B8F-B5A9-FEED9A140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dirty="0"/>
              <a:t>Linde Roggeman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339849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Project stappenteller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nl-NL" dirty="0"/>
              <a:t>Eindwerk / Arthur Saelens, Staf Vanhauwaert, Linde Roggeman, Maxim Ponomariov / 25/10/2022</a:t>
            </a:r>
          </a:p>
        </p:txBody>
      </p:sp>
      <p:sp>
        <p:nvSpPr>
          <p:cNvPr id="6" name="Text Placeholder Organsation L1/L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AB2DB2-AB68-E446-963B-391DEE29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Interactie gebruiker-UI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A20DB3D-5099-39D1-F277-87147BE5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20</a:t>
            </a:fld>
            <a:endParaRPr lang="nl-BE" noProof="0" dirty="0"/>
          </a:p>
        </p:txBody>
      </p:sp>
      <p:pic>
        <p:nvPicPr>
          <p:cNvPr id="11" name="Tijdelijke aanduiding voor inhoud 10">
            <a:extLst>
              <a:ext uri="{FF2B5EF4-FFF2-40B4-BE49-F238E27FC236}">
                <a16:creationId xmlns:a16="http://schemas.microsoft.com/office/drawing/2014/main" id="{085D0B7C-B562-6B07-E8AD-11D7526F85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9488" y="1331586"/>
            <a:ext cx="3766542" cy="6696075"/>
          </a:xfrm>
        </p:spPr>
      </p:pic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AD5EF25C-E71F-6776-3286-D7295F5C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u="sng" noProof="0" dirty="0"/>
              <a:t>Staf Vanhauwaert</a:t>
            </a:r>
          </a:p>
        </p:txBody>
      </p:sp>
    </p:spTree>
    <p:extLst>
      <p:ext uri="{BB962C8B-B14F-4D97-AF65-F5344CB8AC3E}">
        <p14:creationId xmlns:p14="http://schemas.microsoft.com/office/powerpoint/2010/main" val="1809562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B553F-7AEA-6053-3FDF-CC912B46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INtents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23517-A2BC-ACE3-BECD-FD84ECC0A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GB" dirty="0"/>
              <a:t>Wat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?</a:t>
            </a:r>
          </a:p>
          <a:p>
            <a:pPr marL="85725" indent="0">
              <a:buNone/>
            </a:pPr>
            <a:endParaRPr lang="en-GB" dirty="0"/>
          </a:p>
          <a:p>
            <a:pPr marL="85725" indent="0">
              <a:buNone/>
            </a:pPr>
            <a:r>
              <a:rPr lang="en-GB" dirty="0"/>
              <a:t>-Reset intent</a:t>
            </a:r>
          </a:p>
          <a:p>
            <a:pPr marL="85725" indent="0">
              <a:buNone/>
            </a:pPr>
            <a:endParaRPr lang="en-GB" dirty="0"/>
          </a:p>
          <a:p>
            <a:pPr marL="85725" indent="0">
              <a:buNone/>
            </a:pPr>
            <a:r>
              <a:rPr lang="en-GB" dirty="0"/>
              <a:t>-Start intent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6158-257B-486F-14AE-99877C08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21</a:t>
            </a:fld>
            <a:endParaRPr lang="nl-BE" noProof="0" dirty="0"/>
          </a:p>
        </p:txBody>
      </p:sp>
      <p:pic>
        <p:nvPicPr>
          <p:cNvPr id="1026" name="Picture 2" descr="How to Strengthen Partnerships by Pushing the Reset Button - Tom Ferry">
            <a:extLst>
              <a:ext uri="{FF2B5EF4-FFF2-40B4-BE49-F238E27FC236}">
                <a16:creationId xmlns:a16="http://schemas.microsoft.com/office/drawing/2014/main" id="{BD96F466-566D-2F3D-A6F4-A6394CD94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963" y="51013"/>
            <a:ext cx="8205437" cy="427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anknop | Gratis Iconen">
            <a:extLst>
              <a:ext uri="{FF2B5EF4-FFF2-40B4-BE49-F238E27FC236}">
                <a16:creationId xmlns:a16="http://schemas.microsoft.com/office/drawing/2014/main" id="{4766333E-10E3-2E98-E2D2-D0B0791ED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677" y="4325229"/>
            <a:ext cx="4234007" cy="4234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EC35FE-2BDE-EDB7-4EED-167D598F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dirty="0"/>
              <a:t>Arthur Saelens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2140850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B7C7-BA94-497A-FFFC-03358E0F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Besluit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CDEE1-739F-DD60-61CC-8A979355D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394" y="1310585"/>
            <a:ext cx="32950561" cy="9613265"/>
          </a:xfrm>
        </p:spPr>
        <p:txBody>
          <a:bodyPr/>
          <a:lstStyle/>
          <a:p>
            <a:r>
              <a:rPr lang="en-GB" dirty="0"/>
              <a:t>Twee </a:t>
            </a:r>
            <a:r>
              <a:rPr lang="en-GB" dirty="0" err="1"/>
              <a:t>verschillende</a:t>
            </a:r>
            <a:r>
              <a:rPr lang="en-GB" dirty="0"/>
              <a:t> taken</a:t>
            </a:r>
          </a:p>
          <a:p>
            <a:r>
              <a:rPr lang="en-GB" dirty="0" err="1"/>
              <a:t>Samengebracht</a:t>
            </a:r>
            <a:r>
              <a:rPr lang="en-GB" dirty="0"/>
              <a:t> tot </a:t>
            </a:r>
            <a:r>
              <a:rPr lang="en-GB" dirty="0" err="1"/>
              <a:t>één</a:t>
            </a:r>
            <a:r>
              <a:rPr lang="en-GB" dirty="0"/>
              <a:t> </a:t>
            </a:r>
            <a:r>
              <a:rPr lang="en-GB" dirty="0" err="1"/>
              <a:t>resultaat</a:t>
            </a:r>
            <a:endParaRPr lang="en-GB" dirty="0"/>
          </a:p>
          <a:p>
            <a:pPr marL="85725" indent="0">
              <a:buNone/>
            </a:pPr>
            <a:r>
              <a:rPr lang="en-GB">
                <a:sym typeface="Wingdings" panose="05000000000000000000" pitchFamily="2" charset="2"/>
              </a:rPr>
              <a:t>demo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586FB-744D-2A8E-CE25-B295D965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22</a:t>
            </a:fld>
            <a:endParaRPr lang="nl-BE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4B8D697-AE57-A1EA-D5E2-72E0A7D3B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94" y="4149689"/>
            <a:ext cx="7707086" cy="44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16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nl-NL" sz="2400"/>
              <a:t>Universiteit Gent</a:t>
            </a:r>
            <a:br>
              <a:rPr lang="nl-NL" sz="2400" dirty="0"/>
            </a:br>
            <a:r>
              <a:rPr lang="nl-NL" sz="2400"/>
              <a:t>@ugent</a:t>
            </a:r>
          </a:p>
          <a:p>
            <a:pPr marL="85725" indent="0">
              <a:buNone/>
            </a:pPr>
            <a:r>
              <a:rPr lang="nl-NL"/>
              <a:t>@ugent</a:t>
            </a:r>
            <a:br>
              <a:rPr lang="nl-NL" sz="2400" dirty="0"/>
            </a:br>
            <a:r>
              <a:rPr lang="nl-NL" sz="2400" dirty="0" err="1"/>
              <a:t>Ghent</a:t>
            </a:r>
            <a:r>
              <a:rPr lang="nl-NL" sz="2400" dirty="0"/>
              <a:t>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defTabSz="539750"/>
            <a:r>
              <a:rPr lang="nl-BE" sz="3500" dirty="0"/>
              <a:t>Arthur Saelens</a:t>
            </a:r>
            <a:br>
              <a:rPr lang="nl-BE" dirty="0"/>
            </a:br>
            <a:r>
              <a:rPr lang="nl-BE" dirty="0"/>
              <a:t>Student</a:t>
            </a:r>
            <a:br>
              <a:rPr lang="nl-BE" dirty="0"/>
            </a:br>
            <a:br>
              <a:rPr lang="nl-BE" dirty="0"/>
            </a:br>
            <a:br>
              <a:rPr lang="nl-BE" cap="all" dirty="0"/>
            </a:br>
            <a:br>
              <a:rPr lang="nl-BE" dirty="0"/>
            </a:br>
            <a:r>
              <a:rPr lang="nl-BE" dirty="0"/>
              <a:t>E	Arthur.Saelens@ugent.be</a:t>
            </a:r>
            <a:br>
              <a:rPr lang="nl-BE" dirty="0"/>
            </a:br>
            <a:r>
              <a:rPr lang="nl-BE" dirty="0"/>
              <a:t>T	+32 496 87 89 36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www.ugent.be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9C65D37A-CA68-4EBF-BDD0-3316C208C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90E2AC58-C23E-443B-9CAF-789461110C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Stappenteller: eindpresentatie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6018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CC28-3CD0-3595-5230-40299FCA9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 </a:t>
            </a:r>
            <a:r>
              <a:rPr lang="en-GB" dirty="0" err="1"/>
              <a:t>gaan</a:t>
            </a:r>
            <a:r>
              <a:rPr lang="en-GB" dirty="0"/>
              <a:t> we </a:t>
            </a:r>
            <a:r>
              <a:rPr lang="en-GB" dirty="0" err="1"/>
              <a:t>bespreken</a:t>
            </a:r>
            <a:r>
              <a:rPr lang="en-GB" dirty="0"/>
              <a:t>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B952-370A-8F66-2566-78FE60712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Accelerometer</a:t>
            </a:r>
          </a:p>
          <a:p>
            <a:r>
              <a:rPr lang="en-GB" dirty="0" err="1"/>
              <a:t>Verschillende</a:t>
            </a:r>
            <a:r>
              <a:rPr lang="en-GB" dirty="0"/>
              <a:t> detectors</a:t>
            </a:r>
          </a:p>
          <a:p>
            <a:r>
              <a:rPr lang="en-GB" dirty="0" err="1"/>
              <a:t>Algoritme</a:t>
            </a:r>
            <a:r>
              <a:rPr lang="en-GB" dirty="0"/>
              <a:t> in Java</a:t>
            </a:r>
          </a:p>
          <a:p>
            <a:r>
              <a:rPr lang="en-GB" dirty="0"/>
              <a:t>Intents</a:t>
            </a:r>
          </a:p>
          <a:p>
            <a:r>
              <a:rPr lang="en-GB" dirty="0" err="1"/>
              <a:t>Applicatie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9F4CC-821C-421D-4E26-BBABF031F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</a:t>
            </a:fld>
            <a:endParaRPr lang="nl-BE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3B5496-4784-4AAA-9E73-14ED2CBA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u="sng" noProof="0" dirty="0"/>
              <a:t>Maxim </a:t>
            </a:r>
            <a:r>
              <a:rPr lang="nl-BE" u="sng" noProof="0" dirty="0" err="1"/>
              <a:t>Ponomariov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175230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254EF-8B98-0AD1-8255-8C124120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Accelerometer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E8C3F-02ED-3201-F1E3-501E6900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Versnelling</a:t>
            </a:r>
            <a:r>
              <a:rPr lang="en-GB" dirty="0"/>
              <a:t> </a:t>
            </a:r>
            <a:r>
              <a:rPr lang="en-GB" dirty="0" err="1"/>
              <a:t>t.o.v</a:t>
            </a:r>
            <a:r>
              <a:rPr lang="en-GB" dirty="0"/>
              <a:t>.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vallend</a:t>
            </a:r>
            <a:r>
              <a:rPr lang="en-GB" dirty="0"/>
              <a:t> object</a:t>
            </a:r>
          </a:p>
          <a:p>
            <a:r>
              <a:rPr lang="en-GB" dirty="0" err="1"/>
              <a:t>Bv</a:t>
            </a:r>
            <a:r>
              <a:rPr lang="en-GB" dirty="0"/>
              <a:t>. Boom </a:t>
            </a:r>
            <a:r>
              <a:rPr lang="en-GB" dirty="0" err="1"/>
              <a:t>t.o.v</a:t>
            </a:r>
            <a:r>
              <a:rPr lang="en-GB" dirty="0"/>
              <a:t>. </a:t>
            </a:r>
            <a:r>
              <a:rPr lang="en-GB" dirty="0" err="1"/>
              <a:t>appel</a:t>
            </a:r>
            <a:endParaRPr lang="en-GB" dirty="0"/>
          </a:p>
          <a:p>
            <a:pPr marL="85725" indent="0">
              <a:buNone/>
            </a:pPr>
            <a:r>
              <a:rPr lang="en-GB" dirty="0"/>
              <a:t>Appel </a:t>
            </a:r>
            <a:r>
              <a:rPr lang="en-GB" dirty="0" err="1"/>
              <a:t>valt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versnelling</a:t>
            </a:r>
            <a:endParaRPr lang="en-GB" dirty="0"/>
          </a:p>
          <a:p>
            <a:pPr marL="85725" indent="0">
              <a:buNone/>
            </a:pPr>
            <a:r>
              <a:rPr lang="en-GB" dirty="0"/>
              <a:t>van 9.81m/s²</a:t>
            </a:r>
          </a:p>
          <a:p>
            <a:pPr marL="85725" indent="0">
              <a:buNone/>
            </a:pPr>
            <a:r>
              <a:rPr lang="en-GB" dirty="0"/>
              <a:t>=&gt; boom: a = -9.81m/s²</a:t>
            </a:r>
          </a:p>
          <a:p>
            <a:pPr marL="85725" indent="0">
              <a:buNone/>
            </a:pP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74851-79EE-685D-005F-E1A47D19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</a:t>
            </a:fld>
            <a:endParaRPr lang="nl-BE" noProof="0" dirty="0"/>
          </a:p>
        </p:txBody>
      </p:sp>
      <p:pic>
        <p:nvPicPr>
          <p:cNvPr id="1026" name="Picture 2" descr="Newton en de appel">
            <a:extLst>
              <a:ext uri="{FF2B5EF4-FFF2-40B4-BE49-F238E27FC236}">
                <a16:creationId xmlns:a16="http://schemas.microsoft.com/office/drawing/2014/main" id="{FDDB700D-C494-E8F0-EC5E-D64DED2CD2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52"/>
          <a:stretch/>
        </p:blipFill>
        <p:spPr bwMode="auto">
          <a:xfrm>
            <a:off x="9358550" y="2296938"/>
            <a:ext cx="7441894" cy="5932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0F4E8A8-04CB-D6E0-DF52-325A109E5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9006949"/>
            <a:ext cx="8353564" cy="437932"/>
          </a:xfrm>
        </p:spPr>
        <p:txBody>
          <a:bodyPr/>
          <a:lstStyle/>
          <a:p>
            <a:r>
              <a:rPr lang="nl-BE" u="sng" noProof="0" dirty="0"/>
              <a:t>Staf Vanhauwaert</a:t>
            </a:r>
          </a:p>
        </p:txBody>
      </p:sp>
    </p:spTree>
    <p:extLst>
      <p:ext uri="{BB962C8B-B14F-4D97-AF65-F5344CB8AC3E}">
        <p14:creationId xmlns:p14="http://schemas.microsoft.com/office/powerpoint/2010/main" val="2157432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396D-2264-61DE-EC44-714DFAFA4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Accelerometer</a:t>
            </a:r>
            <a:br>
              <a:rPr lang="en-GB" dirty="0"/>
            </a:b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01684-6C5C-D53B-B7C8-E1F22333D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GB" dirty="0" err="1"/>
              <a:t>Snelheid</a:t>
            </a:r>
            <a:r>
              <a:rPr lang="en-GB" dirty="0"/>
              <a:t> van de </a:t>
            </a:r>
            <a:r>
              <a:rPr lang="en-GB" dirty="0" err="1"/>
              <a:t>metingen</a:t>
            </a:r>
            <a:endParaRPr lang="en-GB" dirty="0"/>
          </a:p>
          <a:p>
            <a:pPr marL="85725" indent="0">
              <a:buNone/>
            </a:pPr>
            <a:r>
              <a:rPr lang="en-GB" dirty="0"/>
              <a:t>-</a:t>
            </a:r>
            <a:r>
              <a:rPr lang="en-GB" dirty="0" err="1"/>
              <a:t>Praktisch</a:t>
            </a:r>
            <a:r>
              <a:rPr lang="en-GB" dirty="0"/>
              <a:t>?</a:t>
            </a:r>
          </a:p>
          <a:p>
            <a:pPr marL="85725" indent="0">
              <a:buNone/>
            </a:pPr>
            <a:endParaRPr lang="en-GB" dirty="0"/>
          </a:p>
          <a:p>
            <a:pPr marL="85725" indent="0">
              <a:buNone/>
            </a:pPr>
            <a:endParaRPr lang="en-GB" dirty="0"/>
          </a:p>
          <a:p>
            <a:pPr marL="85725" indent="0">
              <a:buNone/>
            </a:pPr>
            <a:r>
              <a:rPr lang="en-GB" dirty="0"/>
              <a:t>=&gt;UI/game </a:t>
            </a:r>
            <a:r>
              <a:rPr lang="en-GB" dirty="0" err="1"/>
              <a:t>ideaal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053D5-86DE-CC29-15DC-D01E37C2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6</a:t>
            </a:fld>
            <a:endParaRPr lang="nl-BE" noProof="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D52068-6782-BD22-2765-05669D6C1C3B}"/>
              </a:ext>
            </a:extLst>
          </p:cNvPr>
          <p:cNvSpPr/>
          <p:nvPr/>
        </p:nvSpPr>
        <p:spPr>
          <a:xfrm>
            <a:off x="7664458" y="2194678"/>
            <a:ext cx="2698741" cy="914799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555E2-1927-4600-09C1-EC2E4CBBE564}"/>
              </a:ext>
            </a:extLst>
          </p:cNvPr>
          <p:cNvSpPr txBox="1"/>
          <p:nvPr/>
        </p:nvSpPr>
        <p:spPr>
          <a:xfrm>
            <a:off x="8496783" y="2307564"/>
            <a:ext cx="1091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Fastest</a:t>
            </a:r>
            <a:endParaRPr lang="en-BE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E641D3-1302-7A25-CD65-1B06A42CF334}"/>
              </a:ext>
            </a:extLst>
          </p:cNvPr>
          <p:cNvCxnSpPr>
            <a:cxnSpLocks/>
          </p:cNvCxnSpPr>
          <p:nvPr/>
        </p:nvCxnSpPr>
        <p:spPr>
          <a:xfrm>
            <a:off x="10363199" y="2679588"/>
            <a:ext cx="621141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6BE1C0-6199-29EE-4967-CA8CEFED94A8}"/>
              </a:ext>
            </a:extLst>
          </p:cNvPr>
          <p:cNvSpPr txBox="1"/>
          <p:nvPr/>
        </p:nvSpPr>
        <p:spPr>
          <a:xfrm>
            <a:off x="11070128" y="2432228"/>
            <a:ext cx="460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>
                <a:latin typeface="Calibri" panose="020F0502020204030204" pitchFamily="34" charset="0"/>
                <a:cs typeface="Calibri" panose="020F0502020204030204" pitchFamily="34" charset="0"/>
              </a:rPr>
              <a:t>800 metingen per 10 stappen</a:t>
            </a:r>
            <a:endParaRPr lang="en-BE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7D64FF-7600-ACA0-DEEC-DF0A3054DA49}"/>
              </a:ext>
            </a:extLst>
          </p:cNvPr>
          <p:cNvSpPr/>
          <p:nvPr/>
        </p:nvSpPr>
        <p:spPr>
          <a:xfrm>
            <a:off x="7664458" y="4733838"/>
            <a:ext cx="2698739" cy="1033421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2FF72DE-01C1-5214-ACFE-ED87E8BD8E42}"/>
              </a:ext>
            </a:extLst>
          </p:cNvPr>
          <p:cNvSpPr/>
          <p:nvPr/>
        </p:nvSpPr>
        <p:spPr>
          <a:xfrm>
            <a:off x="7664460" y="3539366"/>
            <a:ext cx="2698739" cy="851404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905F548-D7FA-695E-961F-27B3B532DEF2}"/>
              </a:ext>
            </a:extLst>
          </p:cNvPr>
          <p:cNvSpPr/>
          <p:nvPr/>
        </p:nvSpPr>
        <p:spPr>
          <a:xfrm>
            <a:off x="7664458" y="6004419"/>
            <a:ext cx="2698742" cy="1033417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AFF72D-41F2-F2FA-8482-F57DE07C8D4C}"/>
              </a:ext>
            </a:extLst>
          </p:cNvPr>
          <p:cNvSpPr txBox="1"/>
          <p:nvPr/>
        </p:nvSpPr>
        <p:spPr>
          <a:xfrm>
            <a:off x="8356138" y="6191018"/>
            <a:ext cx="1209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Normal</a:t>
            </a:r>
            <a:endParaRPr lang="en-BE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FC65D4-ACD3-D6A4-F334-A6B1E8EE2DA1}"/>
              </a:ext>
            </a:extLst>
          </p:cNvPr>
          <p:cNvSpPr txBox="1"/>
          <p:nvPr/>
        </p:nvSpPr>
        <p:spPr>
          <a:xfrm>
            <a:off x="8669337" y="4968159"/>
            <a:ext cx="4719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>
                <a:latin typeface="Calibri" panose="020F0502020204030204" pitchFamily="34" charset="0"/>
                <a:cs typeface="Calibri" panose="020F0502020204030204" pitchFamily="34" charset="0"/>
              </a:rPr>
              <a:t>ui</a:t>
            </a:r>
            <a:endParaRPr lang="en-BE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56080D-AFF2-4991-830F-85704B1CC175}"/>
              </a:ext>
            </a:extLst>
          </p:cNvPr>
          <p:cNvSpPr txBox="1"/>
          <p:nvPr/>
        </p:nvSpPr>
        <p:spPr>
          <a:xfrm>
            <a:off x="8564110" y="3674628"/>
            <a:ext cx="957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>
                <a:latin typeface="Calibri" panose="020F0502020204030204" pitchFamily="34" charset="0"/>
                <a:cs typeface="Calibri" panose="020F0502020204030204" pitchFamily="34" charset="0"/>
              </a:rPr>
              <a:t>Game</a:t>
            </a:r>
            <a:endParaRPr lang="en-BE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3E1722-A19F-D4E1-59DB-4EBA5C3A4632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10363200" y="6521128"/>
            <a:ext cx="625976" cy="3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290957-7473-5067-01AF-50B667342129}"/>
              </a:ext>
            </a:extLst>
          </p:cNvPr>
          <p:cNvSpPr txBox="1"/>
          <p:nvPr/>
        </p:nvSpPr>
        <p:spPr>
          <a:xfrm>
            <a:off x="11070128" y="6220404"/>
            <a:ext cx="3846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>
                <a:latin typeface="Calibri" panose="020F0502020204030204" pitchFamily="34" charset="0"/>
                <a:cs typeface="Calibri" panose="020F0502020204030204" pitchFamily="34" charset="0"/>
              </a:rPr>
              <a:t>40 metingen per 10 stappen</a:t>
            </a:r>
            <a:endParaRPr lang="en-BE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ED3BEA-15CF-00FF-47C1-C30434F34199}"/>
              </a:ext>
            </a:extLst>
          </p:cNvPr>
          <p:cNvCxnSpPr>
            <a:cxnSpLocks/>
          </p:cNvCxnSpPr>
          <p:nvPr/>
        </p:nvCxnSpPr>
        <p:spPr>
          <a:xfrm>
            <a:off x="10358363" y="3935454"/>
            <a:ext cx="625977" cy="14902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77373F-F73C-C41C-22D2-701F97168B8F}"/>
              </a:ext>
            </a:extLst>
          </p:cNvPr>
          <p:cNvCxnSpPr>
            <a:cxnSpLocks/>
          </p:cNvCxnSpPr>
          <p:nvPr/>
        </p:nvCxnSpPr>
        <p:spPr>
          <a:xfrm flipV="1">
            <a:off x="10306193" y="5250548"/>
            <a:ext cx="730318" cy="1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9EBCCE0-A9A9-F402-3653-D1FC43A10B61}"/>
              </a:ext>
            </a:extLst>
          </p:cNvPr>
          <p:cNvSpPr txBox="1"/>
          <p:nvPr/>
        </p:nvSpPr>
        <p:spPr>
          <a:xfrm>
            <a:off x="11036511" y="4975549"/>
            <a:ext cx="40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>
                <a:latin typeface="Calibri" panose="020F0502020204030204" pitchFamily="34" charset="0"/>
                <a:cs typeface="Calibri" panose="020F0502020204030204" pitchFamily="34" charset="0"/>
              </a:rPr>
              <a:t>150 metingen per 10 stappen</a:t>
            </a:r>
            <a:endParaRPr lang="en-BE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04108-9F8A-9347-61AA-825FA5282E9B}"/>
              </a:ext>
            </a:extLst>
          </p:cNvPr>
          <p:cNvSpPr txBox="1"/>
          <p:nvPr/>
        </p:nvSpPr>
        <p:spPr>
          <a:xfrm>
            <a:off x="10989176" y="3718360"/>
            <a:ext cx="4008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>
                <a:latin typeface="Calibri" panose="020F0502020204030204" pitchFamily="34" charset="0"/>
                <a:cs typeface="Calibri" panose="020F0502020204030204" pitchFamily="34" charset="0"/>
              </a:rPr>
              <a:t>400 metingen per 10 stappen</a:t>
            </a:r>
            <a:endParaRPr lang="en-BE" sz="2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1D33964-88D8-B9D6-938F-DD6DF723D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noProof="0" dirty="0"/>
              <a:t>Staf Vanhauwaert</a:t>
            </a:r>
          </a:p>
        </p:txBody>
      </p:sp>
    </p:spTree>
    <p:extLst>
      <p:ext uri="{BB962C8B-B14F-4D97-AF65-F5344CB8AC3E}">
        <p14:creationId xmlns:p14="http://schemas.microsoft.com/office/powerpoint/2010/main" val="26857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F2D9D-903A-CD0A-7727-97ADEA31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Accelerometer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ADBF0-FC02-0FAF-A334-19D8E23D7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GB" dirty="0" err="1"/>
              <a:t>Oriëntatie</a:t>
            </a:r>
            <a:r>
              <a:rPr lang="en-GB" dirty="0"/>
              <a:t> van de </a:t>
            </a:r>
          </a:p>
          <a:p>
            <a:pPr marL="85725" indent="0">
              <a:buNone/>
            </a:pPr>
            <a:r>
              <a:rPr lang="en-GB" dirty="0" err="1"/>
              <a:t>assen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98C11-8B1C-6C96-69EE-F2940E7C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7</a:t>
            </a:fld>
            <a:endParaRPr lang="nl-BE" noProof="0" dirty="0"/>
          </a:p>
        </p:txBody>
      </p:sp>
      <p:pic>
        <p:nvPicPr>
          <p:cNvPr id="5" name="Afbeelding 3" descr="Getting Raw Accelerometer Events | Apple Developer Documentation">
            <a:extLst>
              <a:ext uri="{FF2B5EF4-FFF2-40B4-BE49-F238E27FC236}">
                <a16:creationId xmlns:a16="http://schemas.microsoft.com/office/drawing/2014/main" id="{9157B410-96F6-63C2-CAD6-348689F94C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948" y="332200"/>
            <a:ext cx="7368207" cy="842032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056E1C4F-5BD0-BC04-9A40-8FC72E62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noProof="0" dirty="0"/>
              <a:t>Staf Vanhauwaert</a:t>
            </a:r>
          </a:p>
        </p:txBody>
      </p:sp>
    </p:spTree>
    <p:extLst>
      <p:ext uri="{BB962C8B-B14F-4D97-AF65-F5344CB8AC3E}">
        <p14:creationId xmlns:p14="http://schemas.microsoft.com/office/powerpoint/2010/main" val="508657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DACC-2E1E-ECD8-855F-AD2EE52D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detectors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85F584-E25B-6DAE-4F57-CB95A612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8</a:t>
            </a:fld>
            <a:endParaRPr lang="nl-BE" noProof="0" dirty="0"/>
          </a:p>
        </p:txBody>
      </p:sp>
      <p:pic>
        <p:nvPicPr>
          <p:cNvPr id="1026" name="Picture 2" descr="Basisprincipes van 3D: wat is 3D en waardoor kun je 3D zien?">
            <a:extLst>
              <a:ext uri="{FF2B5EF4-FFF2-40B4-BE49-F238E27FC236}">
                <a16:creationId xmlns:a16="http://schemas.microsoft.com/office/drawing/2014/main" id="{422C03BD-96F3-1359-C105-27DF4E7011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18" y="3033872"/>
            <a:ext cx="5146641" cy="44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E68641AC-8A5F-357D-B7B0-DD858D97B55A}"/>
              </a:ext>
            </a:extLst>
          </p:cNvPr>
          <p:cNvSpPr/>
          <p:nvPr/>
        </p:nvSpPr>
        <p:spPr>
          <a:xfrm>
            <a:off x="6472632" y="4876800"/>
            <a:ext cx="3193774" cy="863693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116B4-123E-251C-4AD4-C36AD51BFDC4}"/>
              </a:ext>
            </a:extLst>
          </p:cNvPr>
          <p:cNvSpPr txBox="1"/>
          <p:nvPr/>
        </p:nvSpPr>
        <p:spPr>
          <a:xfrm>
            <a:off x="927651" y="1152940"/>
            <a:ext cx="9183757" cy="89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4800" dirty="0"/>
              <a:t>1D </a:t>
            </a:r>
            <a:r>
              <a:rPr lang="en-GB" sz="4800" dirty="0" err="1"/>
              <a:t>maken</a:t>
            </a:r>
            <a:r>
              <a:rPr lang="en-GB" sz="4800" dirty="0"/>
              <a:t> van de </a:t>
            </a:r>
            <a:r>
              <a:rPr lang="en-GB" sz="4800" dirty="0" err="1"/>
              <a:t>versnellingen</a:t>
            </a:r>
            <a:endParaRPr lang="en-GB" sz="48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3695CAC-FD3F-B69D-5793-1E0BA6D0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3112" y="3073628"/>
            <a:ext cx="7197514" cy="44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voettekst 4">
            <a:extLst>
              <a:ext uri="{FF2B5EF4-FFF2-40B4-BE49-F238E27FC236}">
                <a16:creationId xmlns:a16="http://schemas.microsoft.com/office/drawing/2014/main" id="{BEC7198B-57F0-3DE2-953F-52A2EE1E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noProof="0" dirty="0"/>
              <a:t>Maxim </a:t>
            </a:r>
            <a:r>
              <a:rPr lang="nl-BE" u="sng" noProof="0" dirty="0" err="1"/>
              <a:t>Ponomariov</a:t>
            </a:r>
            <a:endParaRPr lang="nl-BE" u="sng" noProof="0" dirty="0"/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BC93877C-4FF7-BD4B-AA16-0635FD87EDD9}"/>
              </a:ext>
            </a:extLst>
          </p:cNvPr>
          <p:cNvSpPr txBox="1"/>
          <p:nvPr/>
        </p:nvSpPr>
        <p:spPr>
          <a:xfrm>
            <a:off x="6961108" y="4365185"/>
            <a:ext cx="1859101" cy="511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Pythagoras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4786CA-2490-4C69-8446-FADA95ED00B9}"/>
              </a:ext>
            </a:extLst>
          </p:cNvPr>
          <p:cNvSpPr txBox="1"/>
          <p:nvPr/>
        </p:nvSpPr>
        <p:spPr>
          <a:xfrm>
            <a:off x="6143465" y="7112401"/>
            <a:ext cx="4348341" cy="59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20000"/>
              </a:lnSpc>
              <a:buFont typeface="Arial" panose="020B0604020202020204" pitchFamily="34" charset="0"/>
              <a:buChar char="–"/>
            </a:pPr>
            <a:endParaRPr lang="nl-BE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F0596-E308-406E-A5E2-9EF000C68369}"/>
                  </a:ext>
                </a:extLst>
              </p:cNvPr>
              <p:cNvSpPr txBox="1"/>
              <p:nvPr/>
            </p:nvSpPr>
            <p:spPr>
              <a:xfrm>
                <a:off x="6310171" y="7576809"/>
                <a:ext cx="3801237" cy="1144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800" b="0" i="1" cap="small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nl-BE" sz="2800" b="0" i="1" cap="small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l-BE" sz="2800" b="0" i="1" cap="small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nl-BE" sz="2800" b="0" i="1" cap="small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800" b="0" i="1" cap="small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nl-BE" sz="2800" b="0" i="1" cap="small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800" b="0" i="1" cap="small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nl-BE" sz="2800" b="0" i="1" cap="small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800" b="0" i="1" cap="small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nl-BE" sz="2800" b="0" i="1" cap="small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800" b="0" i="1" cap="small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nl-BE" sz="2800" b="0" i="1" cap="small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nl-BE" sz="2800" b="0" i="1" cap="small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e>
                      </m:rad>
                    </m:oMath>
                  </m:oMathPara>
                </a14:m>
                <a:endParaRPr lang="nl-BE" sz="2800" cap="small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BFF0596-E308-406E-A5E2-9EF000C68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171" y="7576809"/>
                <a:ext cx="3801237" cy="11445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343F725F-7062-44BD-B746-1BD567448652}"/>
              </a:ext>
            </a:extLst>
          </p:cNvPr>
          <p:cNvSpPr/>
          <p:nvPr/>
        </p:nvSpPr>
        <p:spPr>
          <a:xfrm>
            <a:off x="6610350" y="7816733"/>
            <a:ext cx="3222762" cy="904620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3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1732-7781-9125-6AAB-3CAF7881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Verschillende</a:t>
            </a:r>
            <a:r>
              <a:rPr lang="en-GB" dirty="0"/>
              <a:t> detectors 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14492-7E18-8D52-E76F-55935AF50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5725" indent="0">
              <a:buNone/>
            </a:pPr>
            <a:r>
              <a:rPr lang="en-GB" dirty="0" err="1"/>
              <a:t>Ruis</a:t>
            </a:r>
            <a:r>
              <a:rPr lang="en-GB" dirty="0"/>
              <a:t> </a:t>
            </a:r>
            <a:r>
              <a:rPr lang="en-GB" dirty="0" err="1"/>
              <a:t>wegfilteren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EC92F-DC4B-6EE2-9416-EE325CDE1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9</a:t>
            </a:fld>
            <a:endParaRPr lang="nl-BE" noProof="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5C35F5F-2A62-24BF-FB7A-A8B9F976854D}"/>
              </a:ext>
            </a:extLst>
          </p:cNvPr>
          <p:cNvSpPr/>
          <p:nvPr/>
        </p:nvSpPr>
        <p:spPr>
          <a:xfrm>
            <a:off x="927652" y="3002270"/>
            <a:ext cx="2981739" cy="1298713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B0273F-F3E1-8AFA-6B2F-B639221BF46A}"/>
              </a:ext>
            </a:extLst>
          </p:cNvPr>
          <p:cNvSpPr/>
          <p:nvPr/>
        </p:nvSpPr>
        <p:spPr>
          <a:xfrm>
            <a:off x="927652" y="6101973"/>
            <a:ext cx="2981739" cy="1298713"/>
          </a:xfrm>
          <a:prstGeom prst="right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2DF04C-6DC8-F382-95CC-B4CC32AA4AC1}"/>
              </a:ext>
            </a:extLst>
          </p:cNvPr>
          <p:cNvSpPr txBox="1"/>
          <p:nvPr/>
        </p:nvSpPr>
        <p:spPr>
          <a:xfrm>
            <a:off x="4830418" y="6101973"/>
            <a:ext cx="7454348" cy="89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4800" dirty="0" err="1"/>
              <a:t>Gewogen</a:t>
            </a:r>
            <a:r>
              <a:rPr lang="en-GB" sz="4800" dirty="0"/>
              <a:t> </a:t>
            </a:r>
            <a:r>
              <a:rPr lang="en-GB" sz="4800" dirty="0" err="1"/>
              <a:t>gemiddelde</a:t>
            </a:r>
            <a:endParaRPr lang="en-BE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AC2408-D181-683A-E8DD-CA5A52DBED78}"/>
              </a:ext>
            </a:extLst>
          </p:cNvPr>
          <p:cNvSpPr txBox="1"/>
          <p:nvPr/>
        </p:nvSpPr>
        <p:spPr>
          <a:xfrm>
            <a:off x="4893367" y="3002270"/>
            <a:ext cx="6626088" cy="897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4800" dirty="0" err="1"/>
              <a:t>Lopend</a:t>
            </a:r>
            <a:r>
              <a:rPr lang="en-GB" sz="4800" dirty="0"/>
              <a:t> </a:t>
            </a:r>
            <a:r>
              <a:rPr lang="en-GB" sz="4800" dirty="0" err="1"/>
              <a:t>gemiddelde</a:t>
            </a:r>
            <a:endParaRPr lang="en-BE" sz="480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F810397-240F-DA30-AC23-77588358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236" y="8994423"/>
            <a:ext cx="8353564" cy="437932"/>
          </a:xfrm>
        </p:spPr>
        <p:txBody>
          <a:bodyPr/>
          <a:lstStyle/>
          <a:p>
            <a:r>
              <a:rPr lang="nl-BE" u="sng" noProof="0" dirty="0"/>
              <a:t>Maxim </a:t>
            </a:r>
            <a:r>
              <a:rPr lang="nl-BE" u="sng" noProof="0" dirty="0" err="1"/>
              <a:t>Ponomariov</a:t>
            </a:r>
            <a:endParaRPr lang="nl-BE" u="sng" noProof="0" dirty="0"/>
          </a:p>
        </p:txBody>
      </p:sp>
    </p:spTree>
    <p:extLst>
      <p:ext uri="{BB962C8B-B14F-4D97-AF65-F5344CB8AC3E}">
        <p14:creationId xmlns:p14="http://schemas.microsoft.com/office/powerpoint/2010/main" val="332603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Corporate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1E64C8"/>
      </a:accent1>
      <a:accent2>
        <a:srgbClr val="FFD200"/>
      </a:accent2>
      <a:accent3>
        <a:srgbClr val="3574CE"/>
      </a:accent3>
      <a:accent4>
        <a:srgbClr val="4B83D3"/>
      </a:accent4>
      <a:accent5>
        <a:srgbClr val="6293D9"/>
      </a:accent5>
      <a:accent6>
        <a:srgbClr val="78A2DE"/>
      </a:accent6>
      <a:hlink>
        <a:srgbClr val="1E64C8"/>
      </a:hlink>
      <a:folHlink>
        <a:srgbClr val="3574CE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NL.potx" id="{CB7437A3-AF41-4FB5-A0AD-03A95F42239C}" vid="{CFCB6CCD-58ED-4028-89EA-51F8B0C9C3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4CDDE6FDD39540B59C06E78D3E63EA" ma:contentTypeVersion="2" ma:contentTypeDescription="Create a new document." ma:contentTypeScope="" ma:versionID="a85c2e49b7f7e64ac81a1012b03ae783">
  <xsd:schema xmlns:xsd="http://www.w3.org/2001/XMLSchema" xmlns:xs="http://www.w3.org/2001/XMLSchema" xmlns:p="http://schemas.microsoft.com/office/2006/metadata/properties" xmlns:ns2="05784072-49b5-478c-80d8-0c47df73688e" targetNamespace="http://schemas.microsoft.com/office/2006/metadata/properties" ma:root="true" ma:fieldsID="8589722ad036324e1f246b8b9921c20b" ns2:_="">
    <xsd:import namespace="05784072-49b5-478c-80d8-0c47df7368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84072-49b5-478c-80d8-0c47df7368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B680FB-98B3-4F4C-AB81-C35DF9197F39}">
  <ds:schemaRefs>
    <ds:schemaRef ds:uri="http://purl.org/dc/dcmitype/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05784072-49b5-478c-80d8-0c47df73688e"/>
    <ds:schemaRef ds:uri="http://www.w3.org/XML/1998/namespace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66C5316E-29D7-4A1B-98AB-D5B9D12D4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784072-49b5-478c-80d8-0c47df7368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6CAE774-8B3E-473D-BDFE-C5D4E65AD89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</Template>
  <TotalTime>149</TotalTime>
  <Words>426</Words>
  <Application>Microsoft Office PowerPoint</Application>
  <PresentationFormat>Custom</PresentationFormat>
  <Paragraphs>142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Cambria Math</vt:lpstr>
      <vt:lpstr>Office Theme</vt:lpstr>
      <vt:lpstr>PowerPoint Presentation</vt:lpstr>
      <vt:lpstr>Project stappenteller</vt:lpstr>
      <vt:lpstr>Stappenteller: eindpresentatie</vt:lpstr>
      <vt:lpstr>Wat gaan we bespreken?</vt:lpstr>
      <vt:lpstr>Accelerometer</vt:lpstr>
      <vt:lpstr>Accelerometer </vt:lpstr>
      <vt:lpstr>Accelerometer</vt:lpstr>
      <vt:lpstr>Verschillende detectors</vt:lpstr>
      <vt:lpstr>Verschillende detectors </vt:lpstr>
      <vt:lpstr>Verschillende detectors</vt:lpstr>
      <vt:lpstr>Verschillende detectors</vt:lpstr>
      <vt:lpstr>Verschillende detectors</vt:lpstr>
      <vt:lpstr>Verschillende detectors</vt:lpstr>
      <vt:lpstr>algoritme</vt:lpstr>
      <vt:lpstr>Algoritme in Java</vt:lpstr>
      <vt:lpstr>Applicatie</vt:lpstr>
      <vt:lpstr>Wat is material design?</vt:lpstr>
      <vt:lpstr>Material design</vt:lpstr>
      <vt:lpstr>Interactie gebruiker-UI</vt:lpstr>
      <vt:lpstr>Interactie gebruiker-UI</vt:lpstr>
      <vt:lpstr>INtents</vt:lpstr>
      <vt:lpstr>Besluit</vt:lpstr>
      <vt:lpstr>Arthur Saelens Student    E Arthur.Saelens@ugent.be T +32 496 87 89 36   www.ugent.be 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 De Munck</dc:creator>
  <cp:keywords/>
  <dc:description/>
  <cp:lastModifiedBy>Arthur Saelens</cp:lastModifiedBy>
  <cp:revision>26</cp:revision>
  <cp:lastPrinted>2016-10-27T14:59:04Z</cp:lastPrinted>
  <dcterms:created xsi:type="dcterms:W3CDTF">2022-10-22T14:19:13Z</dcterms:created>
  <dcterms:modified xsi:type="dcterms:W3CDTF">2022-12-21T21:41:30Z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lpwstr>20</vt:lpwstr>
  </property>
  <property fmtid="{D5CDD505-2E9C-101B-9397-08002B2CF9AE}" pid="6" name="ContentTypeId">
    <vt:lpwstr>0x010100634CDDE6FDD39540B59C06E78D3E63EA</vt:lpwstr>
  </property>
</Properties>
</file>