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3" r:id="rId3"/>
    <p:sldId id="262" r:id="rId4"/>
    <p:sldId id="264" r:id="rId5"/>
    <p:sldId id="266" r:id="rId6"/>
    <p:sldId id="267" r:id="rId7"/>
    <p:sldId id="268" r:id="rId8"/>
    <p:sldId id="270" r:id="rId9"/>
    <p:sldId id="269" r:id="rId10"/>
    <p:sldId id="271" r:id="rId11"/>
    <p:sldId id="272" r:id="rId12"/>
    <p:sldId id="273" r:id="rId13"/>
    <p:sldId id="275" r:id="rId14"/>
    <p:sldId id="274" r:id="rId15"/>
    <p:sldId id="276" r:id="rId16"/>
    <p:sldId id="265" r:id="rId17"/>
    <p:sldId id="277" r:id="rId18"/>
    <p:sldId id="278" r:id="rId19"/>
    <p:sldId id="256" r:id="rId20"/>
    <p:sldId id="257" r:id="rId21"/>
    <p:sldId id="258" r:id="rId22"/>
    <p:sldId id="259" r:id="rId23"/>
    <p:sldId id="260" r:id="rId24"/>
    <p:sldId id="27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879D-59E7-4750-8980-237CD6A53A03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5D1D-101F-49C3-884B-E8D1CE9A9E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470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879D-59E7-4750-8980-237CD6A53A03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5D1D-101F-49C3-884B-E8D1CE9A9E90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48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879D-59E7-4750-8980-237CD6A53A03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5D1D-101F-49C3-884B-E8D1CE9A9E90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665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879D-59E7-4750-8980-237CD6A53A03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5D1D-101F-49C3-884B-E8D1CE9A9E90}" type="slidenum">
              <a:rPr lang="pt-BR" smtClean="0"/>
              <a:t>‹#›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04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879D-59E7-4750-8980-237CD6A53A03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5D1D-101F-49C3-884B-E8D1CE9A9E90}" type="slidenum">
              <a:rPr lang="pt-BR" smtClean="0"/>
              <a:t>‹#›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22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879D-59E7-4750-8980-237CD6A53A03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5D1D-101F-49C3-884B-E8D1CE9A9E90}" type="slidenum">
              <a:rPr lang="pt-BR" smtClean="0"/>
              <a:t>‹#›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073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879D-59E7-4750-8980-237CD6A53A03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5D1D-101F-49C3-884B-E8D1CE9A9E90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066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879D-59E7-4750-8980-237CD6A53A03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5D1D-101F-49C3-884B-E8D1CE9A9E90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970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879D-59E7-4750-8980-237CD6A53A03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5D1D-101F-49C3-884B-E8D1CE9A9E90}" type="slidenum">
              <a:rPr lang="pt-BR" smtClean="0"/>
              <a:t>‹#›</a:t>
            </a:fld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392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879D-59E7-4750-8980-237CD6A53A03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5D1D-101F-49C3-884B-E8D1CE9A9E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72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879D-59E7-4750-8980-237CD6A53A03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5D1D-101F-49C3-884B-E8D1CE9A9E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65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28A5879D-59E7-4750-8980-237CD6A53A03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9DA5D1D-101F-49C3-884B-E8D1CE9A9E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71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crumtrainingseries.com/" TargetMode="External"/><Relationship Id="rId2" Type="http://schemas.openxmlformats.org/officeDocument/2006/relationships/hyperlink" Target="http://www.velocitypartners.net/blog/2017/06/13/scrum-lego-simulation-agile-gam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oZhz21XsG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Scrum</a:t>
            </a:r>
            <a:endParaRPr lang="pt-B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Metodologia Ágil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7511"/>
            <a:ext cx="4364455" cy="394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Time – Scrum Master</a:t>
            </a:r>
            <a:endParaRPr lang="pt-BR" dirty="0"/>
          </a:p>
        </p:txBody>
      </p:sp>
      <p:pic>
        <p:nvPicPr>
          <p:cNvPr id="7170" name="Picture 2" descr="Image result for scrum mast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450" y="1828800"/>
            <a:ext cx="70599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51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Time – Scrum Team</a:t>
            </a:r>
            <a:endParaRPr lang="pt-BR" dirty="0"/>
          </a:p>
        </p:txBody>
      </p:sp>
      <p:pic>
        <p:nvPicPr>
          <p:cNvPr id="8194" name="Picture 2" descr="Image result for scrum tea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216" y="1828800"/>
            <a:ext cx="70599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49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Escolha seu Product Owner</a:t>
            </a:r>
          </a:p>
          <a:p>
            <a:pPr marL="731520" lvl="1" indent="-457200">
              <a:buFont typeface="+mj-lt"/>
              <a:buAutoNum type="romanLcPeriod"/>
            </a:pPr>
            <a:r>
              <a:rPr lang="pt-BR" dirty="0" smtClean="0"/>
              <a:t>Responsável pela visão do que você vai fazer ou conseguir</a:t>
            </a:r>
          </a:p>
          <a:p>
            <a:pPr marL="731520" lvl="1" indent="-457200">
              <a:buFont typeface="+mj-lt"/>
              <a:buAutoNum type="romanLcPeriod"/>
            </a:pPr>
            <a:r>
              <a:rPr lang="pt-BR" dirty="0" smtClean="0"/>
              <a:t>Contato direto com os Costumers</a:t>
            </a:r>
          </a:p>
          <a:p>
            <a:pPr marL="731520" lvl="1" indent="-457200">
              <a:buFont typeface="+mj-lt"/>
              <a:buAutoNum type="romanLcPeriod"/>
            </a:pPr>
            <a:r>
              <a:rPr lang="pt-BR" dirty="0" smtClean="0"/>
              <a:t>Leva em consideração os riscos e benefícios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Escolha do seu Time</a:t>
            </a:r>
          </a:p>
          <a:p>
            <a:pPr marL="731520" lvl="1" indent="-457200">
              <a:buFont typeface="+mj-lt"/>
              <a:buAutoNum type="romanLcPeriod"/>
            </a:pPr>
            <a:r>
              <a:rPr lang="pt-BR" dirty="0" smtClean="0"/>
              <a:t>Quem tem habilidade para construção do projeto?</a:t>
            </a:r>
          </a:p>
          <a:p>
            <a:pPr marL="731520" lvl="1" indent="-457200">
              <a:buFont typeface="+mj-lt"/>
              <a:buAutoNum type="romanLcPeriod"/>
            </a:pPr>
            <a:r>
              <a:rPr lang="pt-BR" dirty="0" smtClean="0"/>
              <a:t>Recomenda-se equipes pequenas (de 3 a 9 pessoas)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Escolha do Mestre Scrum</a:t>
            </a:r>
          </a:p>
          <a:p>
            <a:pPr marL="731520" lvl="1" indent="-457200">
              <a:buFont typeface="+mj-lt"/>
              <a:buAutoNum type="romanLcPeriod"/>
            </a:pPr>
            <a:r>
              <a:rPr lang="pt-BR" dirty="0" smtClean="0"/>
              <a:t>Ele orienta a equipe e elimina os obstáculos</a:t>
            </a:r>
          </a:p>
          <a:p>
            <a:pPr marL="731520" lvl="1" indent="-457200">
              <a:buFont typeface="+mj-lt"/>
              <a:buAutoNum type="romanLcPeriod"/>
            </a:pPr>
            <a:r>
              <a:rPr lang="pt-BR" dirty="0" smtClean="0"/>
              <a:t>O que deixa a equipe mais lenta?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186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pt-BR" dirty="0" smtClean="0"/>
              <a:t>Pendências do Produto (Backlog)</a:t>
            </a:r>
          </a:p>
          <a:p>
            <a:pPr marL="731520" lvl="1" indent="-457200">
              <a:buFont typeface="+mj-lt"/>
              <a:buAutoNum type="romanLcPeriod"/>
            </a:pPr>
            <a:r>
              <a:rPr lang="pt-BR" dirty="0" smtClean="0"/>
              <a:t>Lista com tudo que precisa ser feito</a:t>
            </a:r>
          </a:p>
          <a:p>
            <a:pPr marL="731520" lvl="1" indent="-457200">
              <a:buFont typeface="+mj-lt"/>
              <a:buAutoNum type="romanLcPeriod"/>
            </a:pPr>
            <a:r>
              <a:rPr lang="pt-BR" dirty="0" smtClean="0"/>
              <a:t>Estimativa de esforço (Burndown Chart)</a:t>
            </a:r>
          </a:p>
          <a:p>
            <a:pPr marL="731520" lvl="1" indent="-457200">
              <a:buFont typeface="+mj-lt"/>
              <a:buAutoNum type="romanLcPeriod"/>
            </a:pPr>
            <a:r>
              <a:rPr lang="pt-BR" dirty="0" smtClean="0"/>
              <a:t>Utilizar da Sequência Fibonacci ou de Tamanhos para os pesos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pt-BR" dirty="0" smtClean="0"/>
              <a:t>Planejamento da Sprint</a:t>
            </a:r>
          </a:p>
          <a:p>
            <a:pPr marL="731520" lvl="1" indent="-457200">
              <a:buFont typeface="+mj-lt"/>
              <a:buAutoNum type="romanLcPeriod"/>
            </a:pPr>
            <a:r>
              <a:rPr lang="pt-BR" dirty="0" smtClean="0"/>
              <a:t>Olhar o Backlog e selecionar o que pode ser feito na Sprint</a:t>
            </a:r>
          </a:p>
          <a:p>
            <a:pPr marL="731520" lvl="1" indent="-457200">
              <a:buFont typeface="+mj-lt"/>
              <a:buAutoNum type="romanLcPeriod"/>
            </a:pPr>
            <a:r>
              <a:rPr lang="pt-BR" dirty="0" smtClean="0"/>
              <a:t>Verificar a Velocidade da Equipe</a:t>
            </a:r>
          </a:p>
          <a:p>
            <a:pPr marL="731520" lvl="1" indent="-457200">
              <a:buFont typeface="+mj-lt"/>
              <a:buAutoNum type="romanLcPeriod"/>
            </a:pPr>
            <a:r>
              <a:rPr lang="pt-BR" dirty="0" smtClean="0"/>
              <a:t>Definir os objetivos da Sprint</a:t>
            </a:r>
          </a:p>
          <a:p>
            <a:pPr marL="731520" lvl="1" indent="-457200">
              <a:buFont typeface="+mj-lt"/>
              <a:buAutoNum type="romanLcPeriod"/>
            </a:pPr>
            <a:r>
              <a:rPr lang="pt-BR" dirty="0" smtClean="0"/>
              <a:t>Na próxima Sprint, selecionar o mesmo peso de pendências ou mais</a:t>
            </a:r>
          </a:p>
          <a:p>
            <a:pPr marL="731520" lvl="1" indent="-457200">
              <a:buFont typeface="+mj-lt"/>
              <a:buAutoNum type="romanLcPeriod"/>
            </a:pPr>
            <a:r>
              <a:rPr lang="pt-BR" dirty="0" smtClean="0"/>
              <a:t>Fazer o KanBan ou Quadro Scrum (1ª Sprint)</a:t>
            </a:r>
          </a:p>
          <a:p>
            <a:pPr marL="731520" lvl="1" indent="-457200">
              <a:buFont typeface="+mj-lt"/>
              <a:buAutoNum type="romanLcPeriod"/>
            </a:pPr>
            <a:r>
              <a:rPr lang="pt-BR" dirty="0" smtClean="0"/>
              <a:t>Gráfico de Burndown (Atualizar a cada Sprint)</a:t>
            </a:r>
          </a:p>
          <a:p>
            <a:pPr marL="27432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508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Burndown Chart</a:t>
            </a:r>
            <a:endParaRPr lang="pt-BR" dirty="0"/>
          </a:p>
        </p:txBody>
      </p:sp>
      <p:pic>
        <p:nvPicPr>
          <p:cNvPr id="10242" name="Picture 2" descr="Image result for burndown char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218" y="1828800"/>
            <a:ext cx="73464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9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pt-BR" dirty="0" smtClean="0"/>
              <a:t>Daily Meeting</a:t>
            </a:r>
          </a:p>
          <a:p>
            <a:pPr marL="731520" lvl="1" indent="-457200">
              <a:buFont typeface="+mj-lt"/>
              <a:buAutoNum type="romanLcPeriod"/>
            </a:pPr>
            <a:r>
              <a:rPr lang="pt-BR" dirty="0" smtClean="0"/>
              <a:t>O que você fez ontem para ajudar a equipe na Sprint?</a:t>
            </a:r>
          </a:p>
          <a:p>
            <a:pPr marL="731520" lvl="1" indent="-457200">
              <a:buFont typeface="+mj-lt"/>
              <a:buAutoNum type="romanLcPeriod"/>
            </a:pPr>
            <a:r>
              <a:rPr lang="pt-BR" dirty="0" smtClean="0"/>
              <a:t>O que você vai fazer hoje para ajudar a equipe?</a:t>
            </a:r>
          </a:p>
          <a:p>
            <a:pPr marL="731520" lvl="1" indent="-457200">
              <a:buFont typeface="+mj-lt"/>
              <a:buAutoNum type="romanLcPeriod"/>
            </a:pPr>
            <a:r>
              <a:rPr lang="pt-BR" dirty="0" smtClean="0"/>
              <a:t>Existe algum obstáculo impedindo você de alcançar o objetivo da Sprint?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pt-BR" dirty="0" smtClean="0"/>
              <a:t>Sprint Review</a:t>
            </a:r>
          </a:p>
          <a:p>
            <a:pPr marL="731520" lvl="1" indent="-457200">
              <a:buFont typeface="+mj-lt"/>
              <a:buAutoNum type="romanLcPeriod"/>
            </a:pPr>
            <a:r>
              <a:rPr lang="pt-BR" dirty="0" smtClean="0"/>
              <a:t>Reunião para avaliação do que deu certo e do que pode melhorar</a:t>
            </a:r>
          </a:p>
          <a:p>
            <a:pPr marL="731520" lvl="1" indent="-457200">
              <a:buFont typeface="+mj-lt"/>
              <a:buAutoNum type="romanLcPeriod"/>
            </a:pPr>
            <a:r>
              <a:rPr lang="pt-BR" dirty="0" smtClean="0"/>
              <a:t>Aprimoramento das atividades (Kaizen)</a:t>
            </a:r>
          </a:p>
          <a:p>
            <a:pPr marL="731520" lvl="1" indent="-457200">
              <a:buFont typeface="+mj-lt"/>
              <a:buAutoNum type="romanLcPeriod"/>
            </a:pPr>
            <a:r>
              <a:rPr lang="pt-BR" dirty="0" smtClean="0"/>
              <a:t>Mensurar a Velocidade do Time</a:t>
            </a:r>
          </a:p>
          <a:p>
            <a:pPr marL="731520" lvl="1" indent="-457200">
              <a:buFont typeface="+mj-lt"/>
              <a:buAutoNum type="romanLcPeriod"/>
            </a:pPr>
            <a:r>
              <a:rPr lang="pt-BR" dirty="0" smtClean="0"/>
              <a:t>Retornar ao ponto 3</a:t>
            </a:r>
          </a:p>
          <a:p>
            <a:pPr marL="731520" lvl="1" indent="-457200">
              <a:buFont typeface="+mj-lt"/>
              <a:buAutoNum type="romanLcPeriod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688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Scrum</a:t>
            </a:r>
            <a:endParaRPr lang="pt-BR" dirty="0"/>
          </a:p>
        </p:txBody>
      </p:sp>
      <p:pic>
        <p:nvPicPr>
          <p:cNvPr id="9218" name="Picture 2" descr="http://nutcache-www.uzbiuivh53t5rozh1auf0hrai.netdna-cdn.com/wp-content/uploads/2015/09/scrumframework-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11" y="1691322"/>
            <a:ext cx="10441459" cy="477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26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Scrum para a Titans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Product Owner e Scrum Master são nossos gerentes de projeto</a:t>
            </a:r>
          </a:p>
          <a:p>
            <a:r>
              <a:rPr lang="pt-BR" dirty="0" smtClean="0"/>
              <a:t>Stakeholders ou Costumers são os nossos capitães</a:t>
            </a:r>
          </a:p>
          <a:p>
            <a:r>
              <a:rPr lang="pt-BR" dirty="0" smtClean="0"/>
              <a:t>Sprints são nossos Pontos de Controle</a:t>
            </a:r>
          </a:p>
          <a:p>
            <a:r>
              <a:rPr lang="pt-BR" dirty="0" smtClean="0"/>
              <a:t>Daily Meeting são reuniões semanais</a:t>
            </a:r>
          </a:p>
          <a:p>
            <a:r>
              <a:rPr lang="pt-BR" dirty="0" smtClean="0"/>
              <a:t>Não houve (ainda) implementação do Burndown Chart</a:t>
            </a:r>
          </a:p>
          <a:p>
            <a:r>
              <a:rPr lang="pt-BR" dirty="0" smtClean="0"/>
              <a:t>A Titans está em mudança e estamos nos aperfeiçoando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764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Scrum para Titans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Ferramentas Utilizadas:</a:t>
            </a:r>
          </a:p>
          <a:p>
            <a:pPr lvl="1"/>
            <a:r>
              <a:rPr lang="pt-BR" sz="2800" dirty="0" smtClean="0"/>
              <a:t>Trello</a:t>
            </a:r>
          </a:p>
          <a:p>
            <a:pPr lvl="1"/>
            <a:r>
              <a:rPr lang="pt-BR" sz="2800" dirty="0" smtClean="0"/>
              <a:t>GitHub</a:t>
            </a:r>
          </a:p>
          <a:p>
            <a:pPr lvl="1"/>
            <a:r>
              <a:rPr lang="pt-BR" sz="2800" dirty="0" smtClean="0"/>
              <a:t>Slack (tentativa frustrada, mas possível de migrarmos depois)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3312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Titans Airlines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811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Metodologias Ágeis</a:t>
            </a:r>
          </a:p>
          <a:p>
            <a:r>
              <a:rPr lang="pt-BR" dirty="0" smtClean="0"/>
              <a:t>Scrum</a:t>
            </a:r>
          </a:p>
          <a:p>
            <a:r>
              <a:rPr lang="pt-BR" dirty="0" smtClean="0"/>
              <a:t>Scrum para a Titans</a:t>
            </a:r>
          </a:p>
          <a:p>
            <a:r>
              <a:rPr lang="pt-BR" dirty="0" smtClean="0"/>
              <a:t>Titans Airlines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67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do Jogo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Objetivo:</a:t>
            </a:r>
            <a:r>
              <a:rPr lang="pt-BR" dirty="0" smtClean="0"/>
              <a:t> Construir o melhor e mais bonito avião de palitos de madeira.</a:t>
            </a:r>
          </a:p>
          <a:p>
            <a:r>
              <a:rPr lang="pt-BR" b="1" dirty="0" smtClean="0"/>
              <a:t>Número de Sprints:</a:t>
            </a:r>
            <a:r>
              <a:rPr lang="pt-BR" dirty="0" smtClean="0"/>
              <a:t> 7</a:t>
            </a:r>
          </a:p>
          <a:p>
            <a:r>
              <a:rPr lang="pt-BR" b="1" dirty="0" smtClean="0"/>
              <a:t>Tempo</a:t>
            </a:r>
            <a:r>
              <a:rPr lang="pt-BR" dirty="0" smtClean="0"/>
              <a:t> </a:t>
            </a:r>
            <a:r>
              <a:rPr lang="pt-BR" b="1" dirty="0" smtClean="0"/>
              <a:t>de cada Sprint: </a:t>
            </a:r>
            <a:r>
              <a:rPr lang="pt-BR" dirty="0" smtClean="0"/>
              <a:t>6 </a:t>
            </a:r>
            <a:r>
              <a:rPr lang="pt-BR" dirty="0" smtClean="0"/>
              <a:t>minutos (1 minuto para Sprint Review)</a:t>
            </a:r>
            <a:endParaRPr lang="pt-BR" dirty="0" smtClean="0"/>
          </a:p>
          <a:p>
            <a:r>
              <a:rPr lang="en-US" b="1" dirty="0" err="1" smtClean="0"/>
              <a:t>Definição</a:t>
            </a:r>
            <a:r>
              <a:rPr lang="en-US" b="1" dirty="0" smtClean="0"/>
              <a:t> de pronto</a:t>
            </a:r>
            <a:r>
              <a:rPr lang="en-US" dirty="0" smtClean="0"/>
              <a:t>: Nada é </a:t>
            </a:r>
            <a:r>
              <a:rPr lang="en-US" dirty="0" err="1" smtClean="0"/>
              <a:t>aceito</a:t>
            </a:r>
            <a:r>
              <a:rPr lang="en-US" dirty="0" smtClean="0"/>
              <a:t> a </a:t>
            </a:r>
            <a:r>
              <a:rPr lang="en-US" dirty="0" err="1" smtClean="0"/>
              <a:t>menos</a:t>
            </a:r>
            <a:r>
              <a:rPr lang="en-US" dirty="0" smtClean="0"/>
              <a:t> que o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tenha</a:t>
            </a:r>
            <a:r>
              <a:rPr lang="en-US" dirty="0" smtClean="0"/>
              <a:t> </a:t>
            </a:r>
            <a:r>
              <a:rPr lang="en-US" dirty="0" err="1" smtClean="0"/>
              <a:t>aceitado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Meta: </a:t>
            </a:r>
            <a:r>
              <a:rPr lang="en-US" dirty="0" err="1" smtClean="0"/>
              <a:t>Maximizar</a:t>
            </a:r>
            <a:r>
              <a:rPr lang="en-US" dirty="0" smtClean="0"/>
              <a:t> o </a:t>
            </a:r>
            <a:r>
              <a:rPr lang="en-US" dirty="0" err="1" smtClean="0"/>
              <a:t>retorno</a:t>
            </a:r>
            <a:r>
              <a:rPr lang="en-US" dirty="0" smtClean="0"/>
              <a:t> do </a:t>
            </a:r>
            <a:r>
              <a:rPr lang="en-US" dirty="0" err="1" smtClean="0"/>
              <a:t>investidor</a:t>
            </a:r>
            <a:r>
              <a:rPr lang="en-US" dirty="0" smtClean="0"/>
              <a:t>. </a:t>
            </a:r>
            <a:r>
              <a:rPr lang="en-US" dirty="0" err="1" smtClean="0"/>
              <a:t>Isto</a:t>
            </a:r>
            <a:r>
              <a:rPr lang="en-US" dirty="0" smtClean="0"/>
              <a:t> é, </a:t>
            </a:r>
            <a:r>
              <a:rPr lang="en-US" dirty="0" err="1" smtClean="0"/>
              <a:t>maximizar</a:t>
            </a:r>
            <a:r>
              <a:rPr lang="en-US" dirty="0" smtClean="0"/>
              <a:t> o valor do </a:t>
            </a:r>
            <a:r>
              <a:rPr lang="en-US" dirty="0" err="1" smtClean="0"/>
              <a:t>negócio</a:t>
            </a:r>
            <a:r>
              <a:rPr lang="en-US" dirty="0" smtClean="0"/>
              <a:t> </a:t>
            </a:r>
            <a:r>
              <a:rPr lang="en-US" dirty="0" err="1" smtClean="0"/>
              <a:t>aplicado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sprint.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497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Sprint 1</a:t>
            </a:r>
            <a:endParaRPr lang="pt-B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674378"/>
              </p:ext>
            </p:extLst>
          </p:nvPr>
        </p:nvGraphicFramePr>
        <p:xfrm>
          <a:off x="1262063" y="1828800"/>
          <a:ext cx="859472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3">
                  <a:extLst>
                    <a:ext uri="{9D8B030D-6E8A-4147-A177-3AD203B41FA5}">
                      <a16:colId xmlns:a16="http://schemas.microsoft.com/office/drawing/2014/main" val="651188198"/>
                    </a:ext>
                  </a:extLst>
                </a:gridCol>
                <a:gridCol w="4297363">
                  <a:extLst>
                    <a:ext uri="{9D8B030D-6E8A-4147-A177-3AD203B41FA5}">
                      <a16:colId xmlns:a16="http://schemas.microsoft.com/office/drawing/2014/main" val="1957852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História: O avião</a:t>
                      </a:r>
                      <a:r>
                        <a:rPr lang="pt-BR" baseline="0" dirty="0" smtClean="0"/>
                        <a:t> tem que ter...</a:t>
                      </a:r>
                      <a:endParaRPr lang="pt-BR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 marL="74737" marR="74737"/>
                </a:tc>
                <a:extLst>
                  <a:ext uri="{0D108BD9-81ED-4DB2-BD59-A6C34878D82A}">
                    <a16:rowId xmlns:a16="http://schemas.microsoft.com/office/drawing/2014/main" val="322586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Corpo</a:t>
                      </a:r>
                      <a:endParaRPr lang="pt-BR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 marL="74737" marR="74737"/>
                </a:tc>
                <a:extLst>
                  <a:ext uri="{0D108BD9-81ED-4DB2-BD59-A6C34878D82A}">
                    <a16:rowId xmlns:a16="http://schemas.microsoft.com/office/drawing/2014/main" val="426931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Janelas</a:t>
                      </a:r>
                      <a:endParaRPr lang="pt-BR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 marL="74737" marR="74737"/>
                </a:tc>
                <a:extLst>
                  <a:ext uri="{0D108BD9-81ED-4DB2-BD59-A6C34878D82A}">
                    <a16:rowId xmlns:a16="http://schemas.microsoft.com/office/drawing/2014/main" val="175649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Cockpit</a:t>
                      </a:r>
                      <a:endParaRPr lang="pt-BR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marL="74737" marR="74737"/>
                </a:tc>
                <a:extLst>
                  <a:ext uri="{0D108BD9-81ED-4DB2-BD59-A6C34878D82A}">
                    <a16:rowId xmlns:a16="http://schemas.microsoft.com/office/drawing/2014/main" val="112110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Logo da Titans</a:t>
                      </a:r>
                      <a:endParaRPr lang="pt-BR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marL="74737" marR="74737"/>
                </a:tc>
                <a:extLst>
                  <a:ext uri="{0D108BD9-81ED-4DB2-BD59-A6C34878D82A}">
                    <a16:rowId xmlns:a16="http://schemas.microsoft.com/office/drawing/2014/main" val="294736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Porta</a:t>
                      </a:r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marL="74737" marR="74737"/>
                </a:tc>
                <a:extLst>
                  <a:ext uri="{0D108BD9-81ED-4DB2-BD59-A6C34878D82A}">
                    <a16:rowId xmlns:a16="http://schemas.microsoft.com/office/drawing/2014/main" val="96252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Trem de Pouso</a:t>
                      </a:r>
                      <a:endParaRPr lang="pt-BR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marL="74737" marR="74737"/>
                </a:tc>
                <a:extLst>
                  <a:ext uri="{0D108BD9-81ED-4DB2-BD59-A6C34878D82A}">
                    <a16:rowId xmlns:a16="http://schemas.microsoft.com/office/drawing/2014/main" val="576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Bandeira do Brasil</a:t>
                      </a:r>
                      <a:endParaRPr lang="pt-BR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 marL="74737" marR="74737"/>
                </a:tc>
                <a:extLst>
                  <a:ext uri="{0D108BD9-81ED-4DB2-BD59-A6C34878D82A}">
                    <a16:rowId xmlns:a16="http://schemas.microsoft.com/office/drawing/2014/main" val="377245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Flaps</a:t>
                      </a:r>
                      <a:endParaRPr lang="pt-BR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 marL="74737" marR="74737"/>
                </a:tc>
                <a:extLst>
                  <a:ext uri="{0D108BD9-81ED-4DB2-BD59-A6C34878D82A}">
                    <a16:rowId xmlns:a16="http://schemas.microsoft.com/office/drawing/2014/main" val="360486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Piloto</a:t>
                      </a:r>
                      <a:endParaRPr lang="pt-BR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 marL="74737" marR="74737"/>
                </a:tc>
                <a:extLst>
                  <a:ext uri="{0D108BD9-81ED-4DB2-BD59-A6C34878D82A}">
                    <a16:rowId xmlns:a16="http://schemas.microsoft.com/office/drawing/2014/main" val="140248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Deve ser um transformer</a:t>
                      </a:r>
                      <a:endParaRPr lang="pt-BR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 marL="74737" marR="74737"/>
                </a:tc>
                <a:extLst>
                  <a:ext uri="{0D108BD9-81ED-4DB2-BD59-A6C34878D82A}">
                    <a16:rowId xmlns:a16="http://schemas.microsoft.com/office/drawing/2014/main" val="954940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2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Sprint </a:t>
            </a:r>
            <a:r>
              <a:rPr lang="pt-BR" dirty="0"/>
              <a:t>3</a:t>
            </a:r>
            <a:endParaRPr lang="pt-B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514022"/>
              </p:ext>
            </p:extLst>
          </p:nvPr>
        </p:nvGraphicFramePr>
        <p:xfrm>
          <a:off x="1262063" y="1828800"/>
          <a:ext cx="85947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3">
                  <a:extLst>
                    <a:ext uri="{9D8B030D-6E8A-4147-A177-3AD203B41FA5}">
                      <a16:colId xmlns:a16="http://schemas.microsoft.com/office/drawing/2014/main" val="651188198"/>
                    </a:ext>
                  </a:extLst>
                </a:gridCol>
                <a:gridCol w="4297363">
                  <a:extLst>
                    <a:ext uri="{9D8B030D-6E8A-4147-A177-3AD203B41FA5}">
                      <a16:colId xmlns:a16="http://schemas.microsoft.com/office/drawing/2014/main" val="1957852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História: O avião</a:t>
                      </a:r>
                      <a:r>
                        <a:rPr lang="pt-BR" baseline="0" dirty="0" smtClean="0"/>
                        <a:t> tem que ter...</a:t>
                      </a:r>
                      <a:endParaRPr lang="pt-BR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 marL="74737" marR="74737"/>
                </a:tc>
                <a:extLst>
                  <a:ext uri="{0D108BD9-81ED-4DB2-BD59-A6C34878D82A}">
                    <a16:rowId xmlns:a16="http://schemas.microsoft.com/office/drawing/2014/main" val="322586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Cauda</a:t>
                      </a:r>
                      <a:endParaRPr lang="pt-BR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marL="74737" marR="74737"/>
                </a:tc>
                <a:extLst>
                  <a:ext uri="{0D108BD9-81ED-4DB2-BD59-A6C34878D82A}">
                    <a16:rowId xmlns:a16="http://schemas.microsoft.com/office/drawing/2014/main" val="576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Aerodinâmico</a:t>
                      </a:r>
                      <a:endParaRPr lang="pt-BR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marL="74737" marR="74737"/>
                </a:tc>
                <a:extLst>
                  <a:ext uri="{0D108BD9-81ED-4DB2-BD59-A6C34878D82A}">
                    <a16:rowId xmlns:a16="http://schemas.microsoft.com/office/drawing/2014/main" val="377245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 marL="74737" marR="74737"/>
                </a:tc>
                <a:extLst>
                  <a:ext uri="{0D108BD9-81ED-4DB2-BD59-A6C34878D82A}">
                    <a16:rowId xmlns:a16="http://schemas.microsoft.com/office/drawing/2014/main" val="360486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Piloto</a:t>
                      </a:r>
                      <a:endParaRPr lang="pt-BR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 marL="74737" marR="74737"/>
                </a:tc>
                <a:extLst>
                  <a:ext uri="{0D108BD9-81ED-4DB2-BD59-A6C34878D82A}">
                    <a16:rowId xmlns:a16="http://schemas.microsoft.com/office/drawing/2014/main" val="140248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Deve ser um transformer</a:t>
                      </a:r>
                      <a:endParaRPr lang="pt-BR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 marL="74737" marR="74737"/>
                </a:tc>
                <a:extLst>
                  <a:ext uri="{0D108BD9-81ED-4DB2-BD59-A6C34878D82A}">
                    <a16:rowId xmlns:a16="http://schemas.microsoft.com/office/drawing/2014/main" val="954940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0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Sprint </a:t>
            </a:r>
            <a:r>
              <a:rPr lang="pt-BR" dirty="0" smtClean="0"/>
              <a:t>4</a:t>
            </a:r>
            <a:endParaRPr lang="pt-B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253609"/>
              </p:ext>
            </p:extLst>
          </p:nvPr>
        </p:nvGraphicFramePr>
        <p:xfrm>
          <a:off x="1262063" y="1828800"/>
          <a:ext cx="85947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3">
                  <a:extLst>
                    <a:ext uri="{9D8B030D-6E8A-4147-A177-3AD203B41FA5}">
                      <a16:colId xmlns:a16="http://schemas.microsoft.com/office/drawing/2014/main" val="651188198"/>
                    </a:ext>
                  </a:extLst>
                </a:gridCol>
                <a:gridCol w="4297363">
                  <a:extLst>
                    <a:ext uri="{9D8B030D-6E8A-4147-A177-3AD203B41FA5}">
                      <a16:colId xmlns:a16="http://schemas.microsoft.com/office/drawing/2014/main" val="1957852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História: O avião</a:t>
                      </a:r>
                      <a:r>
                        <a:rPr lang="pt-BR" baseline="0" dirty="0" smtClean="0"/>
                        <a:t> tem que ter...</a:t>
                      </a:r>
                      <a:endParaRPr lang="pt-BR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 marL="74737" marR="74737"/>
                </a:tc>
                <a:extLst>
                  <a:ext uri="{0D108BD9-81ED-4DB2-BD59-A6C34878D82A}">
                    <a16:rowId xmlns:a16="http://schemas.microsoft.com/office/drawing/2014/main" val="322586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Cauda</a:t>
                      </a:r>
                      <a:endParaRPr lang="pt-BR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 marL="74737" marR="74737"/>
                </a:tc>
                <a:extLst>
                  <a:ext uri="{0D108BD9-81ED-4DB2-BD59-A6C34878D82A}">
                    <a16:rowId xmlns:a16="http://schemas.microsoft.com/office/drawing/2014/main" val="576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Asas</a:t>
                      </a:r>
                      <a:endParaRPr lang="pt-BR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 marL="74737" marR="74737"/>
                </a:tc>
                <a:extLst>
                  <a:ext uri="{0D108BD9-81ED-4DB2-BD59-A6C34878D82A}">
                    <a16:rowId xmlns:a16="http://schemas.microsoft.com/office/drawing/2014/main" val="377245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Ser</a:t>
                      </a:r>
                      <a:r>
                        <a:rPr lang="pt-BR" baseline="0" dirty="0" smtClean="0"/>
                        <a:t> simétrico</a:t>
                      </a:r>
                      <a:endParaRPr lang="pt-BR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 marL="74737" marR="74737"/>
                </a:tc>
                <a:extLst>
                  <a:ext uri="{0D108BD9-81ED-4DB2-BD59-A6C34878D82A}">
                    <a16:rowId xmlns:a16="http://schemas.microsoft.com/office/drawing/2014/main" val="3604864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39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http://www.velocitypartners.net/blog/2017/06/13/scrum-lego-simulation-agile-game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>
                <a:hlinkClick r:id="rId3"/>
              </a:rPr>
              <a:t>http://scrumtrainingseries.com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 smtClean="0"/>
              <a:t>O Dobro de Trabalho em Metade do Tempo – Jeff Sutherland</a:t>
            </a:r>
          </a:p>
          <a:p>
            <a:r>
              <a:rPr lang="pt-BR" dirty="0" smtClean="0"/>
              <a:t>Scrum.Org</a:t>
            </a:r>
          </a:p>
          <a:p>
            <a:r>
              <a:rPr lang="pt-BR" dirty="0" smtClean="0"/>
              <a:t>Scrum.Inc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103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Metodologias Ágeis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são?</a:t>
            </a:r>
          </a:p>
          <a:p>
            <a:endParaRPr lang="pt-BR" dirty="0"/>
          </a:p>
        </p:txBody>
      </p:sp>
      <p:pic>
        <p:nvPicPr>
          <p:cNvPr id="1026" name="Picture 2" descr="Image result for metodologias áge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734" y="2599509"/>
            <a:ext cx="7809635" cy="304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3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Scrum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4106962" cy="435133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Scrum é um framework estrutural que está sendo usado para gerenciar o desenvolvimento </a:t>
            </a:r>
            <a:r>
              <a:rPr lang="pt-BR" dirty="0" smtClean="0"/>
              <a:t>de produtos </a:t>
            </a:r>
            <a:r>
              <a:rPr lang="pt-BR" dirty="0"/>
              <a:t>complexos desde o início de 1990. Scrum não é um processo ou uma técnica </a:t>
            </a:r>
            <a:r>
              <a:rPr lang="pt-BR" dirty="0" smtClean="0"/>
              <a:t>para construir </a:t>
            </a:r>
            <a:r>
              <a:rPr lang="pt-BR" dirty="0"/>
              <a:t>produtos; em vez disso, é um framework dentro do qual você pode empregar </a:t>
            </a:r>
            <a:r>
              <a:rPr lang="pt-BR" dirty="0" smtClean="0"/>
              <a:t>vários processos </a:t>
            </a:r>
            <a:r>
              <a:rPr lang="pt-BR" dirty="0"/>
              <a:t>ou técnicas. O Scrum deixa claro a eficácia relativa das práticas de gerenciamento </a:t>
            </a:r>
            <a:r>
              <a:rPr lang="pt-BR" dirty="0" smtClean="0"/>
              <a:t>e desenvolvimento </a:t>
            </a:r>
            <a:r>
              <a:rPr lang="pt-BR" dirty="0"/>
              <a:t>de produtos, de modo que você possa melhorá-las.</a:t>
            </a:r>
            <a:endParaRPr lang="pt-BR" dirty="0"/>
          </a:p>
        </p:txBody>
      </p:sp>
      <p:pic>
        <p:nvPicPr>
          <p:cNvPr id="2050" name="Picture 2" descr="Image result for metodologias áge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867" y="1828800"/>
            <a:ext cx="3790950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7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Scrum – Quem usa?</a:t>
            </a:r>
            <a:endParaRPr lang="pt-BR" dirty="0"/>
          </a:p>
        </p:txBody>
      </p:sp>
      <p:pic>
        <p:nvPicPr>
          <p:cNvPr id="3076" name="Picture 4" descr="Image result for tesla motor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923551"/>
            <a:ext cx="3237557" cy="240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general electric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04" y="3128356"/>
            <a:ext cx="23907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toyota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27" y="3810963"/>
            <a:ext cx="4616846" cy="278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3m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954" y="1923551"/>
            <a:ext cx="2410644" cy="241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54" y="4132826"/>
            <a:ext cx="3012522" cy="272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Scrum – Quem inventou?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Jeff Sutherland</a:t>
            </a:r>
            <a:endParaRPr lang="pt-B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277259" y="1735988"/>
            <a:ext cx="3919548" cy="731520"/>
          </a:xfrm>
        </p:spPr>
        <p:txBody>
          <a:bodyPr/>
          <a:lstStyle/>
          <a:p>
            <a:r>
              <a:rPr lang="pt-BR" dirty="0" smtClean="0"/>
              <a:t>Ken Schwaber</a:t>
            </a:r>
            <a:endParaRPr lang="pt-BR" dirty="0"/>
          </a:p>
        </p:txBody>
      </p:sp>
      <p:pic>
        <p:nvPicPr>
          <p:cNvPr id="4098" name="Picture 2" descr="https://upload.wikimedia.org/wikipedia/commons/thumb/1/1e/Jeff_Sutherland.JPG/200px-Jeff_Sutherland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507550"/>
            <a:ext cx="2845435" cy="378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chwaber in 2010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259" y="2507550"/>
            <a:ext cx="3919548" cy="293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o dobro de trabalho na metade do temp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685" y="2507550"/>
            <a:ext cx="333375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36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Haka Maori</a:t>
            </a:r>
            <a:endParaRPr lang="pt-BR" dirty="0"/>
          </a:p>
        </p:txBody>
      </p:sp>
      <p:pic>
        <p:nvPicPr>
          <p:cNvPr id="9" name="LoZhz21XsGI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61872" y="2151525"/>
            <a:ext cx="4812357" cy="34393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26926" y="2017894"/>
            <a:ext cx="42454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Espírito de equipe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Foco no objetivo, construído e energizado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Colaboração radical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Anseio de aniquilar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Excitação universal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828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Stakeholder/Costumer</a:t>
            </a:r>
            <a:endParaRPr lang="pt-BR" dirty="0"/>
          </a:p>
        </p:txBody>
      </p:sp>
      <p:pic>
        <p:nvPicPr>
          <p:cNvPr id="6150" name="Picture 6" descr="Image result for custom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033" y="1854925"/>
            <a:ext cx="660231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30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Time – Product Owner</a:t>
            </a:r>
            <a:endParaRPr lang="pt-BR" dirty="0"/>
          </a:p>
        </p:txBody>
      </p:sp>
      <p:pic>
        <p:nvPicPr>
          <p:cNvPr id="5122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216" y="1795825"/>
            <a:ext cx="70599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54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105</TotalTime>
  <Words>617</Words>
  <Application>Microsoft Office PowerPoint</Application>
  <PresentationFormat>Widescreen</PresentationFormat>
  <Paragraphs>131</Paragraphs>
  <Slides>24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Schoolbook</vt:lpstr>
      <vt:lpstr>Wingdings 2</vt:lpstr>
      <vt:lpstr>View</vt:lpstr>
      <vt:lpstr>Scrum</vt:lpstr>
      <vt:lpstr>Agenda</vt:lpstr>
      <vt:lpstr>Metodologias Ágeis</vt:lpstr>
      <vt:lpstr>Scrum</vt:lpstr>
      <vt:lpstr>Scrum – Quem usa?</vt:lpstr>
      <vt:lpstr>Scrum – Quem inventou?</vt:lpstr>
      <vt:lpstr>Haka Maori</vt:lpstr>
      <vt:lpstr>Stakeholder/Costumer</vt:lpstr>
      <vt:lpstr>O Time – Product Owner</vt:lpstr>
      <vt:lpstr>O Time – Scrum Master</vt:lpstr>
      <vt:lpstr>O Time – Scrum Team</vt:lpstr>
      <vt:lpstr>Implementação</vt:lpstr>
      <vt:lpstr>Implementação</vt:lpstr>
      <vt:lpstr>Burndown Chart</vt:lpstr>
      <vt:lpstr>Implementação</vt:lpstr>
      <vt:lpstr>Scrum</vt:lpstr>
      <vt:lpstr>Scrum para a Titans</vt:lpstr>
      <vt:lpstr>Scrum para Titans</vt:lpstr>
      <vt:lpstr>Titans Airlines</vt:lpstr>
      <vt:lpstr>Regras do Jogo</vt:lpstr>
      <vt:lpstr>Sprint 1</vt:lpstr>
      <vt:lpstr>Sprint 3</vt:lpstr>
      <vt:lpstr>Sprint 4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Gonzaga</dc:creator>
  <cp:lastModifiedBy>Arthur Gonzaga</cp:lastModifiedBy>
  <cp:revision>21</cp:revision>
  <dcterms:created xsi:type="dcterms:W3CDTF">2017-11-10T23:45:41Z</dcterms:created>
  <dcterms:modified xsi:type="dcterms:W3CDTF">2017-11-11T01:32:49Z</dcterms:modified>
</cp:coreProperties>
</file>