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552" r:id="rId3"/>
    <p:sldId id="563" r:id="rId4"/>
    <p:sldId id="554" r:id="rId5"/>
    <p:sldId id="565" r:id="rId6"/>
    <p:sldId id="566" r:id="rId7"/>
    <p:sldId id="556" r:id="rId8"/>
    <p:sldId id="557" r:id="rId9"/>
    <p:sldId id="560" r:id="rId10"/>
    <p:sldId id="562" r:id="rId11"/>
    <p:sldId id="561" r:id="rId12"/>
    <p:sldId id="553" r:id="rId13"/>
    <p:sldId id="567" r:id="rId14"/>
    <p:sldId id="568" r:id="rId15"/>
  </p:sldIdLst>
  <p:sldSz cx="9144000" cy="6858000" type="screen4x3"/>
  <p:notesSz cx="6797675" cy="98567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E0A"/>
    <a:srgbClr val="F08510"/>
    <a:srgbClr val="0033CC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9414" autoAdjust="0"/>
  </p:normalViewPr>
  <p:slideViewPr>
    <p:cSldViewPr>
      <p:cViewPr>
        <p:scale>
          <a:sx n="100" d="100"/>
          <a:sy n="100" d="100"/>
        </p:scale>
        <p:origin x="1410" y="16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1400">
              <a:latin typeface="Arial" panose="020B0604020202020204" pitchFamily="34" charset="0"/>
              <a:cs typeface="Arial" panose="020B0604020202020204" pitchFamily="34" charset="0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Angle vs Displacement</c:v>
          </c:tx>
          <c:marker>
            <c:symbol val="none"/>
          </c:marker>
          <c:xVal>
            <c:numRef>
              <c:f>工作表1!$B$2:$B$6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</c:numCache>
            </c:numRef>
          </c:xVal>
          <c:yVal>
            <c:numRef>
              <c:f>工作表1!$C$2:$C$6</c:f>
              <c:numCache>
                <c:formatCode>General</c:formatCode>
                <c:ptCount val="5"/>
                <c:pt idx="0">
                  <c:v>110</c:v>
                </c:pt>
                <c:pt idx="1">
                  <c:v>45</c:v>
                </c:pt>
                <c:pt idx="2">
                  <c:v>60</c:v>
                </c:pt>
                <c:pt idx="3">
                  <c:v>90</c:v>
                </c:pt>
                <c:pt idx="4">
                  <c:v>180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182080"/>
        <c:axId val="116752384"/>
      </c:scatterChart>
      <c:valAx>
        <c:axId val="97182080"/>
        <c:scaling>
          <c:orientation val="minMax"/>
          <c:max val="50"/>
          <c:min val="30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 sz="105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altLang="zh-TW" sz="1050">
                    <a:latin typeface="Arial" panose="020B0604020202020204" pitchFamily="34" charset="0"/>
                    <a:cs typeface="Arial" panose="020B0604020202020204" pitchFamily="34" charset="0"/>
                  </a:rPr>
                  <a:t>Rotation (degree)</a:t>
                </a:r>
                <a:endParaRPr lang="zh-TW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752384"/>
        <c:crosses val="autoZero"/>
        <c:crossBetween val="midCat"/>
      </c:valAx>
      <c:valAx>
        <c:axId val="116752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 sz="1050">
                    <a:latin typeface="Arial" panose="020B0604020202020204" pitchFamily="34" charset="0"/>
                    <a:cs typeface="Arial" panose="020B0604020202020204" pitchFamily="34" charset="0"/>
                  </a:rPr>
                  <a:t>Distance(mm)</a:t>
                </a:r>
                <a:endParaRPr lang="zh-TW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5000000000000001E-2"/>
              <c:y val="0.332918489355497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718208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1854D-80AB-446E-AD62-54C98B3D789F}" type="datetimeFigureOut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546D5-1047-4C7A-B895-5A42E6BD0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13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89659-1222-4159-B995-CF973EF60FD8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en-US" altLang="zh-TW" dirty="0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6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7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51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5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07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91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6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2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54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01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673721"/>
      </p:ext>
    </p:extLst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93424"/>
      </p:ext>
    </p:extLst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57975" y="215900"/>
            <a:ext cx="2028825" cy="622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215900"/>
            <a:ext cx="5938837" cy="6223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843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211420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4641728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990600"/>
            <a:ext cx="3983037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3984625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793291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740120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557191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906748"/>
      </p:ext>
    </p:extLst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92044742"/>
      </p:ext>
    </p:extLst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9955553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6" descr="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7346950" y="6086475"/>
          <a:ext cx="1619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" name="Photo Editor Photo" r:id="rId15" imgW="1619476" imgH="771429" progId="">
                  <p:embed/>
                </p:oleObj>
              </mc:Choice>
              <mc:Fallback>
                <p:oleObj name="Photo Editor Photo" r:id="rId15" imgW="1619476" imgH="7714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6086475"/>
                        <a:ext cx="1619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215900"/>
            <a:ext cx="79105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90600"/>
            <a:ext cx="812006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747125" y="6616700"/>
            <a:ext cx="514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6EBF450-E86D-4F23-8BB1-1AC543AB23F6}" type="slidenum">
              <a:rPr lang="zh-TW" altLang="en-US" sz="1200">
                <a:solidFill>
                  <a:srgbClr val="00506E"/>
                </a:solidFill>
                <a:latin typeface="Helvetica 55 Roman" pitchFamily="34" charset="0"/>
                <a:ea typeface="新細明體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dirty="0">
              <a:solidFill>
                <a:srgbClr val="00506E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75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000" b="1">
          <a:solidFill>
            <a:srgbClr val="0050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058025" y="4659313"/>
            <a:ext cx="175418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/>
          <a:lstStyle/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TW" b="1" i="1" dirty="0">
                <a:solidFill>
                  <a:srgbClr val="FFFFFF"/>
                </a:solidFill>
                <a:latin typeface="Arial" charset="0"/>
              </a:rPr>
              <a:t> </a:t>
            </a:r>
            <a:endParaRPr lang="en-US" altLang="zh-TW" b="1" i="1" dirty="0" smtClean="0">
              <a:solidFill>
                <a:srgbClr val="FFFFFF"/>
              </a:solidFill>
              <a:latin typeface="Arial" charset="0"/>
            </a:endParaRPr>
          </a:p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TW" b="1" i="1" dirty="0" smtClean="0">
                <a:solidFill>
                  <a:srgbClr val="FFFFFF"/>
                </a:solidFill>
                <a:latin typeface="Arial" charset="0"/>
              </a:rPr>
              <a:t>Joseph </a:t>
            </a:r>
            <a:r>
              <a:rPr lang="en-US" altLang="zh-TW" b="1" i="1" dirty="0">
                <a:solidFill>
                  <a:srgbClr val="FFFFFF"/>
                </a:solidFill>
                <a:latin typeface="Arial" charset="0"/>
              </a:rPr>
              <a:t>Lin</a:t>
            </a:r>
          </a:p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TW" b="1" i="1" dirty="0" smtClean="0">
                <a:solidFill>
                  <a:srgbClr val="FFFFFF"/>
                </a:solidFill>
                <a:latin typeface="Arial" charset="0"/>
              </a:rPr>
              <a:t>2014/11/12</a:t>
            </a:r>
            <a:endParaRPr lang="en-US" altLang="zh-TW" b="1" i="1" dirty="0">
              <a:solidFill>
                <a:srgbClr val="FFFFFF"/>
              </a:solidFill>
              <a:latin typeface="Arial" charset="0"/>
            </a:endParaRPr>
          </a:p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zh-TW" b="1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7900" y="1650567"/>
            <a:ext cx="7188199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 anchor="ctr"/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rgbClr val="FFFF00"/>
                </a:solidFill>
                <a:latin typeface="Arial" charset="0"/>
              </a:rPr>
              <a:t>Mobile Touch</a:t>
            </a:r>
            <a:endParaRPr lang="en-US" altLang="zh-TW" sz="2400" b="1" dirty="0">
              <a:solidFill>
                <a:srgbClr val="FFFF00"/>
              </a:solidFill>
              <a:latin typeface="Arial" charset="0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b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4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" y="1268760"/>
            <a:ext cx="8890994" cy="4104456"/>
          </a:xfrm>
        </p:spPr>
      </p:pic>
      <p:sp>
        <p:nvSpPr>
          <p:cNvPr id="5" name="文字方塊 4"/>
          <p:cNvSpPr txBox="1"/>
          <p:nvPr/>
        </p:nvSpPr>
        <p:spPr>
          <a:xfrm>
            <a:off x="755576" y="53012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左同時</a:t>
            </a:r>
            <a:r>
              <a:rPr lang="zh-TW" altLang="en-US" dirty="0"/>
              <a:t>打光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660232" y="534746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接著</a:t>
            </a:r>
            <a:r>
              <a:rPr lang="en-US" altLang="zh-TW" dirty="0" smtClean="0"/>
              <a:t>,</a:t>
            </a:r>
            <a:r>
              <a:rPr lang="zh-TW" altLang="en-US" dirty="0" smtClean="0"/>
              <a:t>右同時</a:t>
            </a:r>
            <a:r>
              <a:rPr lang="zh-TW" altLang="en-US" dirty="0"/>
              <a:t>打光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851920" y="536392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無對看問題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1403648" y="3933056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>
            <a:off x="7668344" y="3933056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1835696" y="39425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18 mm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76256" y="39102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18 mm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23928" y="38610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FOV</a:t>
            </a:r>
            <a:r>
              <a:rPr lang="zh-TW" altLang="en-US" b="1" dirty="0" smtClean="0">
                <a:solidFill>
                  <a:srgbClr val="FF0000"/>
                </a:solidFill>
              </a:rPr>
              <a:t> 緩衝區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2.1.2 Configuration</a:t>
            </a:r>
            <a:endParaRPr lang="zh-TW" altLang="en-US" dirty="0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 bwMode="auto">
          <a:xfrm>
            <a:off x="556394" y="908720"/>
            <a:ext cx="8120062" cy="431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506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FOV and position relative to AA area</a:t>
            </a:r>
          </a:p>
          <a:p>
            <a:r>
              <a:rPr lang="zh-TW" altLang="en-US" kern="0" dirty="0" smtClean="0"/>
              <a:t>打光方式</a:t>
            </a:r>
          </a:p>
          <a:p>
            <a:endParaRPr lang="en-US" altLang="zh-TW" kern="0" dirty="0" smtClean="0"/>
          </a:p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7855791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2.1.2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Configuration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Noiseless stylus: </a:t>
            </a:r>
            <a:r>
              <a:rPr lang="zh-TW" altLang="en-US" dirty="0" smtClean="0"/>
              <a:t>最小半徑處約</a:t>
            </a:r>
            <a:r>
              <a:rPr lang="en-US" altLang="zh-TW" dirty="0" smtClean="0"/>
              <a:t>8.5mm  </a:t>
            </a:r>
            <a:endParaRPr lang="zh-TW" altLang="en-US" dirty="0"/>
          </a:p>
        </p:txBody>
      </p:sp>
      <p:pic>
        <p:nvPicPr>
          <p:cNvPr id="4" name="圖片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2592288" cy="151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92" y="3066571"/>
            <a:ext cx="2559372" cy="171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44857"/>
              </p:ext>
            </p:extLst>
          </p:nvPr>
        </p:nvGraphicFramePr>
        <p:xfrm>
          <a:off x="1043608" y="4889873"/>
          <a:ext cx="6912768" cy="19442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65163"/>
                <a:gridCol w="1124367"/>
                <a:gridCol w="1561619"/>
                <a:gridCol w="1561619"/>
              </a:tblGrid>
              <a:tr h="97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Display </a:t>
                      </a:r>
                      <a:r>
                        <a:rPr lang="en-US" sz="1600" u="none" strike="noStrike" dirty="0" smtClean="0">
                          <a:effectLst/>
                        </a:rPr>
                        <a:t>Size</a:t>
                      </a:r>
                    </a:p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(inch)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Diagonal</a:t>
                      </a:r>
                    </a:p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</a:rPr>
                        <a:t>mm)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Required Optical Reflecting </a:t>
                      </a:r>
                      <a:r>
                        <a:rPr lang="en-US" sz="1600" u="none" strike="noStrike" dirty="0" smtClean="0">
                          <a:effectLst/>
                        </a:rPr>
                        <a:t>size</a:t>
                      </a:r>
                    </a:p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(mm)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Diameter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of the reflecting pen</a:t>
                      </a:r>
                    </a:p>
                    <a:p>
                      <a:pPr algn="ctr" fontAlgn="ctr"/>
                      <a:r>
                        <a:rPr lang="en-US" sz="1600" b="1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(mm)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2336.8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10.8 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altLang="zh-TW" sz="16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70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1778</a:t>
                      </a:r>
                      <a:endParaRPr lang="en-US" altLang="zh-TW" sz="1600" b="1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8.2 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8.5</a:t>
                      </a:r>
                      <a:endParaRPr lang="en-US" altLang="zh-TW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65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1651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7.6 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448279" y="2042421"/>
            <a:ext cx="4162926" cy="21970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305618" y="851538"/>
            <a:ext cx="244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Mobile touch module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剪去同側角落矩形 15"/>
          <p:cNvSpPr>
            <a:spLocks noChangeAspect="1"/>
          </p:cNvSpPr>
          <p:nvPr/>
        </p:nvSpPr>
        <p:spPr>
          <a:xfrm rot="10800000">
            <a:off x="6055026" y="1620714"/>
            <a:ext cx="998764" cy="288000"/>
          </a:xfrm>
          <a:prstGeom prst="snip2Same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/>
          <p:cNvSpPr>
            <a:spLocks noChangeAspect="1"/>
          </p:cNvSpPr>
          <p:nvPr/>
        </p:nvSpPr>
        <p:spPr>
          <a:xfrm>
            <a:off x="4448279" y="4081533"/>
            <a:ext cx="216000" cy="216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6" idx="0"/>
          </p:cNvCxnSpPr>
          <p:nvPr/>
        </p:nvCxnSpPr>
        <p:spPr>
          <a:xfrm flipH="1">
            <a:off x="4448279" y="1764714"/>
            <a:ext cx="1606747" cy="27770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6" idx="2"/>
          </p:cNvCxnSpPr>
          <p:nvPr/>
        </p:nvCxnSpPr>
        <p:spPr>
          <a:xfrm>
            <a:off x="7053790" y="1764714"/>
            <a:ext cx="1557415" cy="27770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7" idx="6"/>
          </p:cNvCxnSpPr>
          <p:nvPr/>
        </p:nvCxnSpPr>
        <p:spPr>
          <a:xfrm flipH="1">
            <a:off x="4664279" y="1908714"/>
            <a:ext cx="2389511" cy="2280819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 rot="18938909">
            <a:off x="5287132" y="3091658"/>
            <a:ext cx="11377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1785 mm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06181" y="392694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90”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09260" y="4150821"/>
            <a:ext cx="382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雖為</a:t>
            </a:r>
            <a:r>
              <a:rPr lang="en-US" altLang="zh-TW" b="1" dirty="0" smtClean="0">
                <a:solidFill>
                  <a:srgbClr val="FF0000"/>
                </a:solidFill>
              </a:rPr>
              <a:t>90”</a:t>
            </a:r>
            <a:r>
              <a:rPr lang="zh-TW" altLang="en-US" b="1" dirty="0" smtClean="0">
                <a:solidFill>
                  <a:srgbClr val="FF0000"/>
                </a:solidFill>
              </a:rPr>
              <a:t> 但最遠距離僅有</a:t>
            </a:r>
            <a:r>
              <a:rPr lang="en-US" altLang="zh-TW" b="1" dirty="0" smtClean="0">
                <a:solidFill>
                  <a:srgbClr val="FF0000"/>
                </a:solidFill>
              </a:rPr>
              <a:t>1785mm</a:t>
            </a:r>
          </a:p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故</a:t>
            </a:r>
            <a:r>
              <a:rPr lang="zh-TW" altLang="en-US" b="1" dirty="0">
                <a:solidFill>
                  <a:srgbClr val="FF0000"/>
                </a:solidFill>
              </a:rPr>
              <a:t>反</a:t>
            </a:r>
            <a:r>
              <a:rPr lang="zh-TW" altLang="en-US" b="1" dirty="0" smtClean="0">
                <a:solidFill>
                  <a:srgbClr val="FF0000"/>
                </a:solidFill>
              </a:rPr>
              <a:t>光筆直徑</a:t>
            </a:r>
            <a:r>
              <a:rPr lang="en-US" altLang="zh-TW" b="1" dirty="0" smtClean="0">
                <a:solidFill>
                  <a:srgbClr val="FF0000"/>
                </a:solidFill>
              </a:rPr>
              <a:t>8.5mm</a:t>
            </a:r>
            <a:r>
              <a:rPr lang="zh-TW" altLang="en-US" b="1" dirty="0" smtClean="0">
                <a:solidFill>
                  <a:srgbClr val="FF0000"/>
                </a:solidFill>
              </a:rPr>
              <a:t>即可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2055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2.2  Installation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05261"/>
            <a:ext cx="3833823" cy="2149264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23752"/>
            <a:ext cx="3801238" cy="213077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4" y="4086696"/>
            <a:ext cx="7991478" cy="23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924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0" y="880677"/>
            <a:ext cx="7954623" cy="2188283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52437" y="936968"/>
            <a:ext cx="7632848" cy="2087790"/>
            <a:chOff x="611560" y="1516811"/>
            <a:chExt cx="7632848" cy="2087790"/>
          </a:xfrm>
        </p:grpSpPr>
        <p:sp>
          <p:nvSpPr>
            <p:cNvPr id="5" name="剪去同側角落矩形 4"/>
            <p:cNvSpPr/>
            <p:nvPr/>
          </p:nvSpPr>
          <p:spPr bwMode="auto">
            <a:xfrm rot="10800000">
              <a:off x="611560" y="1516811"/>
              <a:ext cx="7632848" cy="1192107"/>
            </a:xfrm>
            <a:prstGeom prst="snip2Same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827584" y="2708919"/>
              <a:ext cx="7200800" cy="648074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8" name="剪去單一角落矩形 7"/>
            <p:cNvSpPr/>
            <p:nvPr/>
          </p:nvSpPr>
          <p:spPr bwMode="auto">
            <a:xfrm rot="10800000">
              <a:off x="7452320" y="3349027"/>
              <a:ext cx="576064" cy="247609"/>
            </a:xfrm>
            <a:prstGeom prst="snip1Rect">
              <a:avLst>
                <a:gd name="adj" fmla="val 50000"/>
              </a:avLst>
            </a:prstGeom>
            <a:solidFill>
              <a:schemeClr val="accent1">
                <a:alpha val="5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9" name="剪去單一角落矩形 8"/>
            <p:cNvSpPr/>
            <p:nvPr/>
          </p:nvSpPr>
          <p:spPr bwMode="auto">
            <a:xfrm rot="10800000" flipH="1">
              <a:off x="827584" y="3356992"/>
              <a:ext cx="576064" cy="247609"/>
            </a:xfrm>
            <a:prstGeom prst="snip1Rect">
              <a:avLst>
                <a:gd name="adj" fmla="val 50000"/>
              </a:avLst>
            </a:prstGeom>
            <a:solidFill>
              <a:schemeClr val="accent1">
                <a:alpha val="4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</p:grpSp>
      <p:cxnSp>
        <p:nvCxnSpPr>
          <p:cNvPr id="17" name="直線接點 16"/>
          <p:cNvCxnSpPr/>
          <p:nvPr/>
        </p:nvCxnSpPr>
        <p:spPr bwMode="auto">
          <a:xfrm flipH="1">
            <a:off x="690381" y="1589443"/>
            <a:ext cx="144016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/>
          <p:nvPr/>
        </p:nvCxnSpPr>
        <p:spPr bwMode="auto">
          <a:xfrm>
            <a:off x="690381" y="1805467"/>
            <a:ext cx="628168" cy="6480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接點 20"/>
          <p:cNvCxnSpPr/>
          <p:nvPr/>
        </p:nvCxnSpPr>
        <p:spPr bwMode="auto">
          <a:xfrm flipH="1">
            <a:off x="1179508" y="2453539"/>
            <a:ext cx="139042" cy="403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接點 25"/>
          <p:cNvCxnSpPr/>
          <p:nvPr/>
        </p:nvCxnSpPr>
        <p:spPr bwMode="auto">
          <a:xfrm>
            <a:off x="1179508" y="2857410"/>
            <a:ext cx="184997" cy="1673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線接點 30"/>
          <p:cNvCxnSpPr/>
          <p:nvPr/>
        </p:nvCxnSpPr>
        <p:spPr bwMode="auto">
          <a:xfrm flipH="1">
            <a:off x="1362123" y="2741682"/>
            <a:ext cx="278081" cy="29501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接點 33"/>
          <p:cNvCxnSpPr/>
          <p:nvPr/>
        </p:nvCxnSpPr>
        <p:spPr bwMode="auto">
          <a:xfrm>
            <a:off x="1640204" y="2733606"/>
            <a:ext cx="589093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7531142" y="2741571"/>
            <a:ext cx="288031" cy="3139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線接點 38"/>
          <p:cNvCxnSpPr/>
          <p:nvPr/>
        </p:nvCxnSpPr>
        <p:spPr bwMode="auto">
          <a:xfrm flipV="1">
            <a:off x="7819173" y="2865377"/>
            <a:ext cx="144016" cy="1713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線接點 44"/>
          <p:cNvCxnSpPr/>
          <p:nvPr/>
        </p:nvCxnSpPr>
        <p:spPr bwMode="auto">
          <a:xfrm flipV="1">
            <a:off x="7819173" y="1805467"/>
            <a:ext cx="648072" cy="6480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線接點 47"/>
          <p:cNvCxnSpPr/>
          <p:nvPr/>
        </p:nvCxnSpPr>
        <p:spPr bwMode="auto">
          <a:xfrm>
            <a:off x="7819173" y="2453539"/>
            <a:ext cx="144016" cy="4118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接點 55"/>
          <p:cNvCxnSpPr/>
          <p:nvPr/>
        </p:nvCxnSpPr>
        <p:spPr bwMode="auto">
          <a:xfrm>
            <a:off x="842781" y="1589443"/>
            <a:ext cx="475768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線接點 59"/>
          <p:cNvCxnSpPr/>
          <p:nvPr/>
        </p:nvCxnSpPr>
        <p:spPr bwMode="auto">
          <a:xfrm>
            <a:off x="1318549" y="1805467"/>
            <a:ext cx="65006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線接點 62"/>
          <p:cNvCxnSpPr/>
          <p:nvPr/>
        </p:nvCxnSpPr>
        <p:spPr bwMode="auto">
          <a:xfrm flipV="1">
            <a:off x="7818921" y="1589443"/>
            <a:ext cx="504308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線接點 64"/>
          <p:cNvCxnSpPr/>
          <p:nvPr/>
        </p:nvCxnSpPr>
        <p:spPr bwMode="auto">
          <a:xfrm>
            <a:off x="8323229" y="1589443"/>
            <a:ext cx="144016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線單箭頭接點 73"/>
          <p:cNvCxnSpPr>
            <a:stCxn id="79" idx="0"/>
          </p:cNvCxnSpPr>
          <p:nvPr/>
        </p:nvCxnSpPr>
        <p:spPr bwMode="auto">
          <a:xfrm flipV="1">
            <a:off x="456863" y="901390"/>
            <a:ext cx="0" cy="859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線單箭頭接點 74"/>
          <p:cNvCxnSpPr>
            <a:stCxn id="79" idx="2"/>
          </p:cNvCxnSpPr>
          <p:nvPr/>
        </p:nvCxnSpPr>
        <p:spPr bwMode="auto">
          <a:xfrm>
            <a:off x="456863" y="2007481"/>
            <a:ext cx="0" cy="1048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文字方塊 78"/>
          <p:cNvSpPr txBox="1"/>
          <p:nvPr/>
        </p:nvSpPr>
        <p:spPr>
          <a:xfrm>
            <a:off x="150829" y="1761260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121mm</a:t>
            </a:r>
            <a:endParaRPr lang="zh-TW" altLang="en-US" sz="1000" dirty="0"/>
          </a:p>
        </p:txBody>
      </p:sp>
      <p:cxnSp>
        <p:nvCxnSpPr>
          <p:cNvPr id="84" name="直線單箭頭接點 83"/>
          <p:cNvCxnSpPr>
            <a:stCxn id="86" idx="0"/>
          </p:cNvCxnSpPr>
          <p:nvPr/>
        </p:nvCxnSpPr>
        <p:spPr bwMode="auto">
          <a:xfrm flipV="1">
            <a:off x="2315912" y="1805467"/>
            <a:ext cx="0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線單箭頭接點 84"/>
          <p:cNvCxnSpPr>
            <a:stCxn id="86" idx="2"/>
          </p:cNvCxnSpPr>
          <p:nvPr/>
        </p:nvCxnSpPr>
        <p:spPr bwMode="auto">
          <a:xfrm>
            <a:off x="2315912" y="2330428"/>
            <a:ext cx="0" cy="411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文字方塊 85"/>
          <p:cNvSpPr txBox="1"/>
          <p:nvPr/>
        </p:nvSpPr>
        <p:spPr>
          <a:xfrm>
            <a:off x="2009878" y="2084207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60mm</a:t>
            </a:r>
            <a:endParaRPr lang="zh-TW" altLang="en-US" sz="1000" dirty="0"/>
          </a:p>
        </p:txBody>
      </p:sp>
      <p:cxnSp>
        <p:nvCxnSpPr>
          <p:cNvPr id="90" name="直線接點 89"/>
          <p:cNvCxnSpPr/>
          <p:nvPr/>
        </p:nvCxnSpPr>
        <p:spPr bwMode="auto">
          <a:xfrm>
            <a:off x="4434797" y="1837409"/>
            <a:ext cx="9952" cy="8961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線單箭頭接點 93"/>
          <p:cNvCxnSpPr>
            <a:stCxn id="96" idx="3"/>
          </p:cNvCxnSpPr>
          <p:nvPr/>
        </p:nvCxnSpPr>
        <p:spPr bwMode="auto">
          <a:xfrm>
            <a:off x="6733953" y="2006393"/>
            <a:ext cx="1733292" cy="15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線單箭頭接點 94"/>
          <p:cNvCxnSpPr>
            <a:stCxn id="96" idx="1"/>
          </p:cNvCxnSpPr>
          <p:nvPr/>
        </p:nvCxnSpPr>
        <p:spPr bwMode="auto">
          <a:xfrm flipH="1" flipV="1">
            <a:off x="4452445" y="2006392"/>
            <a:ext cx="16694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文字方塊 95"/>
          <p:cNvSpPr txBox="1"/>
          <p:nvPr/>
        </p:nvSpPr>
        <p:spPr>
          <a:xfrm>
            <a:off x="6121885" y="1883282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210mm</a:t>
            </a:r>
            <a:endParaRPr lang="zh-TW" altLang="en-US" sz="1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39552" y="5013176"/>
            <a:ext cx="7783351" cy="1466058"/>
            <a:chOff x="539552" y="5419326"/>
            <a:chExt cx="7783351" cy="1466058"/>
          </a:xfrm>
        </p:grpSpPr>
        <p:cxnSp>
          <p:nvCxnSpPr>
            <p:cNvPr id="117" name="直線接點 116"/>
            <p:cNvCxnSpPr/>
            <p:nvPr/>
          </p:nvCxnSpPr>
          <p:spPr bwMode="auto">
            <a:xfrm flipH="1">
              <a:off x="546039" y="541932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線接點 117"/>
            <p:cNvCxnSpPr/>
            <p:nvPr/>
          </p:nvCxnSpPr>
          <p:spPr bwMode="auto">
            <a:xfrm>
              <a:off x="546039" y="5635350"/>
              <a:ext cx="628168" cy="6480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線接點 118"/>
            <p:cNvCxnSpPr/>
            <p:nvPr/>
          </p:nvCxnSpPr>
          <p:spPr bwMode="auto">
            <a:xfrm flipH="1">
              <a:off x="1035166" y="6283422"/>
              <a:ext cx="139042" cy="4038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線接點 119"/>
            <p:cNvCxnSpPr/>
            <p:nvPr/>
          </p:nvCxnSpPr>
          <p:spPr bwMode="auto">
            <a:xfrm>
              <a:off x="1035166" y="6687293"/>
              <a:ext cx="184997" cy="1673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線接點 120"/>
            <p:cNvCxnSpPr/>
            <p:nvPr/>
          </p:nvCxnSpPr>
          <p:spPr bwMode="auto">
            <a:xfrm flipH="1">
              <a:off x="1217781" y="6571565"/>
              <a:ext cx="278081" cy="2950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線接點 121"/>
            <p:cNvCxnSpPr/>
            <p:nvPr/>
          </p:nvCxnSpPr>
          <p:spPr bwMode="auto">
            <a:xfrm>
              <a:off x="1495862" y="6563489"/>
              <a:ext cx="589093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線接點 122"/>
            <p:cNvCxnSpPr/>
            <p:nvPr/>
          </p:nvCxnSpPr>
          <p:spPr bwMode="auto">
            <a:xfrm>
              <a:off x="7386800" y="6571454"/>
              <a:ext cx="288031" cy="3139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線接點 123"/>
            <p:cNvCxnSpPr/>
            <p:nvPr/>
          </p:nvCxnSpPr>
          <p:spPr bwMode="auto">
            <a:xfrm flipV="1">
              <a:off x="7674831" y="6695260"/>
              <a:ext cx="144016" cy="1713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線接點 124"/>
            <p:cNvCxnSpPr/>
            <p:nvPr/>
          </p:nvCxnSpPr>
          <p:spPr bwMode="auto">
            <a:xfrm flipV="1">
              <a:off x="7674831" y="5635350"/>
              <a:ext cx="648072" cy="6480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線接點 125"/>
            <p:cNvCxnSpPr/>
            <p:nvPr/>
          </p:nvCxnSpPr>
          <p:spPr bwMode="auto">
            <a:xfrm>
              <a:off x="7674831" y="6283422"/>
              <a:ext cx="144016" cy="41183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線接點 126"/>
            <p:cNvCxnSpPr/>
            <p:nvPr/>
          </p:nvCxnSpPr>
          <p:spPr bwMode="auto">
            <a:xfrm>
              <a:off x="698439" y="5419326"/>
              <a:ext cx="475768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線接點 127"/>
            <p:cNvCxnSpPr/>
            <p:nvPr/>
          </p:nvCxnSpPr>
          <p:spPr bwMode="auto">
            <a:xfrm>
              <a:off x="1174207" y="5635350"/>
              <a:ext cx="65006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線接點 128"/>
            <p:cNvCxnSpPr/>
            <p:nvPr/>
          </p:nvCxnSpPr>
          <p:spPr bwMode="auto">
            <a:xfrm flipV="1">
              <a:off x="7674579" y="5419326"/>
              <a:ext cx="504308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線接點 129"/>
            <p:cNvCxnSpPr/>
            <p:nvPr/>
          </p:nvCxnSpPr>
          <p:spPr bwMode="auto">
            <a:xfrm>
              <a:off x="8178887" y="541932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線單箭頭接點 133"/>
            <p:cNvCxnSpPr>
              <a:stCxn id="136" idx="0"/>
            </p:cNvCxnSpPr>
            <p:nvPr/>
          </p:nvCxnSpPr>
          <p:spPr bwMode="auto">
            <a:xfrm flipV="1">
              <a:off x="2171570" y="5635350"/>
              <a:ext cx="0" cy="278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直線單箭頭接點 134"/>
            <p:cNvCxnSpPr>
              <a:stCxn id="136" idx="2"/>
            </p:cNvCxnSpPr>
            <p:nvPr/>
          </p:nvCxnSpPr>
          <p:spPr bwMode="auto">
            <a:xfrm>
              <a:off x="2171570" y="6160311"/>
              <a:ext cx="0" cy="4112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6" name="文字方塊 135"/>
            <p:cNvSpPr txBox="1"/>
            <p:nvPr/>
          </p:nvSpPr>
          <p:spPr>
            <a:xfrm>
              <a:off x="1865536" y="5914090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60mm</a:t>
              </a:r>
              <a:endParaRPr lang="zh-TW" altLang="en-US" sz="1000" dirty="0"/>
            </a:p>
          </p:txBody>
        </p:sp>
        <p:cxnSp>
          <p:nvCxnSpPr>
            <p:cNvPr id="137" name="直線接點 136"/>
            <p:cNvCxnSpPr/>
            <p:nvPr/>
          </p:nvCxnSpPr>
          <p:spPr bwMode="auto">
            <a:xfrm>
              <a:off x="4290455" y="5667292"/>
              <a:ext cx="9952" cy="89619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線單箭頭接點 137"/>
            <p:cNvCxnSpPr>
              <a:stCxn id="140" idx="3"/>
            </p:cNvCxnSpPr>
            <p:nvPr/>
          </p:nvCxnSpPr>
          <p:spPr bwMode="auto">
            <a:xfrm>
              <a:off x="2873999" y="6404980"/>
              <a:ext cx="14214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9" name="直線單箭頭接點 138"/>
            <p:cNvCxnSpPr>
              <a:stCxn id="140" idx="1"/>
            </p:cNvCxnSpPr>
            <p:nvPr/>
          </p:nvCxnSpPr>
          <p:spPr bwMode="auto">
            <a:xfrm flipH="1">
              <a:off x="539552" y="6404980"/>
              <a:ext cx="172237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0" name="文字方塊 139"/>
            <p:cNvSpPr txBox="1"/>
            <p:nvPr/>
          </p:nvSpPr>
          <p:spPr>
            <a:xfrm>
              <a:off x="2261931" y="6281869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210mm</a:t>
              </a:r>
              <a:endParaRPr lang="zh-TW" altLang="en-US" sz="1000" dirty="0"/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372233" y="5714253"/>
              <a:ext cx="2818372" cy="771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rPr>
                <a:t>Control Board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707442" y="5655467"/>
              <a:ext cx="186212" cy="189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2416659" y="4221088"/>
            <a:ext cx="4693623" cy="918983"/>
            <a:chOff x="2416659" y="4422081"/>
            <a:chExt cx="4693623" cy="918983"/>
          </a:xfrm>
        </p:grpSpPr>
        <p:grpSp>
          <p:nvGrpSpPr>
            <p:cNvPr id="143" name="群組 142"/>
            <p:cNvGrpSpPr/>
            <p:nvPr/>
          </p:nvGrpSpPr>
          <p:grpSpPr>
            <a:xfrm>
              <a:off x="2428017" y="4668302"/>
              <a:ext cx="3888432" cy="672762"/>
              <a:chOff x="2428017" y="4437112"/>
              <a:chExt cx="3888432" cy="672762"/>
            </a:xfrm>
          </p:grpSpPr>
          <p:sp>
            <p:nvSpPr>
              <p:cNvPr id="141" name="剪去同側角落矩形 140"/>
              <p:cNvSpPr/>
              <p:nvPr/>
            </p:nvSpPr>
            <p:spPr bwMode="auto">
              <a:xfrm>
                <a:off x="2428017" y="4437112"/>
                <a:ext cx="3888432" cy="520543"/>
              </a:xfrm>
              <a:prstGeom prst="snip2SameRect">
                <a:avLst/>
              </a:prstGeom>
              <a:solidFill>
                <a:srgbClr val="F65E0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文鼎粗黑" pitchFamily="49" charset="-120"/>
                  </a:rPr>
                  <a:t>Battery Pack</a:t>
                </a:r>
                <a:endParaRPr kumimoji="0" lang="zh-TW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 bwMode="auto">
              <a:xfrm>
                <a:off x="5724128" y="4965858"/>
                <a:ext cx="147953" cy="1440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</p:grpSp>
        <p:cxnSp>
          <p:nvCxnSpPr>
            <p:cNvPr id="151" name="直線單箭頭接點 150"/>
            <p:cNvCxnSpPr/>
            <p:nvPr/>
          </p:nvCxnSpPr>
          <p:spPr bwMode="auto">
            <a:xfrm>
              <a:off x="4896630" y="4525057"/>
              <a:ext cx="14214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2" name="直線單箭頭接點 151"/>
            <p:cNvCxnSpPr/>
            <p:nvPr/>
          </p:nvCxnSpPr>
          <p:spPr bwMode="auto">
            <a:xfrm flipH="1" flipV="1">
              <a:off x="2416659" y="4525056"/>
              <a:ext cx="1867903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3" name="文字方塊 152"/>
            <p:cNvSpPr txBox="1"/>
            <p:nvPr/>
          </p:nvSpPr>
          <p:spPr>
            <a:xfrm>
              <a:off x="4295920" y="4422081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200mm</a:t>
              </a:r>
              <a:endParaRPr lang="zh-TW" altLang="en-US" sz="1000" dirty="0"/>
            </a:p>
          </p:txBody>
        </p:sp>
        <p:cxnSp>
          <p:nvCxnSpPr>
            <p:cNvPr id="155" name="直線單箭頭接點 154"/>
            <p:cNvCxnSpPr>
              <a:stCxn id="157" idx="0"/>
            </p:cNvCxnSpPr>
            <p:nvPr/>
          </p:nvCxnSpPr>
          <p:spPr bwMode="auto">
            <a:xfrm flipV="1">
              <a:off x="6804248" y="4629971"/>
              <a:ext cx="0" cy="1823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線單箭頭接點 155"/>
            <p:cNvCxnSpPr/>
            <p:nvPr/>
          </p:nvCxnSpPr>
          <p:spPr bwMode="auto">
            <a:xfrm>
              <a:off x="6804248" y="5028342"/>
              <a:ext cx="0" cy="1385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7" name="文字方塊 156"/>
            <p:cNvSpPr txBox="1"/>
            <p:nvPr/>
          </p:nvSpPr>
          <p:spPr>
            <a:xfrm>
              <a:off x="6498214" y="4812318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30mm</a:t>
              </a:r>
              <a:endParaRPr lang="zh-TW" altLang="en-US" sz="1000" dirty="0"/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4283968" y="3542048"/>
            <a:ext cx="1546060" cy="648843"/>
            <a:chOff x="4283968" y="3542048"/>
            <a:chExt cx="1546060" cy="648843"/>
          </a:xfrm>
        </p:grpSpPr>
        <p:grpSp>
          <p:nvGrpSpPr>
            <p:cNvPr id="164" name="群組 163"/>
            <p:cNvGrpSpPr/>
            <p:nvPr/>
          </p:nvGrpSpPr>
          <p:grpSpPr>
            <a:xfrm>
              <a:off x="4283968" y="3859814"/>
              <a:ext cx="1132963" cy="317987"/>
              <a:chOff x="4283968" y="3859814"/>
              <a:chExt cx="1132963" cy="317987"/>
            </a:xfrm>
          </p:grpSpPr>
          <p:sp>
            <p:nvSpPr>
              <p:cNvPr id="162" name="圓角矩形 161"/>
              <p:cNvSpPr/>
              <p:nvPr/>
            </p:nvSpPr>
            <p:spPr bwMode="auto">
              <a:xfrm>
                <a:off x="4283968" y="3859814"/>
                <a:ext cx="985010" cy="3179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文鼎粗黑" pitchFamily="49" charset="-120"/>
                  </a:rPr>
                  <a:t>Dongle</a:t>
                </a:r>
                <a:endParaRPr kumimoji="0" lang="zh-TW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 bwMode="auto">
              <a:xfrm>
                <a:off x="5268978" y="3946799"/>
                <a:ext cx="147953" cy="1440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</p:grpSp>
        <p:cxnSp>
          <p:nvCxnSpPr>
            <p:cNvPr id="165" name="直線單箭頭接點 164"/>
            <p:cNvCxnSpPr/>
            <p:nvPr/>
          </p:nvCxnSpPr>
          <p:spPr bwMode="auto">
            <a:xfrm>
              <a:off x="5089832" y="3645024"/>
              <a:ext cx="3270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6" name="直線單箭頭接點 165"/>
            <p:cNvCxnSpPr/>
            <p:nvPr/>
          </p:nvCxnSpPr>
          <p:spPr bwMode="auto">
            <a:xfrm flipH="1" flipV="1">
              <a:off x="4283968" y="3645024"/>
              <a:ext cx="19379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7" name="文字方塊 166"/>
            <p:cNvSpPr txBox="1"/>
            <p:nvPr/>
          </p:nvSpPr>
          <p:spPr>
            <a:xfrm>
              <a:off x="4608004" y="3542048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50mm</a:t>
              </a:r>
              <a:endParaRPr lang="zh-TW" altLang="en-US" sz="1000" dirty="0"/>
            </a:p>
          </p:txBody>
        </p:sp>
        <p:cxnSp>
          <p:nvCxnSpPr>
            <p:cNvPr id="171" name="直線單箭頭接點 170"/>
            <p:cNvCxnSpPr>
              <a:stCxn id="173" idx="0"/>
            </p:cNvCxnSpPr>
            <p:nvPr/>
          </p:nvCxnSpPr>
          <p:spPr bwMode="auto">
            <a:xfrm flipH="1" flipV="1">
              <a:off x="5621212" y="3827297"/>
              <a:ext cx="1" cy="91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2" name="直線單箭頭接點 171"/>
            <p:cNvCxnSpPr/>
            <p:nvPr/>
          </p:nvCxnSpPr>
          <p:spPr bwMode="auto">
            <a:xfrm>
              <a:off x="5607346" y="4133914"/>
              <a:ext cx="0" cy="569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3" name="文字方塊 172"/>
            <p:cNvSpPr txBox="1"/>
            <p:nvPr/>
          </p:nvSpPr>
          <p:spPr>
            <a:xfrm>
              <a:off x="5412397" y="3918470"/>
              <a:ext cx="4176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18mm</a:t>
              </a:r>
              <a:endParaRPr lang="zh-TW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7340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0" y="880677"/>
            <a:ext cx="7954623" cy="2188283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52437" y="936968"/>
            <a:ext cx="7632848" cy="2087790"/>
            <a:chOff x="611560" y="1516811"/>
            <a:chExt cx="7632848" cy="2087790"/>
          </a:xfrm>
        </p:grpSpPr>
        <p:sp>
          <p:nvSpPr>
            <p:cNvPr id="5" name="剪去同側角落矩形 4"/>
            <p:cNvSpPr/>
            <p:nvPr/>
          </p:nvSpPr>
          <p:spPr bwMode="auto">
            <a:xfrm rot="10800000">
              <a:off x="611560" y="1516811"/>
              <a:ext cx="7632848" cy="1192107"/>
            </a:xfrm>
            <a:prstGeom prst="snip2Same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827584" y="2708919"/>
              <a:ext cx="7200800" cy="648074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8" name="剪去單一角落矩形 7"/>
            <p:cNvSpPr/>
            <p:nvPr/>
          </p:nvSpPr>
          <p:spPr bwMode="auto">
            <a:xfrm rot="10800000">
              <a:off x="7452320" y="3349027"/>
              <a:ext cx="576064" cy="247609"/>
            </a:xfrm>
            <a:prstGeom prst="snip1Rect">
              <a:avLst>
                <a:gd name="adj" fmla="val 50000"/>
              </a:avLst>
            </a:prstGeom>
            <a:solidFill>
              <a:schemeClr val="accent1">
                <a:alpha val="5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9" name="剪去單一角落矩形 8"/>
            <p:cNvSpPr/>
            <p:nvPr/>
          </p:nvSpPr>
          <p:spPr bwMode="auto">
            <a:xfrm rot="10800000" flipH="1">
              <a:off x="827584" y="3356992"/>
              <a:ext cx="576064" cy="247609"/>
            </a:xfrm>
            <a:prstGeom prst="snip1Rect">
              <a:avLst>
                <a:gd name="adj" fmla="val 50000"/>
              </a:avLst>
            </a:prstGeom>
            <a:solidFill>
              <a:schemeClr val="accent1">
                <a:alpha val="4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</p:grpSp>
      <p:cxnSp>
        <p:nvCxnSpPr>
          <p:cNvPr id="17" name="直線接點 16"/>
          <p:cNvCxnSpPr/>
          <p:nvPr/>
        </p:nvCxnSpPr>
        <p:spPr bwMode="auto">
          <a:xfrm flipH="1">
            <a:off x="690381" y="1589443"/>
            <a:ext cx="144016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/>
          <p:nvPr/>
        </p:nvCxnSpPr>
        <p:spPr bwMode="auto">
          <a:xfrm>
            <a:off x="690381" y="1805467"/>
            <a:ext cx="628168" cy="6480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接點 20"/>
          <p:cNvCxnSpPr/>
          <p:nvPr/>
        </p:nvCxnSpPr>
        <p:spPr bwMode="auto">
          <a:xfrm flipH="1">
            <a:off x="1179508" y="2453539"/>
            <a:ext cx="139042" cy="403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接點 25"/>
          <p:cNvCxnSpPr/>
          <p:nvPr/>
        </p:nvCxnSpPr>
        <p:spPr bwMode="auto">
          <a:xfrm>
            <a:off x="1179508" y="2857410"/>
            <a:ext cx="184997" cy="1673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線接點 30"/>
          <p:cNvCxnSpPr/>
          <p:nvPr/>
        </p:nvCxnSpPr>
        <p:spPr bwMode="auto">
          <a:xfrm flipH="1">
            <a:off x="1362123" y="2741682"/>
            <a:ext cx="278081" cy="29501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接點 33"/>
          <p:cNvCxnSpPr/>
          <p:nvPr/>
        </p:nvCxnSpPr>
        <p:spPr bwMode="auto">
          <a:xfrm>
            <a:off x="1640204" y="2733606"/>
            <a:ext cx="589093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7531142" y="2741571"/>
            <a:ext cx="288031" cy="3139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線接點 38"/>
          <p:cNvCxnSpPr/>
          <p:nvPr/>
        </p:nvCxnSpPr>
        <p:spPr bwMode="auto">
          <a:xfrm flipV="1">
            <a:off x="7819173" y="2865377"/>
            <a:ext cx="144016" cy="1713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線接點 44"/>
          <p:cNvCxnSpPr/>
          <p:nvPr/>
        </p:nvCxnSpPr>
        <p:spPr bwMode="auto">
          <a:xfrm flipV="1">
            <a:off x="7819173" y="1805467"/>
            <a:ext cx="648072" cy="6480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線接點 47"/>
          <p:cNvCxnSpPr/>
          <p:nvPr/>
        </p:nvCxnSpPr>
        <p:spPr bwMode="auto">
          <a:xfrm>
            <a:off x="7819173" y="2453539"/>
            <a:ext cx="144016" cy="4118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接點 55"/>
          <p:cNvCxnSpPr/>
          <p:nvPr/>
        </p:nvCxnSpPr>
        <p:spPr bwMode="auto">
          <a:xfrm>
            <a:off x="842781" y="1589443"/>
            <a:ext cx="475768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線接點 59"/>
          <p:cNvCxnSpPr/>
          <p:nvPr/>
        </p:nvCxnSpPr>
        <p:spPr bwMode="auto">
          <a:xfrm>
            <a:off x="1318549" y="1805467"/>
            <a:ext cx="65006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線接點 62"/>
          <p:cNvCxnSpPr/>
          <p:nvPr/>
        </p:nvCxnSpPr>
        <p:spPr bwMode="auto">
          <a:xfrm flipV="1">
            <a:off x="7818921" y="1589443"/>
            <a:ext cx="504308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線接點 64"/>
          <p:cNvCxnSpPr/>
          <p:nvPr/>
        </p:nvCxnSpPr>
        <p:spPr bwMode="auto">
          <a:xfrm>
            <a:off x="8323229" y="1589443"/>
            <a:ext cx="144016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線單箭頭接點 73"/>
          <p:cNvCxnSpPr>
            <a:stCxn id="79" idx="0"/>
          </p:cNvCxnSpPr>
          <p:nvPr/>
        </p:nvCxnSpPr>
        <p:spPr bwMode="auto">
          <a:xfrm flipV="1">
            <a:off x="456863" y="901390"/>
            <a:ext cx="0" cy="859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線單箭頭接點 74"/>
          <p:cNvCxnSpPr>
            <a:stCxn id="79" idx="2"/>
          </p:cNvCxnSpPr>
          <p:nvPr/>
        </p:nvCxnSpPr>
        <p:spPr bwMode="auto">
          <a:xfrm>
            <a:off x="456863" y="2007481"/>
            <a:ext cx="0" cy="1048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文字方塊 78"/>
          <p:cNvSpPr txBox="1"/>
          <p:nvPr/>
        </p:nvSpPr>
        <p:spPr>
          <a:xfrm>
            <a:off x="150829" y="1761260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121mm</a:t>
            </a:r>
            <a:endParaRPr lang="zh-TW" altLang="en-US" sz="1000" dirty="0"/>
          </a:p>
        </p:txBody>
      </p:sp>
      <p:cxnSp>
        <p:nvCxnSpPr>
          <p:cNvPr id="84" name="直線單箭頭接點 83"/>
          <p:cNvCxnSpPr>
            <a:stCxn id="86" idx="0"/>
          </p:cNvCxnSpPr>
          <p:nvPr/>
        </p:nvCxnSpPr>
        <p:spPr bwMode="auto">
          <a:xfrm flipV="1">
            <a:off x="2315912" y="1805467"/>
            <a:ext cx="0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線單箭頭接點 84"/>
          <p:cNvCxnSpPr>
            <a:stCxn id="86" idx="2"/>
          </p:cNvCxnSpPr>
          <p:nvPr/>
        </p:nvCxnSpPr>
        <p:spPr bwMode="auto">
          <a:xfrm>
            <a:off x="2315912" y="2330428"/>
            <a:ext cx="0" cy="411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文字方塊 85"/>
          <p:cNvSpPr txBox="1"/>
          <p:nvPr/>
        </p:nvSpPr>
        <p:spPr>
          <a:xfrm>
            <a:off x="2009878" y="2084207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60mm</a:t>
            </a:r>
            <a:endParaRPr lang="zh-TW" altLang="en-US" sz="1000" dirty="0"/>
          </a:p>
        </p:txBody>
      </p:sp>
      <p:cxnSp>
        <p:nvCxnSpPr>
          <p:cNvPr id="90" name="直線接點 89"/>
          <p:cNvCxnSpPr/>
          <p:nvPr/>
        </p:nvCxnSpPr>
        <p:spPr bwMode="auto">
          <a:xfrm>
            <a:off x="4434797" y="1837409"/>
            <a:ext cx="9952" cy="8961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線單箭頭接點 93"/>
          <p:cNvCxnSpPr>
            <a:stCxn id="96" idx="3"/>
          </p:cNvCxnSpPr>
          <p:nvPr/>
        </p:nvCxnSpPr>
        <p:spPr bwMode="auto">
          <a:xfrm>
            <a:off x="6733953" y="2006393"/>
            <a:ext cx="1733292" cy="15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線單箭頭接點 94"/>
          <p:cNvCxnSpPr>
            <a:stCxn id="96" idx="1"/>
          </p:cNvCxnSpPr>
          <p:nvPr/>
        </p:nvCxnSpPr>
        <p:spPr bwMode="auto">
          <a:xfrm flipH="1" flipV="1">
            <a:off x="4452445" y="2006392"/>
            <a:ext cx="16694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文字方塊 95"/>
          <p:cNvSpPr txBox="1"/>
          <p:nvPr/>
        </p:nvSpPr>
        <p:spPr>
          <a:xfrm>
            <a:off x="6121885" y="1883282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210mm</a:t>
            </a:r>
            <a:endParaRPr lang="zh-TW" altLang="en-US" sz="1000" dirty="0"/>
          </a:p>
        </p:txBody>
      </p:sp>
      <p:grpSp>
        <p:nvGrpSpPr>
          <p:cNvPr id="183" name="群組 182"/>
          <p:cNvGrpSpPr/>
          <p:nvPr/>
        </p:nvGrpSpPr>
        <p:grpSpPr>
          <a:xfrm>
            <a:off x="2228811" y="3617381"/>
            <a:ext cx="1546060" cy="648843"/>
            <a:chOff x="4283968" y="3542048"/>
            <a:chExt cx="1546060" cy="648843"/>
          </a:xfrm>
        </p:grpSpPr>
        <p:grpSp>
          <p:nvGrpSpPr>
            <p:cNvPr id="164" name="群組 163"/>
            <p:cNvGrpSpPr/>
            <p:nvPr/>
          </p:nvGrpSpPr>
          <p:grpSpPr>
            <a:xfrm>
              <a:off x="4283968" y="3859814"/>
              <a:ext cx="1132963" cy="317987"/>
              <a:chOff x="4283968" y="3859814"/>
              <a:chExt cx="1132963" cy="317987"/>
            </a:xfrm>
          </p:grpSpPr>
          <p:sp>
            <p:nvSpPr>
              <p:cNvPr id="162" name="圓角矩形 161"/>
              <p:cNvSpPr/>
              <p:nvPr/>
            </p:nvSpPr>
            <p:spPr bwMode="auto">
              <a:xfrm>
                <a:off x="4283968" y="3859814"/>
                <a:ext cx="985010" cy="3179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文鼎粗黑" pitchFamily="49" charset="-120"/>
                  </a:rPr>
                  <a:t>Dongle</a:t>
                </a:r>
                <a:endParaRPr kumimoji="0" lang="zh-TW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 bwMode="auto">
              <a:xfrm>
                <a:off x="5268978" y="3946799"/>
                <a:ext cx="147953" cy="1440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</p:grpSp>
        <p:cxnSp>
          <p:nvCxnSpPr>
            <p:cNvPr id="165" name="直線單箭頭接點 164"/>
            <p:cNvCxnSpPr/>
            <p:nvPr/>
          </p:nvCxnSpPr>
          <p:spPr bwMode="auto">
            <a:xfrm>
              <a:off x="5089832" y="3645024"/>
              <a:ext cx="3270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6" name="直線單箭頭接點 165"/>
            <p:cNvCxnSpPr/>
            <p:nvPr/>
          </p:nvCxnSpPr>
          <p:spPr bwMode="auto">
            <a:xfrm flipH="1" flipV="1">
              <a:off x="4283968" y="3645024"/>
              <a:ext cx="19379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7" name="文字方塊 166"/>
            <p:cNvSpPr txBox="1"/>
            <p:nvPr/>
          </p:nvSpPr>
          <p:spPr>
            <a:xfrm>
              <a:off x="4608004" y="3542048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50mm</a:t>
              </a:r>
              <a:endParaRPr lang="zh-TW" altLang="en-US" sz="1000" dirty="0"/>
            </a:p>
          </p:txBody>
        </p:sp>
        <p:cxnSp>
          <p:nvCxnSpPr>
            <p:cNvPr id="171" name="直線單箭頭接點 170"/>
            <p:cNvCxnSpPr>
              <a:stCxn id="173" idx="0"/>
            </p:cNvCxnSpPr>
            <p:nvPr/>
          </p:nvCxnSpPr>
          <p:spPr bwMode="auto">
            <a:xfrm flipH="1" flipV="1">
              <a:off x="5621212" y="3827297"/>
              <a:ext cx="1" cy="91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2" name="直線單箭頭接點 171"/>
            <p:cNvCxnSpPr/>
            <p:nvPr/>
          </p:nvCxnSpPr>
          <p:spPr bwMode="auto">
            <a:xfrm>
              <a:off x="5607346" y="4133914"/>
              <a:ext cx="0" cy="569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3" name="文字方塊 172"/>
            <p:cNvSpPr txBox="1"/>
            <p:nvPr/>
          </p:nvSpPr>
          <p:spPr>
            <a:xfrm>
              <a:off x="5412397" y="3918470"/>
              <a:ext cx="4176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18mm</a:t>
              </a:r>
              <a:endParaRPr lang="zh-TW" altLang="en-US" sz="800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67394" y="4271541"/>
            <a:ext cx="7783351" cy="1684717"/>
            <a:chOff x="667394" y="4271541"/>
            <a:chExt cx="7783351" cy="1684717"/>
          </a:xfrm>
        </p:grpSpPr>
        <p:cxnSp>
          <p:nvCxnSpPr>
            <p:cNvPr id="117" name="直線接點 116"/>
            <p:cNvCxnSpPr/>
            <p:nvPr/>
          </p:nvCxnSpPr>
          <p:spPr bwMode="auto">
            <a:xfrm flipH="1">
              <a:off x="673881" y="4271541"/>
              <a:ext cx="144016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線接點 117"/>
            <p:cNvCxnSpPr/>
            <p:nvPr/>
          </p:nvCxnSpPr>
          <p:spPr bwMode="auto">
            <a:xfrm>
              <a:off x="673881" y="4487565"/>
              <a:ext cx="628168" cy="6480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線接點 118"/>
            <p:cNvCxnSpPr/>
            <p:nvPr/>
          </p:nvCxnSpPr>
          <p:spPr bwMode="auto">
            <a:xfrm flipH="1">
              <a:off x="1163008" y="5135637"/>
              <a:ext cx="139042" cy="4038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線接點 119"/>
            <p:cNvCxnSpPr/>
            <p:nvPr/>
          </p:nvCxnSpPr>
          <p:spPr bwMode="auto">
            <a:xfrm>
              <a:off x="1163008" y="5539508"/>
              <a:ext cx="184997" cy="1673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線接點 120"/>
            <p:cNvCxnSpPr/>
            <p:nvPr/>
          </p:nvCxnSpPr>
          <p:spPr bwMode="auto">
            <a:xfrm flipH="1">
              <a:off x="1345623" y="5423780"/>
              <a:ext cx="278081" cy="2950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線接點 121"/>
            <p:cNvCxnSpPr/>
            <p:nvPr/>
          </p:nvCxnSpPr>
          <p:spPr bwMode="auto">
            <a:xfrm>
              <a:off x="1623704" y="5415704"/>
              <a:ext cx="589093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線接點 122"/>
            <p:cNvCxnSpPr/>
            <p:nvPr/>
          </p:nvCxnSpPr>
          <p:spPr bwMode="auto">
            <a:xfrm>
              <a:off x="7514642" y="5423669"/>
              <a:ext cx="288031" cy="3139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線接點 123"/>
            <p:cNvCxnSpPr/>
            <p:nvPr/>
          </p:nvCxnSpPr>
          <p:spPr bwMode="auto">
            <a:xfrm flipV="1">
              <a:off x="7802673" y="5547475"/>
              <a:ext cx="144016" cy="1713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線接點 124"/>
            <p:cNvCxnSpPr/>
            <p:nvPr/>
          </p:nvCxnSpPr>
          <p:spPr bwMode="auto">
            <a:xfrm flipV="1">
              <a:off x="7802673" y="4487565"/>
              <a:ext cx="648072" cy="6480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線接點 125"/>
            <p:cNvCxnSpPr/>
            <p:nvPr/>
          </p:nvCxnSpPr>
          <p:spPr bwMode="auto">
            <a:xfrm>
              <a:off x="7802673" y="5135637"/>
              <a:ext cx="144016" cy="41183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線接點 126"/>
            <p:cNvCxnSpPr/>
            <p:nvPr/>
          </p:nvCxnSpPr>
          <p:spPr bwMode="auto">
            <a:xfrm>
              <a:off x="826281" y="4271541"/>
              <a:ext cx="475768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線接點 127"/>
            <p:cNvCxnSpPr/>
            <p:nvPr/>
          </p:nvCxnSpPr>
          <p:spPr bwMode="auto">
            <a:xfrm>
              <a:off x="1302049" y="4487565"/>
              <a:ext cx="65006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線接點 128"/>
            <p:cNvCxnSpPr/>
            <p:nvPr/>
          </p:nvCxnSpPr>
          <p:spPr bwMode="auto">
            <a:xfrm flipV="1">
              <a:off x="7802421" y="4271541"/>
              <a:ext cx="504308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線接點 129"/>
            <p:cNvCxnSpPr/>
            <p:nvPr/>
          </p:nvCxnSpPr>
          <p:spPr bwMode="auto">
            <a:xfrm>
              <a:off x="8306729" y="4271541"/>
              <a:ext cx="144016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線單箭頭接點 133"/>
            <p:cNvCxnSpPr>
              <a:stCxn id="136" idx="0"/>
            </p:cNvCxnSpPr>
            <p:nvPr/>
          </p:nvCxnSpPr>
          <p:spPr bwMode="auto">
            <a:xfrm flipV="1">
              <a:off x="7624481" y="4487565"/>
              <a:ext cx="0" cy="278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直線單箭頭接點 134"/>
            <p:cNvCxnSpPr/>
            <p:nvPr/>
          </p:nvCxnSpPr>
          <p:spPr bwMode="auto">
            <a:xfrm>
              <a:off x="7633876" y="5012526"/>
              <a:ext cx="0" cy="4112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6" name="文字方塊 135"/>
            <p:cNvSpPr txBox="1"/>
            <p:nvPr/>
          </p:nvSpPr>
          <p:spPr>
            <a:xfrm>
              <a:off x="7318447" y="4766305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60mm</a:t>
              </a:r>
              <a:endParaRPr lang="zh-TW" altLang="en-US" sz="1000" dirty="0"/>
            </a:p>
          </p:txBody>
        </p:sp>
        <p:cxnSp>
          <p:nvCxnSpPr>
            <p:cNvPr id="137" name="直線接點 136"/>
            <p:cNvCxnSpPr/>
            <p:nvPr/>
          </p:nvCxnSpPr>
          <p:spPr bwMode="auto">
            <a:xfrm>
              <a:off x="4418297" y="4519507"/>
              <a:ext cx="9952" cy="89619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線單箭頭接點 137"/>
            <p:cNvCxnSpPr>
              <a:stCxn id="140" idx="3"/>
            </p:cNvCxnSpPr>
            <p:nvPr/>
          </p:nvCxnSpPr>
          <p:spPr bwMode="auto">
            <a:xfrm>
              <a:off x="3001841" y="5833148"/>
              <a:ext cx="14214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9" name="直線單箭頭接點 138"/>
            <p:cNvCxnSpPr>
              <a:stCxn id="140" idx="1"/>
            </p:cNvCxnSpPr>
            <p:nvPr/>
          </p:nvCxnSpPr>
          <p:spPr bwMode="auto">
            <a:xfrm flipH="1">
              <a:off x="667394" y="5833148"/>
              <a:ext cx="172237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0" name="文字方塊 139"/>
            <p:cNvSpPr txBox="1"/>
            <p:nvPr/>
          </p:nvSpPr>
          <p:spPr>
            <a:xfrm>
              <a:off x="2389773" y="5710037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210mm</a:t>
              </a:r>
              <a:endParaRPr lang="zh-TW" altLang="en-US" sz="1000" dirty="0"/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500075" y="4566468"/>
              <a:ext cx="2818372" cy="771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rPr>
                <a:t>Control Board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endParaRPr>
            </a:p>
          </p:txBody>
        </p:sp>
        <p:sp>
          <p:nvSpPr>
            <p:cNvPr id="2" name="矩形 1"/>
            <p:cNvSpPr/>
            <p:nvPr/>
          </p:nvSpPr>
          <p:spPr bwMode="auto">
            <a:xfrm>
              <a:off x="1672368" y="4584745"/>
              <a:ext cx="2638684" cy="752827"/>
            </a:xfrm>
            <a:prstGeom prst="rect">
              <a:avLst/>
            </a:prstGeom>
            <a:solidFill>
              <a:srgbClr val="F65E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b="1" dirty="0">
                  <a:latin typeface="Arial" charset="0"/>
                  <a:ea typeface="文鼎粗黑" pitchFamily="49" charset="-120"/>
                </a:rPr>
                <a:t>Battery </a:t>
              </a:r>
              <a:r>
                <a:rPr lang="en-US" altLang="zh-TW" sz="1200" b="1" dirty="0" smtClean="0">
                  <a:latin typeface="Arial" charset="0"/>
                  <a:ea typeface="文鼎粗黑" pitchFamily="49" charset="-120"/>
                </a:rPr>
                <a:t>Pack</a:t>
              </a:r>
              <a:endParaRPr lang="zh-TW" altLang="en-US" sz="1200" b="1" dirty="0">
                <a:latin typeface="Arial" charset="0"/>
                <a:ea typeface="文鼎粗黑" pitchFamily="49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58420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Hitachi Starboard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altLang="zh-TW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/>
              <a:t>Specification</a:t>
            </a:r>
          </a:p>
          <a:p>
            <a:pPr lvl="1"/>
            <a:r>
              <a:rPr lang="en-US" altLang="zh-TW" sz="1800" dirty="0" smtClean="0"/>
              <a:t>Dimension</a:t>
            </a:r>
          </a:p>
          <a:p>
            <a:pPr lvl="1"/>
            <a:r>
              <a:rPr lang="en-US" altLang="zh-TW" sz="1800" dirty="0" smtClean="0"/>
              <a:t>Configuration</a:t>
            </a:r>
          </a:p>
          <a:p>
            <a:pPr lvl="1"/>
            <a:r>
              <a:rPr lang="en-US" altLang="zh-TW" sz="1800" dirty="0" smtClean="0"/>
              <a:t>Stylus</a:t>
            </a:r>
          </a:p>
          <a:p>
            <a:pPr marL="457200" lvl="1" indent="0">
              <a:buNone/>
            </a:pPr>
            <a:endParaRPr lang="en-US" altLang="zh-TW" sz="1800" dirty="0" smtClean="0"/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en-US" altLang="zh-TW" sz="2400" dirty="0" smtClean="0"/>
              <a:t>Installation </a:t>
            </a:r>
          </a:p>
          <a:p>
            <a:pPr lvl="1"/>
            <a:r>
              <a:rPr lang="en-US" altLang="zh-TW" sz="1800" dirty="0"/>
              <a:t>Adhesive </a:t>
            </a:r>
            <a:r>
              <a:rPr lang="en-US" altLang="zh-TW" sz="1800" dirty="0" smtClean="0"/>
              <a:t>tape </a:t>
            </a:r>
            <a:r>
              <a:rPr lang="en-US" altLang="zh-TW" sz="1800" dirty="0"/>
              <a:t>/ </a:t>
            </a:r>
            <a:r>
              <a:rPr lang="en-US" altLang="zh-TW" sz="1800" b="0" dirty="0" smtClean="0"/>
              <a:t>Projectors</a:t>
            </a:r>
          </a:p>
          <a:p>
            <a:pPr lvl="1"/>
            <a:r>
              <a:rPr lang="en-US" altLang="zh-TW" sz="1800" dirty="0" smtClean="0"/>
              <a:t>Magnets</a:t>
            </a:r>
            <a:r>
              <a:rPr lang="en-US" altLang="zh-TW" sz="1800" b="0" dirty="0" smtClean="0"/>
              <a:t> </a:t>
            </a:r>
            <a:r>
              <a:rPr lang="en-US" altLang="zh-TW" sz="1800" dirty="0" smtClean="0"/>
              <a:t>/</a:t>
            </a:r>
            <a:r>
              <a:rPr lang="en-US" altLang="zh-TW" sz="1800" b="0" dirty="0" smtClean="0"/>
              <a:t> Whiteboards</a:t>
            </a:r>
          </a:p>
          <a:p>
            <a:endParaRPr lang="zh-TW" altLang="en-US" sz="24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00808"/>
            <a:ext cx="4134427" cy="22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3544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17972"/>
              </p:ext>
            </p:extLst>
          </p:nvPr>
        </p:nvGraphicFramePr>
        <p:xfrm>
          <a:off x="971600" y="4077072"/>
          <a:ext cx="7128792" cy="2204551"/>
        </p:xfrm>
        <a:graphic>
          <a:graphicData uri="http://schemas.openxmlformats.org/drawingml/2006/table">
            <a:tbl>
              <a:tblPr/>
              <a:tblGrid>
                <a:gridCol w="2725134"/>
                <a:gridCol w="4403658"/>
              </a:tblGrid>
              <a:tr h="254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Model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StarBoard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LINK EZ2-Pen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Digitizing Technology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Infrared Image Sensor 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Interface to Computer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USB 1.1, 2.0 (cable length: 19.7 ft)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Active Area 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60”- 90” (aspect ratio 4:3)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60”- 90” (aspect ratio 16:10)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Coordinate Resolution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Approx. 500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Tracking Speed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Approx. 100 points/sec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Digitizer Dimensions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510.5</a:t>
                      </a:r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76.2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40.6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Power Consumption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5V 500mA (USB Bus Power)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標題 1"/>
          <p:cNvSpPr txBox="1">
            <a:spLocks/>
          </p:cNvSpPr>
          <p:nvPr/>
        </p:nvSpPr>
        <p:spPr>
          <a:xfrm>
            <a:off x="776288" y="215900"/>
            <a:ext cx="791051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9pPr>
          </a:lstStyle>
          <a:p>
            <a:r>
              <a:rPr lang="en-US" altLang="zh-TW" kern="0" dirty="0" smtClean="0"/>
              <a:t>Hitachi </a:t>
            </a:r>
            <a:r>
              <a:rPr lang="en-US" altLang="zh-TW" kern="0" dirty="0" err="1" smtClean="0"/>
              <a:t>StarBoard</a:t>
            </a:r>
            <a:endParaRPr lang="zh-TW" altLang="en-US" kern="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566738" y="908720"/>
            <a:ext cx="8120062" cy="54483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506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Dimension: 510.5 x 76.2 x 40.6 mm </a:t>
            </a:r>
          </a:p>
          <a:p>
            <a:endParaRPr lang="en-US" altLang="zh-TW" kern="0" dirty="0" smtClean="0"/>
          </a:p>
          <a:p>
            <a:endParaRPr lang="en-US" altLang="zh-TW" kern="0" dirty="0" smtClean="0"/>
          </a:p>
          <a:p>
            <a:endParaRPr lang="en-US" altLang="zh-TW" kern="0" dirty="0" smtClean="0"/>
          </a:p>
          <a:p>
            <a:endParaRPr lang="en-US" altLang="zh-TW" kern="0" dirty="0" smtClean="0"/>
          </a:p>
          <a:p>
            <a:endParaRPr lang="en-US" altLang="zh-TW" kern="0" dirty="0" smtClean="0"/>
          </a:p>
          <a:p>
            <a:endParaRPr lang="zh-TW" altLang="en-US" kern="0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1412776"/>
            <a:ext cx="8207140" cy="2583730"/>
          </a:xfrm>
          <a:prstGeom prst="rect">
            <a:avLst/>
          </a:prstGeom>
        </p:spPr>
      </p:pic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50" y="798636"/>
            <a:ext cx="2300798" cy="31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2091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Hitachi </a:t>
            </a:r>
            <a:r>
              <a:rPr lang="en-US" altLang="zh-TW" dirty="0" err="1" smtClean="0"/>
              <a:t>StarBoard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69" y="4175296"/>
            <a:ext cx="2309319" cy="2494064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85" y="1484784"/>
            <a:ext cx="1744279" cy="2376264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28" y="1412776"/>
            <a:ext cx="2474076" cy="2736304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8" y="4797152"/>
            <a:ext cx="3620005" cy="164805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78244" y="4653136"/>
            <a:ext cx="28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140 x 15 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79799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05224"/>
            <a:ext cx="4762500" cy="4162425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5307100" y="1005224"/>
            <a:ext cx="3836900" cy="1911395"/>
            <a:chOff x="9266236" y="1456467"/>
            <a:chExt cx="3836900" cy="19113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6236" y="1456467"/>
              <a:ext cx="3240000" cy="144973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9919404" y="2906197"/>
              <a:ext cx="3183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觸</a:t>
              </a:r>
              <a:r>
                <a:rPr lang="zh-TW" altLang="en-US" sz="2400" dirty="0" smtClean="0"/>
                <a:t>控模</a:t>
              </a:r>
              <a:r>
                <a:rPr lang="zh-TW" altLang="en-US" sz="2400" dirty="0"/>
                <a:t>組</a:t>
              </a:r>
              <a:r>
                <a:rPr lang="zh-TW" altLang="en-US" sz="2400" dirty="0" smtClean="0"/>
                <a:t>安裝</a:t>
              </a:r>
              <a:endParaRPr lang="zh-TW" altLang="en-US" sz="24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80886" y="5315872"/>
            <a:ext cx="652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800" dirty="0" smtClean="0"/>
              <a:t>Using magnetic surface:</a:t>
            </a:r>
            <a:r>
              <a:rPr lang="zh-TW" altLang="en-US" sz="1800" dirty="0" smtClean="0"/>
              <a:t>磁鐵安裝</a:t>
            </a:r>
            <a:endParaRPr lang="en-US" altLang="zh-TW" sz="1800" dirty="0" smtClean="0"/>
          </a:p>
          <a:p>
            <a:pPr marL="342900" indent="-342900">
              <a:buAutoNum type="arabicPeriod"/>
            </a:pPr>
            <a:r>
              <a:rPr lang="en-US" altLang="zh-TW" sz="1800" dirty="0" smtClean="0"/>
              <a:t>Using nonmagnetic surface:</a:t>
            </a:r>
            <a:r>
              <a:rPr lang="zh-TW" altLang="en-US" sz="1800" dirty="0" smtClean="0"/>
              <a:t>雙面膠安裝或螺絲鎖固</a:t>
            </a:r>
            <a:endParaRPr lang="en-US" altLang="zh-TW" sz="1800" dirty="0" smtClean="0"/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7061200" y="1730089"/>
            <a:ext cx="12700" cy="3703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088100" y="1776761"/>
            <a:ext cx="7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cm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776288" y="215900"/>
            <a:ext cx="791051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9pPr>
          </a:lstStyle>
          <a:p>
            <a:r>
              <a:rPr lang="en-US" altLang="zh-TW" kern="0" dirty="0" smtClean="0"/>
              <a:t>Installation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5640779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Mobile Touch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TW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/>
              <a:t>Specification</a:t>
            </a:r>
          </a:p>
          <a:p>
            <a:pPr lvl="1"/>
            <a:r>
              <a:rPr lang="en-US" altLang="zh-TW" sz="1800" dirty="0" smtClean="0"/>
              <a:t>Dimension</a:t>
            </a:r>
          </a:p>
          <a:p>
            <a:pPr lvl="1"/>
            <a:r>
              <a:rPr lang="en-US" altLang="zh-TW" sz="1800" dirty="0" smtClean="0"/>
              <a:t>Configuration</a:t>
            </a:r>
          </a:p>
          <a:p>
            <a:pPr lvl="1"/>
            <a:r>
              <a:rPr lang="en-US" altLang="zh-TW" sz="1800" dirty="0" smtClean="0"/>
              <a:t>Noiseless stylus</a:t>
            </a:r>
          </a:p>
          <a:p>
            <a:pPr marL="457200" lvl="1" indent="0">
              <a:buNone/>
            </a:pPr>
            <a:endParaRPr lang="en-US" altLang="zh-TW" sz="1800" dirty="0" smtClean="0"/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TW" sz="2400" dirty="0" smtClean="0"/>
              <a:t>Installation </a:t>
            </a:r>
          </a:p>
          <a:p>
            <a:pPr lvl="1"/>
            <a:r>
              <a:rPr lang="en-US" altLang="zh-TW" sz="1800" dirty="0"/>
              <a:t>Adhesive </a:t>
            </a:r>
            <a:r>
              <a:rPr lang="en-US" altLang="zh-TW" sz="1800" dirty="0" smtClean="0"/>
              <a:t>tape </a:t>
            </a:r>
            <a:r>
              <a:rPr lang="en-US" altLang="zh-TW" sz="1800" dirty="0"/>
              <a:t>/ </a:t>
            </a:r>
            <a:r>
              <a:rPr lang="en-US" altLang="zh-TW" sz="1800" b="0" dirty="0" smtClean="0"/>
              <a:t>Projectors</a:t>
            </a:r>
          </a:p>
          <a:p>
            <a:pPr lvl="1"/>
            <a:r>
              <a:rPr lang="en-US" altLang="zh-TW" sz="1800" dirty="0" smtClean="0"/>
              <a:t>Magnets</a:t>
            </a:r>
            <a:r>
              <a:rPr lang="en-US" altLang="zh-TW" sz="1800" b="0" dirty="0" smtClean="0"/>
              <a:t> </a:t>
            </a:r>
            <a:r>
              <a:rPr lang="en-US" altLang="zh-TW" sz="1800" dirty="0" smtClean="0"/>
              <a:t>/</a:t>
            </a:r>
            <a:r>
              <a:rPr lang="en-US" altLang="zh-TW" sz="1800" b="0" dirty="0" smtClean="0"/>
              <a:t> Whiteboards</a:t>
            </a:r>
          </a:p>
          <a:p>
            <a:pPr lvl="1"/>
            <a:r>
              <a:rPr lang="en-US" altLang="zh-TW" sz="1800" dirty="0" smtClean="0"/>
              <a:t>Holder /  </a:t>
            </a:r>
            <a:r>
              <a:rPr lang="en-US" altLang="zh-TW" sz="1800" b="0" dirty="0" smtClean="0"/>
              <a:t>TV&amp; Displays</a:t>
            </a:r>
          </a:p>
          <a:p>
            <a:endParaRPr lang="zh-TW" altLang="en-US" sz="2400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891456"/>
            <a:ext cx="3240360" cy="253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73016"/>
            <a:ext cx="2592288" cy="26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738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2.1.1</a:t>
            </a:r>
            <a:r>
              <a:rPr lang="en-US" altLang="zh-TW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cs typeface="Times New Roman" panose="02020603050405020304" pitchFamily="18" charset="0"/>
              </a:rPr>
              <a:t>Intro. &amp; </a:t>
            </a:r>
            <a:r>
              <a:rPr lang="en-US" altLang="zh-TW" dirty="0" smtClean="0"/>
              <a:t>Dimension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Dimension: 420 x 121 x 28 mm </a:t>
            </a:r>
            <a:r>
              <a:rPr lang="en-US" altLang="zh-TW" b="0" dirty="0" err="1" smtClean="0"/>
              <a:t>v.s</a:t>
            </a:r>
            <a:r>
              <a:rPr lang="en-US" altLang="zh-TW" b="0" dirty="0" smtClean="0"/>
              <a:t>. 510.5 </a:t>
            </a:r>
            <a:r>
              <a:rPr lang="en-US" altLang="zh-TW" b="0" dirty="0"/>
              <a:t>x 76.2 x </a:t>
            </a:r>
            <a:r>
              <a:rPr lang="en-US" altLang="zh-TW" b="0" dirty="0" smtClean="0"/>
              <a:t>40.6 mm 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04" y="1556792"/>
            <a:ext cx="6912768" cy="215453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2014"/>
              </p:ext>
            </p:extLst>
          </p:nvPr>
        </p:nvGraphicFramePr>
        <p:xfrm>
          <a:off x="899591" y="4005064"/>
          <a:ext cx="7560841" cy="2376263"/>
        </p:xfrm>
        <a:graphic>
          <a:graphicData uri="http://schemas.openxmlformats.org/drawingml/2006/table">
            <a:tbl>
              <a:tblPr/>
              <a:tblGrid>
                <a:gridCol w="1786637"/>
                <a:gridCol w="2887102"/>
                <a:gridCol w="2887102"/>
              </a:tblGrid>
              <a:tr h="24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Witouch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StarBoard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LINK EZ2-Pen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Digitizing Technology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IR (4 </a:t>
                      </a:r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Xiroku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sensors)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Infrared Image Sensor 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Interface to Computer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USB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USB 1.1, 2.0 (cable length: 19.7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Active Area 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 to 90” 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(aspect ratio 4:3 , 16:9 , 16:10)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60”- 90” (aspect ratio 4:3)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60”- 90” (aspect ratio 16:10)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Coordinate Resolution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Approx. 500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Tracking Speed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Frame rate &lt; 100 Hz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(current status)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Approx. 100 points/sec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Digitizer Dimensions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 x 121 x 28 mm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510.5</a:t>
                      </a:r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76.2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40.6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mm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Power Consumption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5V 500mA / Rechargeable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Power 1A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5V 500mA (USB Bus Power)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60160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2.1.2</a:t>
            </a:r>
            <a:r>
              <a:rPr lang="en-US" altLang="zh-TW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66738" y="990600"/>
            <a:ext cx="8120062" cy="5462736"/>
          </a:xfrm>
        </p:spPr>
        <p:txBody>
          <a:bodyPr/>
          <a:lstStyle/>
          <a:p>
            <a:r>
              <a:rPr lang="en-US" altLang="zh-TW" dirty="0" smtClean="0"/>
              <a:t>Configuration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IR </a:t>
            </a:r>
            <a:r>
              <a:rPr lang="en-US" altLang="zh-TW" dirty="0"/>
              <a:t>cameras arrangement</a:t>
            </a:r>
          </a:p>
          <a:p>
            <a:pPr lvl="1"/>
            <a:r>
              <a:rPr lang="en-US" altLang="zh-TW" dirty="0"/>
              <a:t>The overall FOV of the module satisfies the active area of displays or projectors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5"/>
            <a:ext cx="6336704" cy="20746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37112"/>
            <a:ext cx="4824536" cy="2405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860032" y="5040639"/>
                <a:ext cx="4464496" cy="1268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/>
                        </a:rPr>
                        <m:t>w</m:t>
                      </m:r>
                      <m:r>
                        <a:rPr lang="en-US" altLang="zh-TW" smtClean="0">
                          <a:latin typeface="Cambria Math"/>
                        </a:rPr>
                        <m:t> </m:t>
                      </m:r>
                      <m:r>
                        <a:rPr lang="zh-TW" altLang="zh-TW">
                          <a:latin typeface="Cambria Math"/>
                        </a:rPr>
                        <m:t>＝</m:t>
                      </m:r>
                      <m:r>
                        <a:rPr lang="zh-TW" altLang="zh-TW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fontAlgn="b"/>
                <a:endParaRPr lang="en-US" altLang="zh-TW" i="1" dirty="0" smtClean="0">
                  <a:latin typeface="Cambria Math"/>
                </a:endParaRPr>
              </a:p>
              <a:p>
                <a:pPr fontAlgn="b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𝐹𝑂𝑉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TW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tan</m:t>
                          </m:r>
                          <m:r>
                            <a:rPr lang="en-US" altLang="zh-TW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/>
                                </a:rPr>
                                <m:t>𝐹𝑂𝑉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40639"/>
                <a:ext cx="4464496" cy="12686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94252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2.1.2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IR cameras </a:t>
            </a:r>
            <a:r>
              <a:rPr lang="en-US" altLang="zh-TW" dirty="0" smtClean="0"/>
              <a:t>arrangement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81901"/>
                  </p:ext>
                </p:extLst>
              </p:nvPr>
            </p:nvGraphicFramePr>
            <p:xfrm>
              <a:off x="179512" y="1628800"/>
              <a:ext cx="3960440" cy="18722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4256"/>
                    <a:gridCol w="662982"/>
                    <a:gridCol w="662982"/>
                    <a:gridCol w="673275"/>
                    <a:gridCol w="1306945"/>
                  </a:tblGrid>
                  <a:tr h="312035">
                    <a:tc>
                      <a:txBody>
                        <a:bodyPr/>
                        <a:lstStyle/>
                        <a:p>
                          <a:pPr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2000" i="1" kern="50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50">
                                        <a:effectLst/>
                                        <a:latin typeface="Cambria Math"/>
                                        <a:ea typeface="標楷體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 kern="50">
                                        <a:effectLst/>
                                        <a:latin typeface="Cambria Math"/>
                                        <a:ea typeface="標楷體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0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2000" i="1" kern="50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50">
                                        <a:effectLst/>
                                        <a:latin typeface="Cambria Math"/>
                                        <a:ea typeface="標楷體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 kern="50">
                                        <a:effectLst/>
                                        <a:latin typeface="Cambria Math"/>
                                        <a:ea typeface="標楷體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0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2000" i="1" kern="50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50">
                                        <a:effectLst/>
                                        <a:latin typeface="Cambria Math"/>
                                        <a:ea typeface="標楷體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 i="1" kern="50">
                                        <a:effectLst/>
                                        <a:latin typeface="Cambria Math"/>
                                        <a:ea typeface="標楷體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0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000" i="1" kern="50">
                                      <a:effectLst/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50">
                                      <a:effectLst/>
                                      <a:latin typeface="Cambria Math"/>
                                      <a:ea typeface="標楷體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 kern="50">
                                      <a:effectLst/>
                                      <a:latin typeface="Cambria Math"/>
                                      <a:ea typeface="標楷體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50" dirty="0">
                              <a:effectLst/>
                              <a:latin typeface="Times New Roman"/>
                              <a:ea typeface="標楷體"/>
                            </a:rPr>
                            <a:t> </a:t>
                          </a:r>
                          <a:endParaRPr lang="zh-TW" sz="20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altLang="en-US" sz="1400" kern="50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最大</a:t>
                          </a:r>
                          <a:r>
                            <a:rPr lang="zh-TW" sz="1400" kern="50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涵蓋尺寸</a:t>
                          </a:r>
                          <a:endParaRPr lang="zh-TW" sz="16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30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30</a:t>
                          </a:r>
                          <a:r>
                            <a:rPr lang="zh-TW" sz="1200" kern="50" dirty="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110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90”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35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35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45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90” (or larger)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40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40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60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90’’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45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45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90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90’’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50</a:t>
                          </a:r>
                          <a:r>
                            <a:rPr lang="zh-TW" sz="1200" kern="50" dirty="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50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 180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90’’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81901"/>
                  </p:ext>
                </p:extLst>
              </p:nvPr>
            </p:nvGraphicFramePr>
            <p:xfrm>
              <a:off x="179512" y="1628800"/>
              <a:ext cx="3960440" cy="18722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54256"/>
                    <a:gridCol w="662982"/>
                    <a:gridCol w="662982"/>
                    <a:gridCol w="673275"/>
                    <a:gridCol w="1306945"/>
                  </a:tblGrid>
                  <a:tr h="31203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7843" r="-508411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8165" t="-7843" r="-399083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98165" t="-7843" r="-299083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2793" t="-7843" r="-193694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altLang="en-US" sz="1400" kern="50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最大</a:t>
                          </a:r>
                          <a:r>
                            <a:rPr lang="zh-TW" sz="1400" kern="50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涵蓋</a:t>
                          </a:r>
                          <a:r>
                            <a:rPr lang="zh-TW" sz="1400" kern="50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尺寸</a:t>
                          </a:r>
                          <a:endParaRPr lang="zh-TW" sz="16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30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30</a:t>
                          </a:r>
                          <a:r>
                            <a:rPr lang="zh-TW" sz="1200" kern="50" dirty="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110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90”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35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35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45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90” (or larger)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40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40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60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90’’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45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45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90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90’’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03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50</a:t>
                          </a:r>
                          <a:r>
                            <a:rPr lang="zh-TW" sz="1200" kern="50" dirty="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>
                              <a:effectLst/>
                              <a:latin typeface="Times New Roman"/>
                              <a:ea typeface="標楷體"/>
                            </a:rPr>
                            <a:t>50</a:t>
                          </a:r>
                          <a:r>
                            <a:rPr lang="zh-TW" sz="1200" kern="50">
                              <a:effectLst/>
                              <a:latin typeface="Times New Roman"/>
                              <a:ea typeface="新細明體"/>
                            </a:rPr>
                            <a:t>°</a:t>
                          </a:r>
                          <a:endParaRPr lang="zh-TW" sz="1800" kern="5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effectLst/>
                              <a:latin typeface="Times New Roman"/>
                              <a:ea typeface="標楷體"/>
                            </a:rPr>
                            <a:t> 180 mm</a:t>
                          </a:r>
                          <a:endParaRPr lang="zh-TW" sz="1800" kern="50" dirty="0"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50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標楷體"/>
                            </a:rPr>
                            <a:t>90’’</a:t>
                          </a:r>
                          <a:endParaRPr lang="zh-TW" sz="1800" kern="50" dirty="0">
                            <a:solidFill>
                              <a:srgbClr val="FF0000"/>
                            </a:solidFill>
                            <a:effectLst/>
                            <a:latin typeface="Times New Roman"/>
                            <a:ea typeface="新細明體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274288"/>
              </p:ext>
            </p:extLst>
          </p:nvPr>
        </p:nvGraphicFramePr>
        <p:xfrm>
          <a:off x="4283968" y="1268760"/>
          <a:ext cx="4752528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1" y="3938931"/>
            <a:ext cx="7954623" cy="2188283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 flipV="1">
            <a:off x="1403648" y="5229200"/>
            <a:ext cx="576064" cy="6480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 bwMode="auto">
          <a:xfrm>
            <a:off x="1406015" y="5032565"/>
            <a:ext cx="0" cy="8447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331640" y="537321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40</a:t>
            </a:r>
            <a:r>
              <a:rPr lang="en-US" altLang="zh-TW" sz="1400" dirty="0" smtClean="0">
                <a:solidFill>
                  <a:srgbClr val="FF0000"/>
                </a:solidFill>
                <a:latin typeface="新細明體"/>
                <a:ea typeface="新細明體"/>
              </a:rPr>
              <a:t>°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 bwMode="auto">
          <a:xfrm flipV="1">
            <a:off x="971600" y="4184948"/>
            <a:ext cx="0" cy="7562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 bwMode="auto">
          <a:xfrm flipH="1" flipV="1">
            <a:off x="780816" y="4725144"/>
            <a:ext cx="190784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3568" y="448937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40</a:t>
            </a:r>
            <a:r>
              <a:rPr lang="en-US" altLang="zh-TW" sz="1400" dirty="0" smtClean="0">
                <a:solidFill>
                  <a:srgbClr val="FF0000"/>
                </a:solidFill>
                <a:latin typeface="新細明體"/>
                <a:ea typeface="新細明體"/>
              </a:rPr>
              <a:t>°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3" name="直線接點 22"/>
          <p:cNvCxnSpPr>
            <a:stCxn id="8" idx="0"/>
            <a:endCxn id="8" idx="2"/>
          </p:cNvCxnSpPr>
          <p:nvPr/>
        </p:nvCxnSpPr>
        <p:spPr bwMode="auto">
          <a:xfrm>
            <a:off x="4593863" y="3938931"/>
            <a:ext cx="0" cy="2188283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 bwMode="auto">
          <a:xfrm>
            <a:off x="5724128" y="2564904"/>
            <a:ext cx="1296144" cy="5760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20072" y="19168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在這個</a:t>
            </a:r>
            <a:r>
              <a:rPr lang="zh-TW" altLang="en-US" b="1" dirty="0" smtClean="0">
                <a:solidFill>
                  <a:srgbClr val="FF0000"/>
                </a:solidFill>
              </a:rPr>
              <a:t>範圍選取合適的解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5856" y="464384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/>
                </a:solidFill>
              </a:rPr>
              <a:t>錯</a:t>
            </a:r>
            <a:r>
              <a:rPr lang="zh-TW" altLang="en-US" b="1" dirty="0" smtClean="0">
                <a:solidFill>
                  <a:schemeClr val="accent2"/>
                </a:solidFill>
              </a:rPr>
              <a:t>位增加兩鏡頭之視差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r>
              <a:rPr lang="zh-TW" altLang="en-US" b="1" dirty="0">
                <a:solidFill>
                  <a:schemeClr val="accent2"/>
                </a:solidFill>
              </a:rPr>
              <a:t>助</a:t>
            </a:r>
            <a:r>
              <a:rPr lang="zh-TW" altLang="en-US" b="1" dirty="0" smtClean="0">
                <a:solidFill>
                  <a:schemeClr val="accent2"/>
                </a:solidFill>
              </a:rPr>
              <a:t>於解決遠側偏移問題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467544" y="4437112"/>
            <a:ext cx="938471" cy="936104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7308304" y="5409220"/>
            <a:ext cx="938471" cy="936104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09576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tron 2002 Template#1">
  <a:themeElements>
    <a:clrScheme name="Wistron 2002 Template#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istron 2002 Template#1">
      <a:majorFont>
        <a:latin typeface="Arial"/>
        <a:ea typeface="文鼎粗黑"/>
        <a:cs typeface=""/>
      </a:majorFont>
      <a:minorFont>
        <a:latin typeface="Arial Narrow"/>
        <a:ea typeface="文鼎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lnDef>
  </a:objectDefaults>
  <a:extraClrSchemeLst>
    <a:extraClrScheme>
      <a:clrScheme name="Wistron 2002 Template#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2002 Template#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53315</TotalTime>
  <Words>587</Words>
  <Application>Microsoft Office PowerPoint</Application>
  <PresentationFormat>如螢幕大小 (4:3)</PresentationFormat>
  <Paragraphs>211</Paragraphs>
  <Slides>14</Slides>
  <Notes>14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Wistron 2002 Template#1</vt:lpstr>
      <vt:lpstr>Photo Editor Photo</vt:lpstr>
      <vt:lpstr>PowerPoint 簡報</vt:lpstr>
      <vt:lpstr>Hitachi Starboard</vt:lpstr>
      <vt:lpstr>PowerPoint 簡報</vt:lpstr>
      <vt:lpstr>Hitachi StarBoard</vt:lpstr>
      <vt:lpstr>PowerPoint 簡報</vt:lpstr>
      <vt:lpstr>Mobile Touch</vt:lpstr>
      <vt:lpstr>2.1.1 Intro. &amp; Dimension</vt:lpstr>
      <vt:lpstr>2.1.2 Configuration</vt:lpstr>
      <vt:lpstr>2.1.2 Configuration</vt:lpstr>
      <vt:lpstr>2.1.2 Configuration</vt:lpstr>
      <vt:lpstr>2.1.2 Configuration </vt:lpstr>
      <vt:lpstr>2.2  Installation</vt:lpstr>
      <vt:lpstr>PowerPoint 簡報</vt:lpstr>
      <vt:lpstr>PowerPoint 簡報</vt:lpstr>
    </vt:vector>
  </TitlesOfParts>
  <Company>Wistron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Joseph Lin/WHQ/Wistron</dc:creator>
  <cp:lastModifiedBy>Tom Hou/WHQ/Wistron</cp:lastModifiedBy>
  <cp:revision>1510</cp:revision>
  <cp:lastPrinted>2013-06-17T03:04:09Z</cp:lastPrinted>
  <dcterms:created xsi:type="dcterms:W3CDTF">2013-06-07T08:47:15Z</dcterms:created>
  <dcterms:modified xsi:type="dcterms:W3CDTF">2014-11-24T06:46:57Z</dcterms:modified>
</cp:coreProperties>
</file>